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7"/>
  </p:notesMasterIdLst>
  <p:sldIdLst>
    <p:sldId id="273" r:id="rId2"/>
    <p:sldId id="278" r:id="rId3"/>
    <p:sldId id="279" r:id="rId4"/>
    <p:sldId id="296" r:id="rId5"/>
    <p:sldId id="314" r:id="rId6"/>
    <p:sldId id="315" r:id="rId7"/>
    <p:sldId id="316" r:id="rId8"/>
    <p:sldId id="318" r:id="rId9"/>
    <p:sldId id="320" r:id="rId10"/>
    <p:sldId id="326" r:id="rId11"/>
    <p:sldId id="319" r:id="rId12"/>
    <p:sldId id="321" r:id="rId13"/>
    <p:sldId id="323" r:id="rId14"/>
    <p:sldId id="324" r:id="rId15"/>
    <p:sldId id="32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25FDC2-542B-418C-B7CA-04396CE55628}">
          <p14:sldIdLst>
            <p14:sldId id="273"/>
            <p14:sldId id="278"/>
            <p14:sldId id="279"/>
            <p14:sldId id="296"/>
            <p14:sldId id="314"/>
            <p14:sldId id="315"/>
            <p14:sldId id="316"/>
            <p14:sldId id="318"/>
            <p14:sldId id="320"/>
            <p14:sldId id="326"/>
            <p14:sldId id="319"/>
            <p14:sldId id="321"/>
            <p14:sldId id="323"/>
            <p14:sldId id="324"/>
            <p14:sldId id="325"/>
          </p14:sldIdLst>
        </p14:section>
        <p14:section name="Раздел без заголовка" id="{CDFB5654-7C22-4285-A176-0F0D73F9046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63" autoAdjust="0"/>
  </p:normalViewPr>
  <p:slideViewPr>
    <p:cSldViewPr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C730B-E934-4E0E-8883-24DB445DD8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BF315-D28C-42A8-85E4-D0CF437B7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8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7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615E-5B18-4AE8-917A-9CB68B587DC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BE22-391B-448D-B73D-4A67350D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3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4" y="1628800"/>
            <a:ext cx="8712968" cy="25922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Инструментально-лабораторных подходов к выявлению ранних стадий первичного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остеоартроза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7568" y="4339183"/>
            <a:ext cx="8424936" cy="694928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Гладкова </a:t>
            </a:r>
            <a:r>
              <a:rPr lang="ru-RU" b="1" dirty="0">
                <a:solidFill>
                  <a:schemeClr val="bg2"/>
                </a:solidFill>
              </a:rPr>
              <a:t>Е.В</a:t>
            </a:r>
            <a:r>
              <a:rPr lang="ru-RU" b="1" dirty="0" smtClean="0">
                <a:solidFill>
                  <a:schemeClr val="bg2"/>
                </a:solidFill>
              </a:rPr>
              <a:t>., </a:t>
            </a:r>
            <a:r>
              <a:rPr lang="ru-RU" b="1" dirty="0" err="1">
                <a:solidFill>
                  <a:schemeClr val="bg2"/>
                </a:solidFill>
              </a:rPr>
              <a:t>Ромакина</a:t>
            </a:r>
            <a:r>
              <a:rPr lang="ru-RU" b="1" dirty="0">
                <a:solidFill>
                  <a:schemeClr val="bg2"/>
                </a:solidFill>
              </a:rPr>
              <a:t> Н.А., </a:t>
            </a:r>
            <a:r>
              <a:rPr lang="ru-RU" b="1" dirty="0" smtClean="0">
                <a:solidFill>
                  <a:schemeClr val="bg2"/>
                </a:solidFill>
              </a:rPr>
              <a:t>Титова Ю.И., </a:t>
            </a:r>
            <a:r>
              <a:rPr lang="ru-RU" b="1" dirty="0" err="1" smtClean="0">
                <a:solidFill>
                  <a:schemeClr val="bg2"/>
                </a:solidFill>
              </a:rPr>
              <a:t>ульянов</a:t>
            </a:r>
            <a:r>
              <a:rPr lang="ru-RU" b="1" dirty="0" smtClean="0">
                <a:solidFill>
                  <a:schemeClr val="bg2"/>
                </a:solidFill>
              </a:rPr>
              <a:t> В.Ю., </a:t>
            </a:r>
            <a:r>
              <a:rPr lang="ru-RU" b="1" dirty="0" err="1" smtClean="0">
                <a:solidFill>
                  <a:schemeClr val="bg2"/>
                </a:solidFill>
              </a:rPr>
              <a:t>Норкин</a:t>
            </a:r>
            <a:r>
              <a:rPr lang="ru-RU" b="1" dirty="0" smtClean="0">
                <a:solidFill>
                  <a:schemeClr val="bg2"/>
                </a:solidFill>
              </a:rPr>
              <a:t> И.А.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89" y="254473"/>
            <a:ext cx="6237871" cy="231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3872" y="62311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7648" y="480457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Научно-исследовательский институт травматологии, ортопедии и нейрохирургии ФГБУ ВО «Саратовский ГМУ им В.И. Разумовского» Минздрава России</a:t>
            </a:r>
          </a:p>
          <a:p>
            <a:pPr algn="ctr"/>
            <a:r>
              <a:rPr lang="ru-RU" dirty="0"/>
              <a:t> (г. Саратов,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28009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55440" y="-603448"/>
            <a:ext cx="10657184" cy="6957392"/>
          </a:xfrm>
        </p:spPr>
        <p:txBody>
          <a:bodyPr>
            <a:normAutofit fontScale="32500" lnSpcReduction="20000"/>
          </a:bodyPr>
          <a:lstStyle/>
          <a:p>
            <a:pPr algn="just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600" b="1" cap="all" dirty="0"/>
          </a:p>
          <a:p>
            <a:pPr marL="0" indent="0" algn="just">
              <a:buNone/>
            </a:pPr>
            <a:r>
              <a:rPr lang="ru-RU" sz="6200" b="1" dirty="0"/>
              <a:t>При выполнении исследования учитывали следующие параметры:</a:t>
            </a:r>
          </a:p>
          <a:p>
            <a:pPr algn="just"/>
            <a:r>
              <a:rPr lang="ru-RU" sz="6200" b="1" dirty="0"/>
              <a:t>Разность времени Т2 релаксации – приняли  разность между усредненным сигналом Т2 - релаксации трех равноудаленных друг от друга точек на </a:t>
            </a:r>
            <a:r>
              <a:rPr lang="ru-RU" sz="6200" b="1" dirty="0" smtClean="0"/>
              <a:t>наиболее </a:t>
            </a:r>
            <a:r>
              <a:rPr lang="ru-RU" sz="6200" b="1" dirty="0"/>
              <a:t>нагружаемой поверхности </a:t>
            </a:r>
            <a:r>
              <a:rPr lang="ru-RU" sz="6200" b="1" dirty="0" smtClean="0"/>
              <a:t>мыщелка </a:t>
            </a:r>
            <a:r>
              <a:rPr lang="ru-RU" sz="6200" b="1" dirty="0"/>
              <a:t>бедренной кости (ROI1-ROI3) и усредненного сигнала Т2- релаксации трех равноудаленных друг от друга точек на наименее нагружаемой поверхности </a:t>
            </a:r>
            <a:r>
              <a:rPr lang="ru-RU" sz="6200" b="1" dirty="0" smtClean="0"/>
              <a:t>мыщелка </a:t>
            </a:r>
            <a:r>
              <a:rPr lang="ru-RU" sz="6200" b="1" dirty="0"/>
              <a:t>бедренной кости (</a:t>
            </a:r>
            <a:r>
              <a:rPr lang="ru-RU" sz="6200" b="1" dirty="0" smtClean="0"/>
              <a:t>ROI 4-ROI 6</a:t>
            </a:r>
            <a:r>
              <a:rPr lang="ru-RU" sz="6200" b="1" dirty="0"/>
              <a:t>);</a:t>
            </a:r>
          </a:p>
          <a:p>
            <a:pPr algn="just"/>
            <a:r>
              <a:rPr lang="ru-RU" sz="6200" b="1" dirty="0"/>
              <a:t>Разность времени Т2 релаксации=(ROI 1+ROI 2+ROI 3)-(ROI 4+ROI 5+ROI 6)</a:t>
            </a:r>
          </a:p>
          <a:p>
            <a:pPr algn="just"/>
            <a:r>
              <a:rPr lang="ru-RU" sz="6200" b="1" dirty="0"/>
              <a:t>Среднее время Т2 релаксации - усредненное время релаксации, вычисленное по 6 измерениям (трем равноудаленным друг от друга точкам на нагружаемой поверхности </a:t>
            </a:r>
            <a:r>
              <a:rPr lang="ru-RU" sz="6200" b="1" dirty="0" smtClean="0"/>
              <a:t>мыщелка </a:t>
            </a:r>
            <a:r>
              <a:rPr lang="ru-RU" sz="6200" b="1" dirty="0"/>
              <a:t>бедренной кости и трех равноудаленных друг от друга точек на </a:t>
            </a:r>
            <a:r>
              <a:rPr lang="ru-RU" sz="6200" b="1" dirty="0" err="1"/>
              <a:t>ненагружаемой</a:t>
            </a:r>
            <a:r>
              <a:rPr lang="ru-RU" sz="6200" b="1" dirty="0"/>
              <a:t> поверхности </a:t>
            </a:r>
            <a:r>
              <a:rPr lang="ru-RU" sz="6200" b="1" dirty="0" smtClean="0"/>
              <a:t>мыщелка </a:t>
            </a:r>
            <a:r>
              <a:rPr lang="ru-RU" sz="6200" b="1" dirty="0"/>
              <a:t>бедренной кости: среднее время </a:t>
            </a:r>
            <a:endParaRPr lang="ru-RU" sz="6200" b="1" dirty="0" smtClean="0"/>
          </a:p>
          <a:p>
            <a:pPr marL="0" indent="0" algn="just">
              <a:buNone/>
            </a:pPr>
            <a:r>
              <a:rPr lang="ru-RU" sz="6200" b="1" dirty="0" smtClean="0"/>
              <a:t>Т </a:t>
            </a:r>
            <a:r>
              <a:rPr lang="ru-RU" sz="6200" b="1" dirty="0"/>
              <a:t>2 релаксации=(ROI 1+ROI 2+ROI 3+ROI 4+ROI 5+ROI 6)/6</a:t>
            </a:r>
          </a:p>
          <a:p>
            <a:pPr algn="just"/>
            <a:r>
              <a:rPr lang="ru-RU" sz="6200" b="1" dirty="0"/>
              <a:t>Разница времени Т2 релаксации представляли в % и рассчитывается по формуле:</a:t>
            </a:r>
          </a:p>
          <a:p>
            <a:pPr algn="just"/>
            <a:r>
              <a:rPr lang="ru-RU" sz="6200" b="1" dirty="0"/>
              <a:t>Разница времени Т2 релаксации,%=разность времени Т2 релаксации/среднее время Т2 релаксации х 100%</a:t>
            </a:r>
          </a:p>
          <a:p>
            <a:pPr algn="just"/>
            <a:r>
              <a:rPr lang="ru-RU" sz="6200" b="1" dirty="0"/>
              <a:t>Разница времени Т2 релаксации=(разность времени Т2 релаксации)/(среднее время Т2 релаксации) Х 100%</a:t>
            </a:r>
          </a:p>
          <a:p>
            <a:pPr algn="just"/>
            <a:endParaRPr lang="ru-RU" sz="5600" b="1" cap="all" dirty="0"/>
          </a:p>
        </p:txBody>
      </p:sp>
    </p:spTree>
    <p:extLst>
      <p:ext uri="{BB962C8B-B14F-4D97-AF65-F5344CB8AC3E}">
        <p14:creationId xmlns:p14="http://schemas.microsoft.com/office/powerpoint/2010/main" val="37622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129807"/>
            <a:ext cx="3012642" cy="396044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2134" y="120282"/>
            <a:ext cx="8050931" cy="147857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Лабораторные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методы оценки состояния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суставного гиалинового хряща при ранних проявлениях 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7408" y="1412776"/>
            <a:ext cx="9401943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 smtClean="0"/>
              <a:t>В работе были использованы маркеры двух основных групп, являющиеся ключевыми показателями воспалительно-дегенеративных процессов в хрящевой ткани, а именно:</a:t>
            </a:r>
          </a:p>
          <a:p>
            <a:r>
              <a:rPr lang="ru-RU" sz="2200" b="1" dirty="0" smtClean="0"/>
              <a:t>биохимические маркеры, отражающие особенности метаболизма хрящевой ткани: сывороточные концентрации </a:t>
            </a:r>
            <a:r>
              <a:rPr lang="ru-RU" sz="2200" b="1" dirty="0" smtClean="0">
                <a:solidFill>
                  <a:srgbClr val="002060"/>
                </a:solidFill>
              </a:rPr>
              <a:t>олигомерного матриксного белка хряща (С</a:t>
            </a:r>
            <a:r>
              <a:rPr lang="en-US" sz="2200" b="1" dirty="0" smtClean="0">
                <a:solidFill>
                  <a:srgbClr val="002060"/>
                </a:solidFill>
              </a:rPr>
              <a:t>OMP)</a:t>
            </a:r>
            <a:r>
              <a:rPr lang="ru-RU" sz="2200" b="1" dirty="0" smtClean="0"/>
              <a:t> и </a:t>
            </a:r>
            <a:r>
              <a:rPr lang="ru-RU" sz="2200" b="1" dirty="0" err="1" smtClean="0">
                <a:solidFill>
                  <a:srgbClr val="002060"/>
                </a:solidFill>
              </a:rPr>
              <a:t>аггрекана</a:t>
            </a:r>
            <a:r>
              <a:rPr lang="ru-RU" sz="2200" b="1" dirty="0" smtClean="0">
                <a:solidFill>
                  <a:srgbClr val="002060"/>
                </a:solidFill>
              </a:rPr>
              <a:t> (</a:t>
            </a:r>
            <a:r>
              <a:rPr lang="en-US" sz="2200" b="1" dirty="0" smtClean="0">
                <a:solidFill>
                  <a:srgbClr val="002060"/>
                </a:solidFill>
              </a:rPr>
              <a:t>PG)</a:t>
            </a:r>
            <a:r>
              <a:rPr lang="ru-RU" sz="2200" b="1" dirty="0" smtClean="0"/>
              <a:t>, а также уровень экскреции с мочой фрагментов коллагена </a:t>
            </a:r>
            <a:r>
              <a:rPr lang="en-US" sz="2200" b="1" dirty="0" smtClean="0"/>
              <a:t>II </a:t>
            </a:r>
            <a:r>
              <a:rPr lang="ru-RU" sz="2200" b="1" dirty="0" smtClean="0"/>
              <a:t> типа- </a:t>
            </a:r>
            <a:r>
              <a:rPr lang="en-US" sz="2200" b="1" dirty="0" smtClean="0">
                <a:solidFill>
                  <a:srgbClr val="002060"/>
                </a:solidFill>
              </a:rPr>
              <a:t>Urine </a:t>
            </a:r>
            <a:r>
              <a:rPr lang="en-US" sz="2200" b="1" dirty="0" err="1" smtClean="0">
                <a:solidFill>
                  <a:srgbClr val="002060"/>
                </a:solidFill>
              </a:rPr>
              <a:t>CartiLaps</a:t>
            </a:r>
            <a:r>
              <a:rPr lang="en-US" sz="2200" b="1" dirty="0" smtClean="0">
                <a:solidFill>
                  <a:srgbClr val="002060"/>
                </a:solidFill>
              </a:rPr>
              <a:t> (CTXII)</a:t>
            </a:r>
            <a:r>
              <a:rPr lang="ru-RU" sz="2200" b="1" dirty="0" smtClean="0"/>
              <a:t>, измеренные методом твердофазного иммуноферментного анализа;</a:t>
            </a:r>
          </a:p>
          <a:p>
            <a:r>
              <a:rPr lang="ru-RU" sz="2200" b="1" dirty="0" smtClean="0"/>
              <a:t>показатели общей воспалительной активности были оценены на основании измерения методом твердофазного иммуноферментного анализа содержания в сыворотке крови цитокинов про- и противовоспалительного звена</a:t>
            </a:r>
            <a:r>
              <a:rPr lang="ru-RU" sz="2200" b="1" dirty="0" smtClean="0">
                <a:solidFill>
                  <a:srgbClr val="002060"/>
                </a:solidFill>
              </a:rPr>
              <a:t>: </a:t>
            </a:r>
            <a:r>
              <a:rPr lang="ru-RU" sz="2200" b="1" dirty="0" err="1" smtClean="0">
                <a:solidFill>
                  <a:srgbClr val="002060"/>
                </a:solidFill>
              </a:rPr>
              <a:t>интерлейкина</a:t>
            </a:r>
            <a:r>
              <a:rPr lang="ru-RU" sz="2200" b="1" dirty="0" smtClean="0">
                <a:solidFill>
                  <a:srgbClr val="002060"/>
                </a:solidFill>
              </a:rPr>
              <a:t> 1-</a:t>
            </a:r>
            <a:r>
              <a:rPr lang="el-GR" sz="2200" b="1" dirty="0" smtClean="0">
                <a:solidFill>
                  <a:srgbClr val="002060"/>
                </a:solidFill>
                <a:cs typeface="Times New Roman"/>
              </a:rPr>
              <a:t>β</a:t>
            </a:r>
            <a:r>
              <a:rPr lang="ru-RU" sz="2200" b="1" dirty="0" smtClean="0">
                <a:solidFill>
                  <a:srgbClr val="002060"/>
                </a:solidFill>
                <a:cs typeface="Times New Roman"/>
              </a:rPr>
              <a:t> (</a:t>
            </a:r>
            <a:r>
              <a:rPr lang="en-US" sz="2200" b="1" dirty="0" smtClean="0">
                <a:solidFill>
                  <a:srgbClr val="002060"/>
                </a:solidFill>
                <a:cs typeface="Times New Roman"/>
              </a:rPr>
              <a:t>Il-1</a:t>
            </a:r>
            <a:r>
              <a:rPr lang="el-GR" sz="2200" b="1" dirty="0" smtClean="0">
                <a:solidFill>
                  <a:srgbClr val="002060"/>
                </a:solidFill>
                <a:cs typeface="Times New Roman"/>
              </a:rPr>
              <a:t>β</a:t>
            </a:r>
            <a:r>
              <a:rPr lang="en-US" sz="2200" b="1" dirty="0" smtClean="0">
                <a:solidFill>
                  <a:srgbClr val="002060"/>
                </a:solidFill>
                <a:cs typeface="Times New Roman"/>
              </a:rPr>
              <a:t>)</a:t>
            </a:r>
            <a:r>
              <a:rPr lang="ru-RU" sz="2200" b="1" dirty="0" smtClean="0">
                <a:cs typeface="Times New Roman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cs typeface="Times New Roman"/>
              </a:rPr>
              <a:t>неоптерина</a:t>
            </a:r>
            <a:r>
              <a:rPr lang="ru-RU" sz="2200" b="1" dirty="0" smtClean="0">
                <a:solidFill>
                  <a:srgbClr val="002060"/>
                </a:solidFill>
                <a:cs typeface="Times New Roman"/>
              </a:rPr>
              <a:t> (</a:t>
            </a:r>
            <a:r>
              <a:rPr lang="en-US" sz="2200" b="1" dirty="0" smtClean="0">
                <a:solidFill>
                  <a:srgbClr val="002060"/>
                </a:solidFill>
                <a:cs typeface="Times New Roman"/>
              </a:rPr>
              <a:t>Ne)</a:t>
            </a:r>
            <a:r>
              <a:rPr lang="ru-RU" sz="2200" b="1" dirty="0" smtClean="0">
                <a:solidFill>
                  <a:srgbClr val="002060"/>
                </a:solidFill>
                <a:cs typeface="Times New Roman"/>
              </a:rPr>
              <a:t> 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интерлейкина</a:t>
            </a:r>
            <a:r>
              <a:rPr lang="ru-RU" sz="2200" b="1" dirty="0" smtClean="0">
                <a:solidFill>
                  <a:srgbClr val="002060"/>
                </a:solidFill>
              </a:rPr>
              <a:t> -4( </a:t>
            </a:r>
            <a:r>
              <a:rPr lang="en-US" sz="2200" b="1" dirty="0" smtClean="0">
                <a:solidFill>
                  <a:srgbClr val="002060"/>
                </a:solidFill>
              </a:rPr>
              <a:t>Il-4)</a:t>
            </a:r>
            <a:r>
              <a:rPr lang="ru-RU" b="1" dirty="0"/>
              <a:t>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245" y="2492896"/>
            <a:ext cx="179373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-65731"/>
            <a:ext cx="10945216" cy="9376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Результаты Т2 </a:t>
            </a:r>
            <a:r>
              <a:rPr lang="ru-RU" sz="2000" b="1" dirty="0" err="1" smtClean="0">
                <a:solidFill>
                  <a:srgbClr val="002060"/>
                </a:solidFill>
              </a:rPr>
              <a:t>релаксометрии</a:t>
            </a:r>
            <a:r>
              <a:rPr lang="ru-RU" sz="2000" b="1" dirty="0" smtClean="0">
                <a:solidFill>
                  <a:srgbClr val="002060"/>
                </a:solidFill>
              </a:rPr>
              <a:t> суставного гиалинового хряща у лиц с ранними проявлениями </a:t>
            </a:r>
            <a:r>
              <a:rPr lang="ru-RU" sz="2000" b="1" dirty="0" err="1" smtClean="0">
                <a:solidFill>
                  <a:srgbClr val="002060"/>
                </a:solidFill>
              </a:rPr>
              <a:t>гонартроза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03412" y="764704"/>
            <a:ext cx="7056784" cy="5635128"/>
          </a:xfrm>
        </p:spPr>
        <p:txBody>
          <a:bodyPr>
            <a:noAutofit/>
          </a:bodyPr>
          <a:lstStyle/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cap="none" dirty="0"/>
              <a:t>Среднее время Т2 релаксации - усредненное время релаксации, вычисленное по 6 измерениям (трем равноудаленным друг от друга точкам на нагружаемой поверхности медиального мыщелка бедренной кости и трех равноудаленных друг от друга точек на </a:t>
            </a:r>
            <a:r>
              <a:rPr lang="ru-RU" sz="1600" b="1" cap="none" dirty="0" err="1"/>
              <a:t>ненагружаемой</a:t>
            </a:r>
            <a:r>
              <a:rPr lang="ru-RU" sz="1600" b="1" cap="none" dirty="0"/>
              <a:t> поверхности медиального мыщелка бедренной кости.  Также определялась разница времени Т2 релаксации, % = разность времени Т2 релаксации/среднее время Т2 релаксации х 100%. </a:t>
            </a:r>
            <a:endParaRPr lang="ru-RU" sz="1600" b="1" cap="none" dirty="0" smtClean="0"/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cap="none" dirty="0" smtClean="0"/>
              <a:t> </a:t>
            </a:r>
            <a:r>
              <a:rPr lang="ru-RU" sz="1600" b="1" cap="none" dirty="0"/>
              <a:t>Обобщая полученные </a:t>
            </a:r>
            <a:r>
              <a:rPr lang="ru-RU" sz="1600" b="1" cap="none" dirty="0" smtClean="0"/>
              <a:t>результаты, </a:t>
            </a:r>
            <a:r>
              <a:rPr lang="ru-RU" sz="1600" b="1" cap="none" dirty="0"/>
              <a:t>при </a:t>
            </a:r>
            <a:r>
              <a:rPr lang="ru-RU" sz="1600" b="1" cap="none" dirty="0" smtClean="0"/>
              <a:t>анализе </a:t>
            </a:r>
            <a:r>
              <a:rPr lang="ru-RU" sz="1600" b="1" cap="none" dirty="0" err="1" smtClean="0"/>
              <a:t>даннх</a:t>
            </a:r>
            <a:r>
              <a:rPr lang="ru-RU" sz="1600" b="1" cap="none" dirty="0" smtClean="0"/>
              <a:t>,  полученных с помощью </a:t>
            </a:r>
            <a:r>
              <a:rPr lang="ru-RU" sz="1600" b="1" cap="none" dirty="0"/>
              <a:t>программы T2 </a:t>
            </a:r>
            <a:r>
              <a:rPr lang="ru-RU" sz="1600" b="1" cap="none" dirty="0" err="1"/>
              <a:t>Relax</a:t>
            </a:r>
            <a:r>
              <a:rPr lang="ru-RU" sz="1600" b="1" cap="none" dirty="0"/>
              <a:t> </a:t>
            </a:r>
            <a:r>
              <a:rPr lang="ru-RU" sz="1600" b="1" cap="none" dirty="0" err="1"/>
              <a:t>Map</a:t>
            </a:r>
            <a:r>
              <a:rPr lang="ru-RU" sz="1600" b="1" cap="none" dirty="0"/>
              <a:t> у лиц основной группы суммарно средняя величина времени релаксации в зонах наиболее нагружаемых участков суставного хряща составляла в среднем 48,5 (46,25; 49,5) и существенно превышала значения, регистрируемые в </a:t>
            </a:r>
            <a:r>
              <a:rPr lang="ru-RU" sz="1600" b="1" cap="none" dirty="0" err="1"/>
              <a:t>интактных</a:t>
            </a:r>
            <a:r>
              <a:rPr lang="ru-RU" sz="1600" b="1" cap="none" dirty="0"/>
              <a:t> его зонах – 35,1 (32,5; 35,2) сек. при (р=0,000349). При этом разница измеряемых значений между нагружаемыми и </a:t>
            </a:r>
            <a:r>
              <a:rPr lang="ru-RU" sz="1600" b="1" cap="none" dirty="0" err="1"/>
              <a:t>ненагружаемыми</a:t>
            </a:r>
            <a:r>
              <a:rPr lang="ru-RU" sz="1600" b="1" cap="none" dirty="0"/>
              <a:t> зонами суставного гиалинового хряща в проекции медиальных и латеральных мыщелков бедренных костей составила у пациентов с ранними проявлениями ОА  от 10 %. У здоровых лиц исследуемые значения составляли в среднем 36,9 (31,6; 38,2) и 34,8 (30,2; 36,19) соответственно, что не превышало 5-10%.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208" y="639192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76220" y="4293096"/>
            <a:ext cx="3420380" cy="180020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err="1" smtClean="0"/>
              <a:t>Т.о</a:t>
            </a:r>
            <a:r>
              <a:rPr lang="ru-RU" sz="1400" b="1" dirty="0"/>
              <a:t>. использование данного алгоритма оценки состояния суставного </a:t>
            </a:r>
            <a:r>
              <a:rPr lang="ru-RU" sz="1400" b="1" dirty="0" smtClean="0"/>
              <a:t>хряща,  </a:t>
            </a:r>
            <a:r>
              <a:rPr lang="ru-RU" sz="1400" b="1" dirty="0"/>
              <a:t>основанного на измерении </a:t>
            </a:r>
            <a:r>
              <a:rPr lang="ru-RU" sz="1400" b="1" dirty="0" smtClean="0"/>
              <a:t>времени Т2 </a:t>
            </a:r>
            <a:r>
              <a:rPr lang="ru-RU" sz="1400" b="1" dirty="0"/>
              <a:t>релаксации, </a:t>
            </a:r>
            <a:r>
              <a:rPr lang="ru-RU" sz="1400" b="1" dirty="0" smtClean="0"/>
              <a:t>является инструментом </a:t>
            </a:r>
            <a:r>
              <a:rPr lang="ru-RU" sz="1400" b="1" dirty="0" err="1"/>
              <a:t>неинвазивной</a:t>
            </a:r>
            <a:r>
              <a:rPr lang="ru-RU" sz="1400" b="1" dirty="0"/>
              <a:t> объективизации </a:t>
            </a:r>
            <a:r>
              <a:rPr lang="ru-RU" sz="1400" b="1" dirty="0" smtClean="0"/>
              <a:t>ранних гистоморфологических признаков дегенеративно-дистрофических изменений хряща.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291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100199"/>
            <a:ext cx="10225135" cy="145215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Результаты исследования биохимических маркеров, </a:t>
            </a:r>
            <a:r>
              <a:rPr lang="ru-RU" sz="2800" b="1" dirty="0" smtClean="0">
                <a:solidFill>
                  <a:srgbClr val="002060"/>
                </a:solidFill>
              </a:rPr>
              <a:t>отражающих дегенеративно-воспалительные </a:t>
            </a:r>
            <a:r>
              <a:rPr lang="ru-RU" sz="2800" b="1" dirty="0">
                <a:solidFill>
                  <a:srgbClr val="002060"/>
                </a:solidFill>
              </a:rPr>
              <a:t>процессы в суставном гиалиновом хряще у пациентов с ранними проявлениями </a:t>
            </a:r>
            <a:r>
              <a:rPr lang="ru-RU" sz="2800" b="1" dirty="0" err="1" smtClean="0">
                <a:solidFill>
                  <a:srgbClr val="002060"/>
                </a:solidFill>
              </a:rPr>
              <a:t>гонартроза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104" y="1552352"/>
            <a:ext cx="5459940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none" dirty="0"/>
              <a:t>У пациентов с ранними проявлениями первичного  </a:t>
            </a:r>
            <a:r>
              <a:rPr lang="ru-RU" sz="2000" b="1" cap="none" dirty="0" smtClean="0"/>
              <a:t>ГА выявлено </a:t>
            </a:r>
            <a:r>
              <a:rPr lang="ru-RU" sz="2000" b="1" cap="none" dirty="0"/>
              <a:t>существенное повышение содержания в сыворотке крови уровней </a:t>
            </a:r>
            <a:r>
              <a:rPr lang="en-US" sz="2000" b="1" cap="none" dirty="0"/>
              <a:t>COMP </a:t>
            </a:r>
            <a:r>
              <a:rPr lang="ru-RU" sz="2000" b="1" cap="none" dirty="0"/>
              <a:t>и </a:t>
            </a:r>
            <a:r>
              <a:rPr lang="en-US" sz="2000" b="1" cap="none" dirty="0"/>
              <a:t>PG</a:t>
            </a:r>
            <a:r>
              <a:rPr lang="ru-RU" sz="2000" b="1" cap="none" dirty="0" smtClean="0"/>
              <a:t>.</a:t>
            </a:r>
            <a:endParaRPr lang="ru-RU" sz="2000" b="1" cap="none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84917" y="1041264"/>
            <a:ext cx="5606793" cy="2160240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/>
              <a:t>При начальных проявлениях первичного ГА констатировали признаки </a:t>
            </a:r>
            <a:r>
              <a:rPr lang="ru-RU" sz="2000" b="1" cap="none" dirty="0" err="1"/>
              <a:t>провоспалительной</a:t>
            </a:r>
            <a:r>
              <a:rPr lang="ru-RU" sz="2000" b="1" cap="none" dirty="0"/>
              <a:t> активности системы </a:t>
            </a:r>
            <a:r>
              <a:rPr lang="ru-RU" sz="2000" b="1" cap="none" dirty="0" err="1"/>
              <a:t>цитокиновой</a:t>
            </a:r>
            <a:r>
              <a:rPr lang="ru-RU" sz="2000" b="1" cap="none" dirty="0"/>
              <a:t> регуляции на фоне нормальных показателей содержания  медиаторов противовоспалительного </a:t>
            </a:r>
            <a:r>
              <a:rPr lang="ru-RU" sz="2000" b="1" cap="none" dirty="0" smtClean="0"/>
              <a:t>звена</a:t>
            </a:r>
            <a:endParaRPr lang="ru-RU" sz="2000" cap="none" dirty="0" smtClean="0">
              <a:cs typeface="Times New Roman" pitchFamily="18" charset="0"/>
            </a:endParaRPr>
          </a:p>
          <a:p>
            <a:endParaRPr lang="ru-RU" sz="2000" cap="none" dirty="0"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871440"/>
            <a:ext cx="4701204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95" y="2871440"/>
            <a:ext cx="4525649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127448" y="5517232"/>
            <a:ext cx="10297142" cy="112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000" b="1" cap="none" dirty="0" smtClean="0"/>
              <a:t>Кроме того, отмечали  нарастание суточной экскреции фрагментов коллагена </a:t>
            </a:r>
            <a:r>
              <a:rPr lang="en-US" sz="2000" b="1" cap="none" dirty="0" smtClean="0"/>
              <a:t>II</a:t>
            </a:r>
            <a:r>
              <a:rPr lang="ru-RU" sz="2000" b="1" cap="none" dirty="0" smtClean="0"/>
              <a:t> типа с мочой: в основной группе суточный показатель </a:t>
            </a:r>
            <a:r>
              <a:rPr lang="en-US" sz="2000" b="1" cap="none" dirty="0" smtClean="0"/>
              <a:t>Urine CTXII </a:t>
            </a:r>
            <a:r>
              <a:rPr lang="ru-RU" sz="2000" b="1" cap="none" dirty="0" smtClean="0"/>
              <a:t>составил 7,9 мг/ в сутки против 2,2 мг в сутки в группе контроля</a:t>
            </a:r>
            <a:endParaRPr lang="ru-RU" sz="2000" b="1" cap="none" dirty="0"/>
          </a:p>
        </p:txBody>
      </p:sp>
    </p:spTree>
    <p:extLst>
      <p:ext uri="{BB962C8B-B14F-4D97-AF65-F5344CB8AC3E}">
        <p14:creationId xmlns:p14="http://schemas.microsoft.com/office/powerpoint/2010/main" val="32107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99060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9416" y="1130870"/>
            <a:ext cx="10207995" cy="4962426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dirty="0" smtClean="0"/>
              <a:t>У пациентов с ранними бессимптомными или </a:t>
            </a:r>
            <a:r>
              <a:rPr lang="ru-RU" sz="2000" b="1" cap="none" dirty="0" err="1" smtClean="0"/>
              <a:t>малосимптомными</a:t>
            </a:r>
            <a:r>
              <a:rPr lang="ru-RU" sz="2000" b="1" cap="none" dirty="0" smtClean="0"/>
              <a:t> проявлениями первичного </a:t>
            </a:r>
            <a:r>
              <a:rPr lang="ru-RU" sz="2000" b="1" cap="none" dirty="0" err="1" smtClean="0"/>
              <a:t>остеоартроза</a:t>
            </a:r>
            <a:r>
              <a:rPr lang="ru-RU" sz="2000" b="1" cap="none" dirty="0" smtClean="0"/>
              <a:t> коленных суставов имеются признаки морфологических и биохимических нарушений состояния </a:t>
            </a:r>
            <a:r>
              <a:rPr lang="ru-RU" sz="2000" b="1" cap="none" dirty="0" err="1" smtClean="0"/>
              <a:t>экстрацеллюлярного</a:t>
            </a:r>
            <a:r>
              <a:rPr lang="ru-RU" sz="2000" b="1" cap="none" dirty="0" smtClean="0"/>
              <a:t> матрикса суставного гиалинового хряща</a:t>
            </a:r>
          </a:p>
          <a:p>
            <a:pPr marL="342900" indent="-342900" algn="just">
              <a:buAutoNum type="arabicPeriod"/>
            </a:pPr>
            <a:endParaRPr lang="ru-RU" sz="2000" b="1" cap="none" dirty="0" smtClean="0"/>
          </a:p>
          <a:p>
            <a:pPr marL="342900" indent="-342900" algn="just">
              <a:buAutoNum type="arabicPeriod"/>
            </a:pPr>
            <a:r>
              <a:rPr lang="ru-RU" sz="2000" b="1" cap="none" dirty="0" smtClean="0"/>
              <a:t>Целесообразным представляется  включение в диагностические алгоритмы выявления ранних проявлений первичного </a:t>
            </a:r>
            <a:r>
              <a:rPr lang="ru-RU" sz="2000" b="1" cap="none" dirty="0"/>
              <a:t> </a:t>
            </a:r>
            <a:r>
              <a:rPr lang="ru-RU" sz="2000" b="1" cap="none" dirty="0" err="1" smtClean="0"/>
              <a:t>остеоартроза</a:t>
            </a:r>
            <a:r>
              <a:rPr lang="ru-RU" sz="2000" b="1" cap="none" dirty="0" smtClean="0"/>
              <a:t> коленных суставов: протокола Т2 </a:t>
            </a:r>
            <a:r>
              <a:rPr lang="ru-RU" sz="2000" b="1" cap="none" dirty="0" err="1" smtClean="0"/>
              <a:t>релаксометрии</a:t>
            </a:r>
            <a:r>
              <a:rPr lang="ru-RU" sz="2000" b="1" cap="none" dirty="0"/>
              <a:t> </a:t>
            </a:r>
            <a:r>
              <a:rPr lang="ru-RU" sz="2000" b="1" cap="none" dirty="0" smtClean="0"/>
              <a:t>коленных суставов; исследования уровней биохимических маркеров: олигомерного матриксного белка хряща и </a:t>
            </a:r>
            <a:r>
              <a:rPr lang="ru-RU" sz="2000" b="1" cap="none" dirty="0" err="1" smtClean="0"/>
              <a:t>аггрекана</a:t>
            </a:r>
            <a:r>
              <a:rPr lang="ru-RU" sz="2000" b="1" cap="none" dirty="0" smtClean="0"/>
              <a:t> в сыворотке крови, уровня суточной   </a:t>
            </a:r>
            <a:r>
              <a:rPr lang="ru-RU" sz="2000" b="1" cap="none" dirty="0" err="1" smtClean="0"/>
              <a:t>эксреции</a:t>
            </a:r>
            <a:r>
              <a:rPr lang="ru-RU" sz="2000" b="1" cap="none" dirty="0" smtClean="0"/>
              <a:t> фрагментов коллагена </a:t>
            </a:r>
            <a:r>
              <a:rPr lang="en-US" sz="2000" b="1" cap="none" dirty="0" smtClean="0"/>
              <a:t>II</a:t>
            </a:r>
            <a:r>
              <a:rPr lang="ru-RU" sz="2000" b="1" cap="none" dirty="0" smtClean="0"/>
              <a:t> типа с мочой (</a:t>
            </a:r>
            <a:r>
              <a:rPr lang="en-US" sz="2000" b="1" cap="none" dirty="0" smtClean="0"/>
              <a:t>Urine </a:t>
            </a:r>
            <a:r>
              <a:rPr lang="en-US" sz="2000" b="1" cap="none" dirty="0" err="1" smtClean="0"/>
              <a:t>CartiLaps</a:t>
            </a:r>
            <a:r>
              <a:rPr lang="en-US" sz="2000" b="1" cap="none" dirty="0" smtClean="0"/>
              <a:t> (CTX II)</a:t>
            </a:r>
            <a:r>
              <a:rPr lang="ru-RU" sz="2000" b="1" cap="none" dirty="0" smtClean="0"/>
              <a:t> и уровней </a:t>
            </a:r>
            <a:r>
              <a:rPr lang="ru-RU" sz="2000" b="1" cap="none" dirty="0" err="1" smtClean="0"/>
              <a:t>провоспалительных</a:t>
            </a:r>
            <a:r>
              <a:rPr lang="ru-RU" sz="2000" b="1" cap="none" dirty="0" smtClean="0"/>
              <a:t> медиаторов системы </a:t>
            </a:r>
            <a:r>
              <a:rPr lang="ru-RU" sz="2000" b="1" cap="none" dirty="0" err="1" smtClean="0"/>
              <a:t>цитокиновой</a:t>
            </a:r>
            <a:r>
              <a:rPr lang="ru-RU" sz="2000" b="1" cap="none" dirty="0" smtClean="0"/>
              <a:t> регуляции (</a:t>
            </a:r>
            <a:r>
              <a:rPr lang="en-US" sz="2000" b="1" cap="none" dirty="0" smtClean="0"/>
              <a:t>Il-1</a:t>
            </a:r>
            <a:r>
              <a:rPr lang="el-GR" sz="2000" b="1" cap="none" dirty="0" smtClean="0">
                <a:cs typeface="Times New Roman"/>
              </a:rPr>
              <a:t>β</a:t>
            </a:r>
            <a:r>
              <a:rPr lang="en-US" sz="2000" b="1" cap="none" dirty="0" smtClean="0">
                <a:cs typeface="Times New Roman"/>
              </a:rPr>
              <a:t> </a:t>
            </a:r>
            <a:r>
              <a:rPr lang="ru-RU" sz="2000" b="1" cap="none" dirty="0" smtClean="0">
                <a:cs typeface="Times New Roman"/>
              </a:rPr>
              <a:t>и </a:t>
            </a:r>
            <a:r>
              <a:rPr lang="ru-RU" sz="2000" b="1" cap="none" dirty="0" err="1" smtClean="0">
                <a:cs typeface="Times New Roman"/>
              </a:rPr>
              <a:t>неоптерина</a:t>
            </a:r>
            <a:r>
              <a:rPr lang="ru-RU" sz="2000" b="1" cap="none" dirty="0" smtClean="0">
                <a:cs typeface="Times New Roman"/>
              </a:rPr>
              <a:t>)</a:t>
            </a:r>
            <a:endParaRPr lang="ru-RU" sz="2000" b="1" cap="none" dirty="0"/>
          </a:p>
        </p:txBody>
      </p:sp>
    </p:spTree>
    <p:extLst>
      <p:ext uri="{BB962C8B-B14F-4D97-AF65-F5344CB8AC3E}">
        <p14:creationId xmlns:p14="http://schemas.microsoft.com/office/powerpoint/2010/main" val="39521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044" y="404664"/>
            <a:ext cx="9906000" cy="72007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Благодарим за внимание!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b="17284"/>
          <a:stretch/>
        </p:blipFill>
        <p:spPr>
          <a:xfrm>
            <a:off x="1847528" y="986989"/>
            <a:ext cx="9289032" cy="58561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427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0"/>
            <a:ext cx="930972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Актуальность проблемы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7448" y="4676943"/>
            <a:ext cx="1015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	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124426" y="836712"/>
            <a:ext cx="8643982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000" b="1" dirty="0" smtClean="0"/>
              <a:t>	в настоящее время Все </a:t>
            </a:r>
            <a:r>
              <a:rPr lang="ru-RU" sz="2000" b="1" dirty="0"/>
              <a:t>более </a:t>
            </a:r>
            <a:r>
              <a:rPr lang="ru-RU" sz="2000" b="1" dirty="0" smtClean="0"/>
              <a:t>значимым </a:t>
            </a:r>
            <a:r>
              <a:rPr lang="ru-RU" sz="2000" b="1" dirty="0"/>
              <a:t>становится вклад заболеваний опорно-двигательной системы (ОДС) в общие показатели здоровья населения, увеличивая долю пациентов со стойкой утратой трудоспособности среди различных возрастных групп, а финансовые затраты общества, связанные с их лечением и реабилитацией составляют, по разным данным,  до 2,5% от всего объема валового национального продукта.  (Решетникова И. В., </a:t>
            </a:r>
            <a:r>
              <a:rPr lang="ru-RU" sz="2000" b="1" dirty="0" err="1"/>
              <a:t>Камаев</a:t>
            </a:r>
            <a:r>
              <a:rPr lang="ru-RU" sz="2000" b="1" dirty="0"/>
              <a:t> И. А., 2019</a:t>
            </a:r>
            <a:r>
              <a:rPr lang="ru-RU" sz="2000" b="1" dirty="0" smtClean="0"/>
              <a:t>).</a:t>
            </a:r>
          </a:p>
          <a:p>
            <a:pPr algn="just">
              <a:lnSpc>
                <a:spcPct val="100000"/>
              </a:lnSpc>
            </a:pPr>
            <a:r>
              <a:rPr lang="ru-RU" sz="2100" b="1" dirty="0" smtClean="0">
                <a:latin typeface="+mn-lt"/>
              </a:rPr>
              <a:t>	</a:t>
            </a:r>
            <a:r>
              <a:rPr lang="ru-RU" sz="2100" b="1" dirty="0" err="1" smtClean="0">
                <a:latin typeface="+mn-lt"/>
              </a:rPr>
              <a:t>Остеоартроз</a:t>
            </a:r>
            <a:r>
              <a:rPr lang="ru-RU" sz="2100" b="1" dirty="0" smtClean="0">
                <a:latin typeface="+mn-lt"/>
              </a:rPr>
              <a:t> </a:t>
            </a:r>
            <a:r>
              <a:rPr lang="ru-RU" sz="2100" b="1" dirty="0">
                <a:latin typeface="+mn-lt"/>
              </a:rPr>
              <a:t>(ОА) – </a:t>
            </a:r>
            <a:r>
              <a:rPr lang="ru-RU" sz="2100" b="1" dirty="0" smtClean="0">
                <a:latin typeface="+mn-lt"/>
              </a:rPr>
              <a:t>одно из самых распространенных заболеваний, которое диагностируется не менее чем у 20% человеческой популяции. При этом Ранние его стадии протекают практически бессимптомно, что создает определенные сложности в своевременной диагностике и разработке терапевтических стратегий. </a:t>
            </a:r>
          </a:p>
          <a:p>
            <a:pPr algn="just">
              <a:lnSpc>
                <a:spcPct val="100000"/>
              </a:lnSpc>
            </a:pPr>
            <a:r>
              <a:rPr lang="ru-RU" sz="2100" b="1" dirty="0">
                <a:latin typeface="+mn-lt"/>
              </a:rPr>
              <a:t>	</a:t>
            </a:r>
            <a:r>
              <a:rPr lang="ru-RU" sz="2100" b="1" dirty="0" smtClean="0">
                <a:latin typeface="+mn-lt"/>
              </a:rPr>
              <a:t>Известно, что На </a:t>
            </a:r>
            <a:r>
              <a:rPr lang="ru-RU" sz="2100" b="1" dirty="0">
                <a:latin typeface="+mn-lt"/>
              </a:rPr>
              <a:t>фоне </a:t>
            </a:r>
            <a:r>
              <a:rPr lang="ru-RU" sz="2100" b="1" dirty="0" smtClean="0">
                <a:latin typeface="+mn-lt"/>
              </a:rPr>
              <a:t>имеющегося при </a:t>
            </a:r>
            <a:r>
              <a:rPr lang="ru-RU" sz="2100" b="1" dirty="0">
                <a:latin typeface="+mn-lt"/>
              </a:rPr>
              <a:t>ОА клеточного стресса и деградации </a:t>
            </a:r>
            <a:r>
              <a:rPr lang="ru-RU" sz="2100" b="1" dirty="0" err="1">
                <a:latin typeface="+mn-lt"/>
              </a:rPr>
              <a:t>экстрацеллюлярного</a:t>
            </a:r>
            <a:r>
              <a:rPr lang="ru-RU" sz="2100" b="1" dirty="0">
                <a:latin typeface="+mn-lt"/>
              </a:rPr>
              <a:t> матрикса (ЭЦМ), первоначальные метаболические нарушения происходят на молекулярном уровне с последующими морфологическими изменениями всех тканей сустава</a:t>
            </a:r>
            <a:r>
              <a:rPr lang="ru-RU" sz="2100" b="1" dirty="0" smtClean="0">
                <a:latin typeface="+mn-lt"/>
              </a:rPr>
              <a:t>. </a:t>
            </a:r>
            <a:r>
              <a:rPr lang="ru-RU" sz="1800" i="1" dirty="0" smtClean="0">
                <a:latin typeface="+mn-lt"/>
              </a:rPr>
              <a:t>(</a:t>
            </a:r>
            <a:r>
              <a:rPr lang="ru-RU" sz="1800" i="1" dirty="0" err="1" smtClean="0">
                <a:latin typeface="+mn-lt"/>
              </a:rPr>
              <a:t>Щёкотова</a:t>
            </a:r>
            <a:r>
              <a:rPr lang="ru-RU" sz="1800" i="1" dirty="0" smtClean="0">
                <a:latin typeface="+mn-lt"/>
              </a:rPr>
              <a:t> </a:t>
            </a:r>
            <a:r>
              <a:rPr lang="ru-RU" sz="1800" i="1" dirty="0">
                <a:latin typeface="+mn-lt"/>
              </a:rPr>
              <a:t>А.П</a:t>
            </a:r>
            <a:r>
              <a:rPr lang="ru-RU" sz="1800" i="1" dirty="0" smtClean="0">
                <a:latin typeface="+mn-lt"/>
              </a:rPr>
              <a:t>., </a:t>
            </a:r>
            <a:r>
              <a:rPr lang="ru-RU" sz="1800" i="1" dirty="0" err="1" smtClean="0">
                <a:latin typeface="+mn-lt"/>
              </a:rPr>
              <a:t>Невзорова</a:t>
            </a:r>
            <a:r>
              <a:rPr lang="ru-RU" sz="1800" i="1" dirty="0" smtClean="0">
                <a:latin typeface="+mn-lt"/>
              </a:rPr>
              <a:t> </a:t>
            </a:r>
            <a:r>
              <a:rPr lang="ru-RU" sz="1800" i="1" dirty="0">
                <a:latin typeface="+mn-lt"/>
              </a:rPr>
              <a:t>М.С</a:t>
            </a:r>
            <a:r>
              <a:rPr lang="ru-RU" sz="1800" i="1" dirty="0" smtClean="0">
                <a:latin typeface="+mn-lt"/>
              </a:rPr>
              <a:t>., </a:t>
            </a:r>
            <a:r>
              <a:rPr lang="ru-RU" sz="1800" i="1" dirty="0" err="1" smtClean="0">
                <a:latin typeface="+mn-lt"/>
              </a:rPr>
              <a:t>Боталов</a:t>
            </a:r>
            <a:r>
              <a:rPr lang="ru-RU" sz="1800" i="1" dirty="0" smtClean="0">
                <a:latin typeface="+mn-lt"/>
              </a:rPr>
              <a:t> </a:t>
            </a:r>
            <a:r>
              <a:rPr lang="ru-RU" sz="1800" i="1" dirty="0">
                <a:latin typeface="+mn-lt"/>
              </a:rPr>
              <a:t>Н.С</a:t>
            </a:r>
            <a:r>
              <a:rPr lang="ru-RU" sz="1800" i="1" dirty="0" smtClean="0">
                <a:latin typeface="+mn-lt"/>
              </a:rPr>
              <a:t>., </a:t>
            </a:r>
            <a:r>
              <a:rPr lang="ru-RU" sz="1800" i="1" dirty="0" err="1" smtClean="0">
                <a:latin typeface="+mn-lt"/>
              </a:rPr>
              <a:t>Чепкасова</a:t>
            </a:r>
            <a:r>
              <a:rPr lang="ru-RU" sz="1800" i="1" dirty="0" smtClean="0">
                <a:latin typeface="+mn-lt"/>
              </a:rPr>
              <a:t> </a:t>
            </a:r>
            <a:r>
              <a:rPr lang="ru-RU" sz="1800" i="1" dirty="0">
                <a:latin typeface="+mn-lt"/>
              </a:rPr>
              <a:t>Н.И</a:t>
            </a:r>
            <a:r>
              <a:rPr lang="ru-RU" sz="1800" i="1" dirty="0" smtClean="0">
                <a:latin typeface="+mn-lt"/>
              </a:rPr>
              <a:t>., 2019; Р. </a:t>
            </a:r>
            <a:r>
              <a:rPr lang="ru-RU" sz="1800" i="1" dirty="0">
                <a:latin typeface="+mn-lt"/>
              </a:rPr>
              <a:t>РИЗОЕВА, Ё.У. </a:t>
            </a:r>
            <a:r>
              <a:rPr lang="ru-RU" sz="1800" i="1" dirty="0" smtClean="0">
                <a:latin typeface="+mn-lt"/>
              </a:rPr>
              <a:t>САИДОВ, 2019; </a:t>
            </a:r>
            <a:r>
              <a:rPr lang="en-US" sz="1800" i="1" dirty="0" smtClean="0">
                <a:latin typeface="+mn-lt"/>
              </a:rPr>
              <a:t>Kraus </a:t>
            </a:r>
            <a:r>
              <a:rPr lang="en-US" sz="1800" i="1" dirty="0">
                <a:latin typeface="+mn-lt"/>
              </a:rPr>
              <a:t>VB, </a:t>
            </a:r>
            <a:r>
              <a:rPr lang="en-US" sz="1800" i="1" dirty="0" err="1">
                <a:latin typeface="+mn-lt"/>
              </a:rPr>
              <a:t>Hsueh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smtClean="0">
                <a:latin typeface="+mn-lt"/>
              </a:rPr>
              <a:t>MF</a:t>
            </a:r>
            <a:r>
              <a:rPr lang="ru-RU" sz="1800" i="1" dirty="0" smtClean="0">
                <a:latin typeface="+mn-lt"/>
              </a:rPr>
              <a:t>., </a:t>
            </a:r>
            <a:r>
              <a:rPr lang="en-US" sz="1800" i="1" dirty="0" smtClean="0">
                <a:latin typeface="+mn-lt"/>
              </a:rPr>
              <a:t>2020</a:t>
            </a:r>
            <a:r>
              <a:rPr lang="ru-RU" sz="1800" i="1" dirty="0" smtClean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800" i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195" y="836712"/>
            <a:ext cx="2231329" cy="1932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545" y="4445048"/>
            <a:ext cx="2060627" cy="184724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1064552" y="4310287"/>
            <a:ext cx="0" cy="26952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083" y="2683777"/>
            <a:ext cx="2290441" cy="15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061" y="78222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Цель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196752"/>
            <a:ext cx="10657184" cy="4176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dirty="0" smtClean="0"/>
              <a:t>	</a:t>
            </a:r>
            <a:r>
              <a:rPr lang="ru-RU" sz="2000" b="1" dirty="0"/>
              <a:t>оптимизировать алгоритм выявления ранних проявлений первичного ОА крупных </a:t>
            </a:r>
            <a:r>
              <a:rPr lang="ru-RU" sz="2000" b="1" dirty="0" smtClean="0"/>
              <a:t>суставов на основе изучения диагностической значимости инструментальных и лабораторных критериев оценки состояния </a:t>
            </a:r>
            <a:r>
              <a:rPr lang="ru-RU" sz="2000" b="1" dirty="0" err="1" smtClean="0"/>
              <a:t>экстрацеллюлярного</a:t>
            </a:r>
            <a:r>
              <a:rPr lang="ru-RU" sz="2000" b="1" dirty="0" smtClean="0"/>
              <a:t> матрикса суставного гиалинового хряща.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678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58" y="382000"/>
            <a:ext cx="3297857" cy="76194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Объект </a:t>
            </a:r>
            <a:r>
              <a:rPr lang="ru-RU" sz="2000" b="1" dirty="0" smtClean="0">
                <a:solidFill>
                  <a:srgbClr val="002060"/>
                </a:solidFill>
              </a:rPr>
              <a:t>Исследования: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558" y="908720"/>
            <a:ext cx="5120426" cy="5723498"/>
          </a:xfrm>
        </p:spPr>
        <p:txBody>
          <a:bodyPr>
            <a:noAutofit/>
          </a:bodyPr>
          <a:lstStyle/>
          <a:p>
            <a:pPr marL="0" indent="0" algn="just" fontAlgn="b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были сформированы две группы наблюдаемых, давших информированное добровольное согласие на участие в исследовании:</a:t>
            </a:r>
          </a:p>
          <a:p>
            <a:pPr marL="0" algn="just" fontAlgn="b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В основную группу </a:t>
            </a:r>
            <a:r>
              <a:rPr lang="ru-RU" sz="1400" b="1" dirty="0" smtClean="0"/>
              <a:t>были включены 60 лиц обоего пола в возрасте</a:t>
            </a:r>
            <a:r>
              <a:rPr lang="ru-RU" sz="1400" b="1" dirty="0" smtClean="0">
                <a:solidFill>
                  <a:srgbClr val="FF0000"/>
                </a:solidFill>
              </a:rPr>
              <a:t> 36-50 лет </a:t>
            </a:r>
            <a:r>
              <a:rPr lang="ru-RU" sz="1400" b="1" dirty="0" smtClean="0"/>
              <a:t>с ранними проявлениями </a:t>
            </a:r>
            <a:r>
              <a:rPr lang="ru-RU" sz="1400" b="1" dirty="0"/>
              <a:t>ОА </a:t>
            </a:r>
            <a:r>
              <a:rPr lang="ru-RU" sz="1400" b="1" dirty="0" smtClean="0"/>
              <a:t>(с </a:t>
            </a:r>
            <a:r>
              <a:rPr lang="ru-RU" sz="1400" b="1" dirty="0"/>
              <a:t>преимущественным поражением коленных </a:t>
            </a:r>
            <a:r>
              <a:rPr lang="ru-RU" sz="1400" b="1" dirty="0" smtClean="0"/>
              <a:t>суставов), отобранные из соответствующей группы риска;</a:t>
            </a:r>
            <a:endParaRPr lang="ru-RU" sz="1400" b="1" dirty="0"/>
          </a:p>
          <a:p>
            <a:pPr marL="0" algn="just" fontAlgn="b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В группу </a:t>
            </a:r>
            <a:r>
              <a:rPr lang="ru-RU" sz="1400" b="1" dirty="0">
                <a:solidFill>
                  <a:srgbClr val="FF0000"/>
                </a:solidFill>
              </a:rPr>
              <a:t>контроля  (</a:t>
            </a:r>
            <a:r>
              <a:rPr lang="ru-RU" sz="1400" b="1" dirty="0" smtClean="0">
                <a:solidFill>
                  <a:srgbClr val="FF0000"/>
                </a:solidFill>
              </a:rPr>
              <a:t>n=40)</a:t>
            </a:r>
            <a:r>
              <a:rPr lang="ru-RU" sz="1400" b="1" dirty="0"/>
              <a:t> </a:t>
            </a:r>
            <a:r>
              <a:rPr lang="ru-RU" sz="1400" b="1" dirty="0" smtClean="0"/>
              <a:t> были включены лица обоего пола без клинических проявлений поражения суставов и других заболеваний опорно-двигательного аппарата;</a:t>
            </a:r>
          </a:p>
          <a:p>
            <a:pPr marL="0" algn="just" fontAlgn="b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Критериями включения в исследование </a:t>
            </a:r>
            <a:r>
              <a:rPr lang="ru-RU" sz="1400" b="1" dirty="0" smtClean="0"/>
              <a:t>стало наличие добровольного информированного согласия на проведение всех диагностических мероприятий, предусмотренных в работе; наличие у обследуемого факторов риска; начальные клинические проявления ОА: боль или дискомфорт в коленных суставах.</a:t>
            </a:r>
          </a:p>
          <a:p>
            <a:pPr marL="0" algn="just" fontAlgn="b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Критериями </a:t>
            </a:r>
            <a:r>
              <a:rPr lang="ru-RU" sz="1400" b="1" dirty="0">
                <a:solidFill>
                  <a:srgbClr val="FF0000"/>
                </a:solidFill>
              </a:rPr>
              <a:t>исключения </a:t>
            </a:r>
            <a:r>
              <a:rPr lang="ru-RU" sz="1400" b="1" dirty="0" smtClean="0"/>
              <a:t>явилось</a:t>
            </a:r>
            <a:r>
              <a:rPr lang="ru-RU" sz="1400" b="1" dirty="0"/>
              <a:t> </a:t>
            </a:r>
            <a:r>
              <a:rPr lang="ru-RU" sz="1400" b="1" dirty="0" smtClean="0"/>
              <a:t>наличие онкологических, тяжелых декомпенсированных сердечно-сосудистых  и эндокринных заболеваний, </a:t>
            </a:r>
            <a:r>
              <a:rPr lang="ru-RU" sz="1400" b="1" dirty="0" err="1" smtClean="0"/>
              <a:t>иммунодефицитных</a:t>
            </a:r>
            <a:r>
              <a:rPr lang="ru-RU" sz="1400" b="1" dirty="0" smtClean="0"/>
              <a:t> состояний, любой соматической патологии, наличие которой могло оказать влияние на результаты проводимых измерений.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91744" y="-334621"/>
            <a:ext cx="8005563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Материалы и Методы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4392" y="970270"/>
            <a:ext cx="41741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                               Факторы риска: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Возраст: </a:t>
            </a:r>
            <a:r>
              <a:rPr lang="ru-RU" sz="1400" b="1" dirty="0"/>
              <a:t>преобладающий возраст 40-60 </a:t>
            </a:r>
            <a:r>
              <a:rPr lang="ru-RU" sz="1400" b="1" dirty="0" smtClean="0"/>
              <a:t>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Высокий индекс массы тела </a:t>
            </a:r>
            <a:r>
              <a:rPr lang="en-US" sz="1400" b="1" dirty="0"/>
              <a:t>(</a:t>
            </a:r>
            <a:r>
              <a:rPr lang="en-US" sz="1400" b="1" dirty="0" err="1"/>
              <a:t>AltmanR.D</a:t>
            </a:r>
            <a:r>
              <a:rPr lang="en-US" sz="1400" b="1" dirty="0"/>
              <a:t>., </a:t>
            </a:r>
            <a:r>
              <a:rPr lang="en-US" sz="1400" b="1" dirty="0" smtClean="0"/>
              <a:t>2000</a:t>
            </a:r>
            <a:r>
              <a:rPr lang="ru-RU" sz="1400" b="1" dirty="0" smtClean="0"/>
              <a:t>,</a:t>
            </a:r>
            <a:r>
              <a:rPr lang="en-US" sz="1400" b="1" dirty="0"/>
              <a:t> (</a:t>
            </a:r>
            <a:r>
              <a:rPr lang="en-US" sz="1400" b="1" dirty="0" smtClean="0"/>
              <a:t>Arbor</a:t>
            </a:r>
            <a:r>
              <a:rPr lang="ru-RU" sz="1400" b="1" dirty="0" smtClean="0"/>
              <a:t> </a:t>
            </a:r>
            <a:r>
              <a:rPr lang="en-US" sz="1400" b="1" dirty="0" smtClean="0"/>
              <a:t>A</a:t>
            </a:r>
            <a:r>
              <a:rPr lang="en-US" sz="1400" b="1" dirty="0"/>
              <a:t>., </a:t>
            </a:r>
            <a:r>
              <a:rPr lang="en-US" sz="1400" b="1" dirty="0" smtClean="0"/>
              <a:t>2002</a:t>
            </a:r>
            <a:r>
              <a:rPr lang="ru-RU" sz="1400" b="1" dirty="0" smtClean="0"/>
              <a:t>, </a:t>
            </a:r>
            <a:r>
              <a:rPr lang="en-US" sz="1400" b="1" dirty="0" smtClean="0"/>
              <a:t>Zhang</a:t>
            </a:r>
            <a:r>
              <a:rPr lang="ru-RU" sz="1400" b="1" dirty="0" smtClean="0"/>
              <a:t> </a:t>
            </a:r>
            <a:r>
              <a:rPr lang="en-US" sz="1400" b="1" dirty="0" smtClean="0"/>
              <a:t>WD</a:t>
            </a:r>
            <a:r>
              <a:rPr lang="ru-RU" sz="1400" b="1" dirty="0" smtClean="0"/>
              <a:t>, </a:t>
            </a:r>
            <a:r>
              <a:rPr lang="en-US" sz="1400" b="1" dirty="0" smtClean="0"/>
              <a:t>07.10.2004</a:t>
            </a:r>
            <a:r>
              <a:rPr lang="ru-RU" sz="1400" b="1" dirty="0" smtClean="0"/>
              <a:t>, </a:t>
            </a:r>
            <a:r>
              <a:rPr lang="en-US" sz="1400" b="1" dirty="0" smtClean="0"/>
              <a:t>National</a:t>
            </a:r>
            <a:r>
              <a:rPr lang="ru-RU" sz="1400" b="1" dirty="0" smtClean="0"/>
              <a:t> </a:t>
            </a:r>
            <a:r>
              <a:rPr lang="en-US" sz="1400" b="1" dirty="0" smtClean="0"/>
              <a:t>Collaborating</a:t>
            </a:r>
            <a:r>
              <a:rPr lang="ru-RU" sz="1400" b="1" dirty="0" smtClean="0"/>
              <a:t> </a:t>
            </a:r>
            <a:r>
              <a:rPr lang="en-US" sz="1400" b="1" dirty="0" smtClean="0"/>
              <a:t>Centre</a:t>
            </a:r>
            <a:r>
              <a:rPr lang="ru-RU" sz="1400" b="1" dirty="0" smtClean="0"/>
              <a:t> </a:t>
            </a:r>
            <a:r>
              <a:rPr lang="en-US" sz="1400" b="1" dirty="0" smtClean="0"/>
              <a:t>for</a:t>
            </a:r>
            <a:r>
              <a:rPr lang="ru-RU" sz="1400" b="1" dirty="0" smtClean="0"/>
              <a:t> </a:t>
            </a:r>
            <a:r>
              <a:rPr lang="en-US" sz="1400" b="1" dirty="0" smtClean="0"/>
              <a:t>Chronic</a:t>
            </a:r>
            <a:r>
              <a:rPr lang="ru-RU" sz="1400" b="1" dirty="0" smtClean="0"/>
              <a:t> </a:t>
            </a:r>
            <a:r>
              <a:rPr lang="en-US" sz="1400" b="1" dirty="0" smtClean="0"/>
              <a:t>Conditions</a:t>
            </a:r>
            <a:r>
              <a:rPr lang="en-US" sz="1400" b="1" dirty="0"/>
              <a:t>, 2008</a:t>
            </a:r>
            <a:r>
              <a:rPr lang="en-US" sz="1400" b="1" dirty="0" smtClean="0"/>
              <a:t>)</a:t>
            </a:r>
            <a:endParaRPr lang="ru-RU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Профессиональные, спортивные или бытовые перегрузки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Генетические (женский пол, наследственная предрасположенность</a:t>
            </a:r>
            <a:r>
              <a:rPr lang="ru-RU" sz="1400" b="1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Метаболические нарушения (диабет-индуцированный ОА) 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550" y="784752"/>
            <a:ext cx="1511941" cy="1636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32" y="4525446"/>
            <a:ext cx="3308087" cy="2215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550" y="2624237"/>
            <a:ext cx="1668859" cy="16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-9939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Методы исследования: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908720"/>
            <a:ext cx="9577064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П</a:t>
            </a:r>
            <a:r>
              <a:rPr lang="ru-RU" b="1" dirty="0" smtClean="0"/>
              <a:t>омимо оценки ортопедического статуса, для уточнения функционального состояния коленных </a:t>
            </a:r>
            <a:r>
              <a:rPr lang="ru-RU" b="1" dirty="0"/>
              <a:t>суставов </a:t>
            </a:r>
            <a:r>
              <a:rPr lang="ru-RU" b="1" dirty="0" smtClean="0"/>
              <a:t>в работе использовали опросник </a:t>
            </a:r>
            <a:r>
              <a:rPr lang="ru-RU" b="1" dirty="0"/>
              <a:t>«KOSS» (</a:t>
            </a:r>
            <a:r>
              <a:rPr lang="ru-RU" b="1" dirty="0" err="1"/>
              <a:t>Knee</a:t>
            </a:r>
            <a:r>
              <a:rPr lang="ru-RU" b="1" dirty="0"/>
              <a:t> </a:t>
            </a:r>
            <a:r>
              <a:rPr lang="ru-RU" b="1" dirty="0" err="1"/>
              <a:t>Injury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Osteoarthritis</a:t>
            </a:r>
            <a:r>
              <a:rPr lang="ru-RU" b="1" dirty="0"/>
              <a:t> </a:t>
            </a:r>
            <a:r>
              <a:rPr lang="ru-RU" b="1" dirty="0" err="1"/>
              <a:t>Outcome</a:t>
            </a:r>
            <a:r>
              <a:rPr lang="ru-RU" b="1" dirty="0"/>
              <a:t> </a:t>
            </a:r>
            <a:r>
              <a:rPr lang="ru-RU" b="1" dirty="0" err="1"/>
              <a:t>Score</a:t>
            </a:r>
            <a:r>
              <a:rPr lang="ru-RU" b="1" dirty="0"/>
              <a:t>), включающего Оксфордскую шкалу самостоятельной оценки пациентами степени  функциональной недостаточности коленных суставов с расширенной </a:t>
            </a:r>
            <a:r>
              <a:rPr lang="ru-RU" b="1" dirty="0" err="1"/>
              <a:t>валидностью</a:t>
            </a:r>
            <a:r>
              <a:rPr lang="ru-RU" b="1" dirty="0"/>
              <a:t> за счет наличия дополнительных </a:t>
            </a:r>
            <a:r>
              <a:rPr lang="ru-RU" b="1" dirty="0" err="1"/>
              <a:t>подшкал</a:t>
            </a:r>
            <a:r>
              <a:rPr lang="ru-RU" b="1" dirty="0"/>
              <a:t> и широким диапазоном балльной оценки. Использование данного инструмента позволяет получить интегральный результат в диапазоне от 1 до 100 баллов, основанный на 40 пунктах, отнесенных к 5 основным блокам опросника (QO — общее качество жизни; S — симптоматика, непосредственно связанная с состоянием коленного сустава; Р — выраженность болевого синдрома; ADL — характеристики функциональной активности в быту и повседневной жизни; SP — функциональные возможности  при занятиях спортом и активной физической деятельностью). 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-171400"/>
            <a:ext cx="10369152" cy="1478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Лучевые методы оценки состояния суставных структур пациентов с ранними проявлениями </a:t>
            </a:r>
            <a:r>
              <a:rPr lang="ru-RU" sz="2800" b="1" dirty="0" err="1" smtClean="0">
                <a:solidFill>
                  <a:srgbClr val="002060"/>
                </a:solidFill>
              </a:rPr>
              <a:t>гонартроза</a:t>
            </a:r>
            <a:r>
              <a:rPr lang="ru-RU" sz="2800" b="1" dirty="0" smtClean="0">
                <a:solidFill>
                  <a:srgbClr val="002060"/>
                </a:solidFill>
              </a:rPr>
              <a:t> (ГА)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008" y="939540"/>
            <a:ext cx="6859184" cy="55858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Стандартное рентгенологическое обследование коленных суставов в двух проекциях проводили на цифровом аппарате «</a:t>
            </a:r>
            <a:r>
              <a:rPr lang="ru-RU" b="1" dirty="0" err="1" smtClean="0"/>
              <a:t>Opera</a:t>
            </a:r>
            <a:r>
              <a:rPr lang="ru-RU" b="1" dirty="0"/>
              <a:t> </a:t>
            </a:r>
            <a:r>
              <a:rPr lang="ru-RU" b="1" dirty="0" err="1" smtClean="0"/>
              <a:t>Swing</a:t>
            </a:r>
            <a:r>
              <a:rPr lang="ru-RU" b="1" dirty="0" smtClean="0"/>
              <a:t>», </a:t>
            </a:r>
            <a:r>
              <a:rPr lang="ru-RU" b="1" dirty="0"/>
              <a:t>Италия. Рентгенологическое обследование проводили в прямой проекции с максимально разогнутым положением коленного сустава и боковой проекции при сгибании в суставе до 15º в положении лежа. </a:t>
            </a:r>
            <a:endParaRPr lang="ru-RU" b="1" dirty="0" smtClean="0"/>
          </a:p>
          <a:p>
            <a:pPr algn="just"/>
            <a:r>
              <a:rPr lang="ru-RU" b="1" dirty="0"/>
              <a:t>Методы МРТ-исследования суставного гиалинового </a:t>
            </a:r>
            <a:r>
              <a:rPr lang="ru-RU" b="1" dirty="0" smtClean="0"/>
              <a:t>хряща: коленные суставы </a:t>
            </a:r>
            <a:r>
              <a:rPr lang="ru-RU" b="1" dirty="0"/>
              <a:t>были визуализированы на серии </a:t>
            </a:r>
            <a:r>
              <a:rPr lang="ru-RU" b="1" dirty="0" err="1"/>
              <a:t>томограмм</a:t>
            </a:r>
            <a:r>
              <a:rPr lang="ru-RU" b="1" dirty="0"/>
              <a:t>, выполненных на </a:t>
            </a:r>
            <a:r>
              <a:rPr lang="ru-RU" b="1" dirty="0" err="1"/>
              <a:t>высокопольном</a:t>
            </a:r>
            <a:r>
              <a:rPr lang="ru-RU" b="1" dirty="0"/>
              <a:t> томографе «</a:t>
            </a:r>
            <a:r>
              <a:rPr lang="ru-RU" b="1" dirty="0" err="1"/>
              <a:t>Hitachi</a:t>
            </a:r>
            <a:r>
              <a:rPr lang="ru-RU" b="1" dirty="0"/>
              <a:t> </a:t>
            </a:r>
            <a:r>
              <a:rPr lang="ru-RU" b="1" dirty="0" err="1"/>
              <a:t>Echelon</a:t>
            </a:r>
            <a:r>
              <a:rPr lang="ru-RU" b="1" dirty="0"/>
              <a:t>» мощностью 1.5 </a:t>
            </a:r>
            <a:r>
              <a:rPr lang="en-US" b="1" dirty="0" smtClean="0"/>
              <a:t>T</a:t>
            </a:r>
            <a:r>
              <a:rPr lang="ru-RU" b="1" dirty="0" err="1" smtClean="0"/>
              <a:t>есла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Toshiba</a:t>
            </a:r>
            <a:r>
              <a:rPr lang="ru-RU" b="1" dirty="0"/>
              <a:t>), выполненных в трех проекциях: аксиальной, </a:t>
            </a:r>
            <a:r>
              <a:rPr lang="ru-RU" b="1" dirty="0" err="1" smtClean="0"/>
              <a:t>сагитальной</a:t>
            </a:r>
            <a:r>
              <a:rPr lang="ru-RU" b="1" dirty="0" smtClean="0"/>
              <a:t> </a:t>
            </a:r>
            <a:r>
              <a:rPr lang="ru-RU" b="1" dirty="0"/>
              <a:t>и фронтальной, </a:t>
            </a:r>
            <a:r>
              <a:rPr lang="ru-RU" b="1" dirty="0" smtClean="0"/>
              <a:t>толщина </a:t>
            </a:r>
            <a:r>
              <a:rPr lang="ru-RU" b="1" dirty="0"/>
              <a:t>среза 3-4 мм. Для визуализации изображений были избраны импульсные последовательности: Т1, Т2 и </a:t>
            </a:r>
            <a:r>
              <a:rPr lang="ru-RU" b="1" dirty="0" err="1"/>
              <a:t>Pd</a:t>
            </a:r>
            <a:r>
              <a:rPr lang="ru-RU" b="1" dirty="0"/>
              <a:t> с сатурацией жировой </a:t>
            </a:r>
            <a:r>
              <a:rPr lang="ru-RU" b="1" dirty="0" smtClean="0"/>
              <a:t>ткани.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t="25712" r="29352" b="34098"/>
          <a:stretch/>
        </p:blipFill>
        <p:spPr bwMode="auto">
          <a:xfrm>
            <a:off x="9052748" y="908720"/>
            <a:ext cx="2606292" cy="2171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t="26024" r="32237" b="15383"/>
          <a:stretch/>
        </p:blipFill>
        <p:spPr bwMode="auto">
          <a:xfrm>
            <a:off x="8544272" y="3005812"/>
            <a:ext cx="1581467" cy="1938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8" t="25403" r="30132" b="20811"/>
          <a:stretch/>
        </p:blipFill>
        <p:spPr bwMode="auto">
          <a:xfrm>
            <a:off x="10076539" y="3002155"/>
            <a:ext cx="1983472" cy="201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51781" y="4956288"/>
            <a:ext cx="3128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Рентгенологические </a:t>
            </a:r>
            <a:r>
              <a:rPr lang="ru-RU" dirty="0" smtClean="0"/>
              <a:t>стадии ОА  у </a:t>
            </a:r>
            <a:r>
              <a:rPr lang="ru-RU" dirty="0"/>
              <a:t>обследованных лиц </a:t>
            </a:r>
            <a:r>
              <a:rPr lang="ru-RU" dirty="0" smtClean="0"/>
              <a:t> оценивались по </a:t>
            </a:r>
            <a:r>
              <a:rPr lang="ru-RU" dirty="0"/>
              <a:t>J. </a:t>
            </a:r>
            <a:r>
              <a:rPr lang="ru-RU" dirty="0" err="1"/>
              <a:t>Lawrence</a:t>
            </a:r>
            <a:r>
              <a:rPr lang="ru-RU" dirty="0"/>
              <a:t> и J. </a:t>
            </a:r>
            <a:r>
              <a:rPr lang="ru-RU" dirty="0" err="1" smtClean="0"/>
              <a:t>Kellgren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3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-243408"/>
            <a:ext cx="4608513" cy="2376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Метод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т2 </a:t>
            </a:r>
            <a:r>
              <a:rPr lang="ru-RU" sz="2800" b="1" dirty="0" err="1" smtClean="0">
                <a:solidFill>
                  <a:srgbClr val="002060"/>
                </a:solidFill>
              </a:rPr>
              <a:t>релаксометрии</a:t>
            </a:r>
            <a:r>
              <a:rPr lang="ru-RU" sz="2800" b="1" dirty="0" smtClean="0">
                <a:solidFill>
                  <a:srgbClr val="002060"/>
                </a:solidFill>
              </a:rPr>
              <a:t> суставного гиалинового хряща коленных суставов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920" y="44624"/>
            <a:ext cx="6323257" cy="65527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Для  дополнительной оценки состояния суставного гиалинового хряща коленных </a:t>
            </a:r>
            <a:r>
              <a:rPr lang="ru-RU" b="1" dirty="0" smtClean="0"/>
              <a:t>суставов, помимо стандартного протокола МР-исследования,  проводили Т2 </a:t>
            </a:r>
            <a:r>
              <a:rPr lang="ru-RU" b="1" dirty="0" err="1" smtClean="0"/>
              <a:t>релаксометрию</a:t>
            </a:r>
            <a:r>
              <a:rPr lang="ru-RU" b="1" dirty="0" smtClean="0"/>
              <a:t> суставного хряща </a:t>
            </a:r>
            <a:r>
              <a:rPr lang="ru-RU" b="1" dirty="0"/>
              <a:t>с последующим цветовым картированием </a:t>
            </a:r>
            <a:r>
              <a:rPr lang="ru-RU" b="1" dirty="0" smtClean="0"/>
              <a:t>(программа «Т2 </a:t>
            </a:r>
            <a:r>
              <a:rPr lang="ru-RU" b="1" dirty="0" err="1" smtClean="0"/>
              <a:t>Map</a:t>
            </a:r>
            <a:r>
              <a:rPr lang="ru-RU" b="1" dirty="0" smtClean="0"/>
              <a:t>»). В процессе измерений </a:t>
            </a:r>
            <a:r>
              <a:rPr lang="ru-RU" b="1" dirty="0"/>
              <a:t>предварительно </a:t>
            </a:r>
            <a:r>
              <a:rPr lang="ru-RU" b="1" dirty="0" smtClean="0"/>
              <a:t>выявляли проблемные зоны на стандартных изображениях, </a:t>
            </a:r>
            <a:r>
              <a:rPr lang="ru-RU" b="1" dirty="0"/>
              <a:t>после чего определяли топографию </a:t>
            </a:r>
            <a:r>
              <a:rPr lang="ru-RU" b="1" dirty="0" smtClean="0"/>
              <a:t>зон </a:t>
            </a:r>
            <a:r>
              <a:rPr lang="ru-RU" b="1" dirty="0"/>
              <a:t>интереса (ROI</a:t>
            </a:r>
            <a:r>
              <a:rPr lang="ru-RU" b="1" dirty="0" smtClean="0"/>
              <a:t>) для </a:t>
            </a:r>
            <a:r>
              <a:rPr lang="ru-RU" b="1" dirty="0"/>
              <a:t>выполнения </a:t>
            </a:r>
            <a:r>
              <a:rPr lang="ru-RU" b="1" dirty="0" smtClean="0"/>
              <a:t>Т2 </a:t>
            </a:r>
            <a:r>
              <a:rPr lang="ru-RU" b="1" dirty="0" err="1" smtClean="0"/>
              <a:t>релаксометрии</a:t>
            </a:r>
            <a:r>
              <a:rPr lang="ru-RU" b="1" dirty="0" smtClean="0"/>
              <a:t>. </a:t>
            </a:r>
            <a:r>
              <a:rPr lang="ru-RU" b="1" dirty="0"/>
              <a:t>Для достижения поставленных целей </a:t>
            </a:r>
            <a:r>
              <a:rPr lang="ru-RU" b="1" dirty="0" smtClean="0"/>
              <a:t>выбирали </a:t>
            </a:r>
            <a:r>
              <a:rPr lang="ru-RU" b="1" dirty="0"/>
              <a:t>три точки </a:t>
            </a:r>
            <a:r>
              <a:rPr lang="ru-RU" b="1" dirty="0" smtClean="0"/>
              <a:t>(</a:t>
            </a:r>
            <a:r>
              <a:rPr lang="ru-RU" b="1" dirty="0"/>
              <a:t>ROI </a:t>
            </a:r>
            <a:r>
              <a:rPr lang="ru-RU" b="1" dirty="0" smtClean="0"/>
              <a:t>1-3, опытных) для </a:t>
            </a:r>
            <a:r>
              <a:rPr lang="ru-RU" b="1" dirty="0"/>
              <a:t>измерений в </a:t>
            </a:r>
            <a:r>
              <a:rPr lang="ru-RU" b="1" dirty="0" smtClean="0"/>
              <a:t>более нагружаемых участках </a:t>
            </a:r>
            <a:r>
              <a:rPr lang="ru-RU" b="1" dirty="0"/>
              <a:t>и </a:t>
            </a:r>
            <a:r>
              <a:rPr lang="ru-RU" b="1" dirty="0" smtClean="0"/>
              <a:t> три </a:t>
            </a:r>
            <a:r>
              <a:rPr lang="ru-RU" b="1" dirty="0"/>
              <a:t>точки </a:t>
            </a:r>
            <a:r>
              <a:rPr lang="ru-RU" b="1" dirty="0" smtClean="0"/>
              <a:t>(</a:t>
            </a:r>
            <a:r>
              <a:rPr lang="ru-RU" b="1" dirty="0"/>
              <a:t>ROI </a:t>
            </a:r>
            <a:r>
              <a:rPr lang="ru-RU" b="1" dirty="0" smtClean="0"/>
              <a:t>4-6, контрольных) в менее нагружаемых участках суставного </a:t>
            </a:r>
            <a:r>
              <a:rPr lang="ru-RU" b="1" dirty="0"/>
              <a:t>гиалинового </a:t>
            </a:r>
            <a:r>
              <a:rPr lang="ru-RU" b="1" dirty="0" smtClean="0"/>
              <a:t>хряща латеральных и медиальных </a:t>
            </a:r>
            <a:r>
              <a:rPr lang="ru-RU" b="1" dirty="0"/>
              <a:t>мыщелков бедренных костей. Для визуализации и кодирования цветовых карт избирали режим «</a:t>
            </a:r>
            <a:r>
              <a:rPr lang="ru-RU" b="1" dirty="0" err="1"/>
              <a:t>Rainbow</a:t>
            </a:r>
            <a:r>
              <a:rPr lang="ru-RU" b="1" dirty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204864"/>
            <a:ext cx="3783435" cy="378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flipV="1">
            <a:off x="3935761" y="2492896"/>
            <a:ext cx="1047130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87130" y="115070"/>
            <a:ext cx="10525494" cy="12977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Особенности выполнения   т2 </a:t>
            </a:r>
            <a:r>
              <a:rPr lang="ru-RU" sz="2800" b="1" dirty="0" err="1">
                <a:solidFill>
                  <a:srgbClr val="002060"/>
                </a:solidFill>
              </a:rPr>
              <a:t>релакмометрии</a:t>
            </a:r>
            <a:r>
              <a:rPr lang="ru-RU" sz="2800" b="1" dirty="0">
                <a:solidFill>
                  <a:srgbClr val="002060"/>
                </a:solidFill>
              </a:rPr>
              <a:t> суставного гиалинового хряща у пациентов с ранними проявлениями </a:t>
            </a:r>
            <a:r>
              <a:rPr lang="ru-RU" sz="2800" b="1" dirty="0" smtClean="0">
                <a:solidFill>
                  <a:srgbClr val="002060"/>
                </a:solidFill>
              </a:rPr>
              <a:t>ОА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95400" y="764704"/>
            <a:ext cx="4322812" cy="127401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800" b="1" cap="none" dirty="0" smtClean="0"/>
              <a:t>определение </a:t>
            </a:r>
            <a:r>
              <a:rPr lang="ru-RU" sz="1800" b="1" cap="none" dirty="0"/>
              <a:t>участков </a:t>
            </a:r>
            <a:r>
              <a:rPr lang="ru-RU" sz="1800" b="1" cap="none" dirty="0" err="1"/>
              <a:t>хондромаляции</a:t>
            </a:r>
            <a:r>
              <a:rPr lang="ru-RU" sz="1800" b="1" cap="none" dirty="0"/>
              <a:t> при </a:t>
            </a:r>
            <a:r>
              <a:rPr lang="ru-RU" sz="1800" b="1" cap="none" dirty="0" smtClean="0"/>
              <a:t>выполнении стандартного МР- исследования коленного сустава</a:t>
            </a:r>
            <a:endParaRPr lang="ru-RU" sz="1800" b="1" cap="none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93221" y="817899"/>
            <a:ext cx="7019403" cy="3490669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smtClean="0"/>
              <a:t>Структурные </a:t>
            </a:r>
            <a:r>
              <a:rPr lang="ru-RU" sz="2000" b="1" cap="none" dirty="0"/>
              <a:t>изменения </a:t>
            </a:r>
            <a:r>
              <a:rPr lang="ru-RU" sz="2000" b="1" cap="none" dirty="0" err="1"/>
              <a:t>протеогликано</a:t>
            </a:r>
            <a:r>
              <a:rPr lang="ru-RU" sz="2000" b="1" cap="none" dirty="0"/>
              <a:t>-коллагенового матрикса суставного хряща в участках с дегенерацией и истончением хряща, </a:t>
            </a:r>
            <a:r>
              <a:rPr lang="ru-RU" sz="2000" b="1" cap="none" dirty="0" err="1"/>
              <a:t>хондромаляцией</a:t>
            </a:r>
            <a:r>
              <a:rPr lang="ru-RU" sz="2000" b="1" cap="none" dirty="0"/>
              <a:t> </a:t>
            </a:r>
            <a:r>
              <a:rPr lang="ru-RU" sz="2000" b="1" cap="none" dirty="0" smtClean="0"/>
              <a:t>сопровождаются </a:t>
            </a:r>
            <a:r>
              <a:rPr lang="ru-RU" sz="2000" b="1" cap="none" dirty="0"/>
              <a:t>изменением времени Т2-релаксации, хрящ </a:t>
            </a:r>
            <a:r>
              <a:rPr lang="ru-RU" sz="2000" b="1" cap="none" dirty="0" smtClean="0"/>
              <a:t>выглядит </a:t>
            </a:r>
            <a:r>
              <a:rPr lang="ru-RU" sz="2000" b="1" cap="none" dirty="0"/>
              <a:t>неоднородным, что хорошо различимо человеческим глазом на цветных картах. Цветное картирование не только позволило выявить наличие </a:t>
            </a:r>
            <a:r>
              <a:rPr lang="ru-RU" sz="2000" b="1" cap="none" dirty="0" smtClean="0"/>
              <a:t>участков деструкции матрикса суставного </a:t>
            </a:r>
            <a:r>
              <a:rPr lang="ru-RU" sz="2000" b="1" cap="none" dirty="0"/>
              <a:t>гиалинового хряща, но и определить топографию основных зон интереса при выполнении измерений в программе Т2 </a:t>
            </a:r>
            <a:r>
              <a:rPr lang="ru-RU" sz="2000" b="1" cap="none" dirty="0" err="1"/>
              <a:t>Relax</a:t>
            </a:r>
            <a:r>
              <a:rPr lang="ru-RU" sz="2000" b="1" cap="none" dirty="0"/>
              <a:t> </a:t>
            </a:r>
            <a:r>
              <a:rPr lang="ru-RU" sz="2000" b="1" cap="none" dirty="0" err="1"/>
              <a:t>Map</a:t>
            </a:r>
            <a:r>
              <a:rPr lang="ru-RU" sz="2000" b="1" cap="none" dirty="0"/>
              <a:t> 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0" y="2010147"/>
            <a:ext cx="3932492" cy="226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3" y="4386915"/>
            <a:ext cx="4241679" cy="231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902799"/>
            <a:ext cx="3664351" cy="2803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4510339"/>
            <a:ext cx="3249450" cy="207282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855640" y="4229472"/>
            <a:ext cx="0" cy="26952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079504" y="5293346"/>
            <a:ext cx="368424" cy="1134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6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27448" y="44624"/>
            <a:ext cx="10009112" cy="6309320"/>
          </a:xfrm>
        </p:spPr>
        <p:txBody>
          <a:bodyPr>
            <a:normAutofit fontScale="32500" lnSpcReduction="20000"/>
          </a:bodyPr>
          <a:lstStyle/>
          <a:p>
            <a:pPr algn="just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6200" b="1" dirty="0"/>
              <a:t>Согласно разработанному нами </a:t>
            </a:r>
            <a:r>
              <a:rPr lang="ru-RU" sz="6200" b="1" dirty="0" smtClean="0"/>
              <a:t>алгоритму</a:t>
            </a:r>
            <a:r>
              <a:rPr lang="ru-RU" sz="6200" b="1" dirty="0"/>
              <a:t>, для количественной морфометрической оценки суставного гиалинового хряща в </a:t>
            </a:r>
            <a:r>
              <a:rPr lang="ru-RU" sz="6200" b="1" dirty="0" smtClean="0"/>
              <a:t>подвергающихся </a:t>
            </a:r>
            <a:r>
              <a:rPr lang="ru-RU" sz="6200" b="1" dirty="0"/>
              <a:t>максимальной осевой </a:t>
            </a:r>
            <a:r>
              <a:rPr lang="ru-RU" sz="6200" b="1" dirty="0" smtClean="0"/>
              <a:t>нагрузке </a:t>
            </a:r>
            <a:r>
              <a:rPr lang="ru-RU" sz="6200" b="1" dirty="0"/>
              <a:t>зонах проводили следующие измерения:</a:t>
            </a:r>
          </a:p>
          <a:p>
            <a:pPr algn="just"/>
            <a:r>
              <a:rPr lang="ru-RU" sz="6200" b="1" dirty="0"/>
              <a:t>	Вычисляли  усредненное значение уровня сигнала Т2 релаксации в трех равноудаленных друг от друга точках </a:t>
            </a:r>
            <a:r>
              <a:rPr lang="ru-RU" sz="6200" b="1" dirty="0" smtClean="0"/>
              <a:t>наиболее </a:t>
            </a:r>
            <a:r>
              <a:rPr lang="ru-RU" sz="6200" b="1" dirty="0"/>
              <a:t>нагружаемой зоны суставного хряща (</a:t>
            </a:r>
            <a:r>
              <a:rPr lang="ru-RU" sz="6200" b="1" dirty="0" smtClean="0"/>
              <a:t>ROI1- ROI3) латеральных </a:t>
            </a:r>
            <a:r>
              <a:rPr lang="ru-RU" sz="6200" b="1" dirty="0"/>
              <a:t>и медиальных мыщелков бедренных костей;</a:t>
            </a:r>
          </a:p>
          <a:p>
            <a:pPr algn="just"/>
            <a:r>
              <a:rPr lang="ru-RU" sz="6200" b="1" dirty="0"/>
              <a:t>	Вычисляли  усредненное значение уровня сигнала Т2 релаксации в трех равноудаленных друг от друга точках </a:t>
            </a:r>
            <a:r>
              <a:rPr lang="ru-RU" sz="6200" b="1" dirty="0" smtClean="0"/>
              <a:t>наименее </a:t>
            </a:r>
            <a:r>
              <a:rPr lang="ru-RU" sz="6200" b="1" dirty="0"/>
              <a:t>нагружаемой зоны суставного хряща (</a:t>
            </a:r>
            <a:r>
              <a:rPr lang="ru-RU" sz="6200" b="1" dirty="0" smtClean="0"/>
              <a:t>ROI4- ROI6</a:t>
            </a:r>
            <a:r>
              <a:rPr lang="ru-RU" sz="6200" b="1" dirty="0"/>
              <a:t>);</a:t>
            </a:r>
          </a:p>
          <a:p>
            <a:pPr algn="just"/>
            <a:r>
              <a:rPr lang="ru-RU" sz="6200" b="1" dirty="0"/>
              <a:t>	Определяли разность между данными показателями у каждого из пациентов индивидуально, для каждого из коленных суставов отдельно по формуле:</a:t>
            </a:r>
          </a:p>
          <a:p>
            <a:pPr algn="just"/>
            <a:r>
              <a:rPr lang="ru-RU" sz="6200" b="1" dirty="0"/>
              <a:t>(</a:t>
            </a:r>
            <a:r>
              <a:rPr lang="ru-RU" sz="6200" b="1" dirty="0" smtClean="0"/>
              <a:t>ROI1+ROI2</a:t>
            </a:r>
            <a:r>
              <a:rPr lang="ru-RU" sz="6200" b="1" dirty="0"/>
              <a:t>+ </a:t>
            </a:r>
            <a:r>
              <a:rPr lang="ru-RU" sz="6200" b="1" dirty="0" smtClean="0"/>
              <a:t>ROI3</a:t>
            </a:r>
            <a:r>
              <a:rPr lang="ru-RU" sz="6200" b="1" dirty="0"/>
              <a:t>):3 - (</a:t>
            </a:r>
            <a:r>
              <a:rPr lang="ru-RU" sz="6200" b="1" dirty="0" smtClean="0"/>
              <a:t>ROI4+ROI5</a:t>
            </a:r>
            <a:r>
              <a:rPr lang="ru-RU" sz="6200" b="1" dirty="0"/>
              <a:t>+ </a:t>
            </a:r>
            <a:r>
              <a:rPr lang="ru-RU" sz="6200" b="1" dirty="0" smtClean="0"/>
              <a:t>ROI6</a:t>
            </a:r>
            <a:r>
              <a:rPr lang="ru-RU" sz="6200" b="1" dirty="0"/>
              <a:t>):3</a:t>
            </a:r>
          </a:p>
          <a:p>
            <a:pPr algn="just"/>
            <a:r>
              <a:rPr lang="ru-RU" sz="6200" b="1" dirty="0"/>
              <a:t>	Определяли величину изменения результатов времени Т2 релаксации в % по отношению к среднему индивидуальному показателю, рассчитанному во всех точках измерения у данного пациента</a:t>
            </a:r>
            <a:r>
              <a:rPr lang="ru-RU" sz="6200" b="1" dirty="0" smtClean="0"/>
              <a:t>.</a:t>
            </a:r>
            <a:endParaRPr lang="ru-RU" sz="6200" b="1" dirty="0"/>
          </a:p>
        </p:txBody>
      </p:sp>
    </p:spTree>
    <p:extLst>
      <p:ext uri="{BB962C8B-B14F-4D97-AF65-F5344CB8AC3E}">
        <p14:creationId xmlns:p14="http://schemas.microsoft.com/office/powerpoint/2010/main" val="4626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4044</TotalTime>
  <Words>1393</Words>
  <Application>Microsoft Office PowerPoint</Application>
  <PresentationFormat>Произвольный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Разработка Инструментально-лабораторных подходов к выявлению ранних стадий первичного остеоартроза</vt:lpstr>
      <vt:lpstr>Актуальность проблемы</vt:lpstr>
      <vt:lpstr>Цель исследования:</vt:lpstr>
      <vt:lpstr>Объект Исследования: </vt:lpstr>
      <vt:lpstr>Методы исследования:</vt:lpstr>
      <vt:lpstr>Лучевые методы оценки состояния суставных структур пациентов с ранними проявлениями гонартроза (ГА)</vt:lpstr>
      <vt:lpstr>Метод  т2 релаксометрии суставного гиалинового хряща коленных суставов </vt:lpstr>
      <vt:lpstr>Особенности выполнения   т2 релакмометрии суставного гиалинового хряща у пациентов с ранними проявлениями ОА </vt:lpstr>
      <vt:lpstr>Презентация PowerPoint</vt:lpstr>
      <vt:lpstr>Презентация PowerPoint</vt:lpstr>
      <vt:lpstr>Лабораторные методы оценки состояния  суставного гиалинового хряща при ранних проявлениях ГА </vt:lpstr>
      <vt:lpstr>Результаты Т2 релаксометрии суставного гиалинового хряща у лиц с ранними проявлениями гонартроза</vt:lpstr>
      <vt:lpstr>Результаты исследования биохимических маркеров, отражающих дегенеративно-воспалительные процессы в суставном гиалиновом хряще у пациентов с ранними проявлениями гонартроза </vt:lpstr>
      <vt:lpstr>Выводы: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204</cp:revision>
  <dcterms:created xsi:type="dcterms:W3CDTF">2019-10-07T05:37:25Z</dcterms:created>
  <dcterms:modified xsi:type="dcterms:W3CDTF">2020-10-12T18:57:49Z</dcterms:modified>
</cp:coreProperties>
</file>