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7" r:id="rId4"/>
    <p:sldId id="289" r:id="rId5"/>
    <p:sldId id="290" r:id="rId6"/>
    <p:sldId id="291" r:id="rId7"/>
    <p:sldId id="281" r:id="rId8"/>
    <p:sldId id="282" r:id="rId9"/>
    <p:sldId id="295" r:id="rId10"/>
    <p:sldId id="296" r:id="rId11"/>
    <p:sldId id="284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0456309605606"/>
          <c:y val="0.17747576372521456"/>
          <c:w val="0.8300104938552898"/>
          <c:h val="0.66351723085731018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4D-4A72-83B7-496E94EA4E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4D-4A72-83B7-496E94EA4E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4D-4A72-83B7-496E94EA4E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4D-4A72-83B7-496E94EA4E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4D-4A72-83B7-496E94EA4E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34D-4A72-83B7-496E94EA4EF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34D-4A72-83B7-496E94EA4EF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34D-4A72-83B7-496E94EA4EF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34D-4A72-83B7-496E94EA4EF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34D-4A72-83B7-496E94EA4EFA}"/>
              </c:ext>
            </c:extLst>
          </c:dPt>
          <c:dLbls>
            <c:dLbl>
              <c:idx val="0"/>
              <c:layout>
                <c:manualLayout>
                  <c:x val="5.357574455730886E-2"/>
                  <c:y val="2.8362781531905037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Стафилококк+</a:t>
                    </a:r>
                  </a:p>
                  <a:p>
                    <a:r>
                      <a:rPr lang="ru-RU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НГОБ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4D-4A72-83B7-496E94EA4E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432558621731041E-2"/>
                  <c:y val="6.382384862705758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НГОБ+</a:t>
                    </a:r>
                  </a:p>
                  <a:p>
                    <a:r>
                      <a:rPr lang="ru-RU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энтерококки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34D-4A72-83B7-496E94EA4E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449894457611638E-3"/>
                  <c:y val="-1.25925555511899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Энтеробактерии+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Candida</a:t>
                    </a:r>
                    <a:endParaRPr lang="en-US" b="1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34D-4A72-83B7-496E94EA4E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354097567535284E-2"/>
                  <c:y val="-6.6148102148773655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Стафилококк</a:t>
                    </a:r>
                    <a:r>
                      <a:rPr lang="ru-RU" baseline="0">
                        <a:solidFill>
                          <a:sysClr val="windowText" lastClr="000000"/>
                        </a:solidFill>
                      </a:rPr>
                      <a:t> + энтеробактерии</a:t>
                    </a:r>
                    <a:endParaRPr lang="ru-RU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34D-4A72-83B7-496E94EA4E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460932427861226E-3"/>
                  <c:y val="-8.95118251181644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>
                        <a:solidFill>
                          <a:sysClr val="windowText" lastClr="000000"/>
                        </a:solidFill>
                      </a:rPr>
                      <a:t>НГОБ+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>
                        <a:solidFill>
                          <a:sysClr val="windowText" lastClr="000000"/>
                        </a:solidFill>
                      </a:rPr>
                      <a:t>Candida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1" i="0" u="none" strike="noStrike" kern="1200" baseline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34D-4A72-83B7-496E94EA4EFA}"/>
                </c:ext>
                <c:ext xmlns:c15="http://schemas.microsoft.com/office/drawing/2012/chart" uri="{CE6537A1-D6FC-4f65-9D91-7224C49458BB}">
                  <c15:layout>
                    <c:manualLayout>
                      <c:w val="0.12325569689862437"/>
                      <c:h val="0.1132605424414816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4.4764958873450998E-4"/>
                  <c:y val="-2.4826650487889134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Стафилококки</a:t>
                    </a:r>
                    <a:r>
                      <a:rPr lang="ru-RU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+</a:t>
                    </a:r>
                  </a:p>
                  <a:p>
                    <a:r>
                      <a:rPr lang="en-US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Candida</a:t>
                    </a:r>
                    <a:endParaRPr lang="en-US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34D-4A72-83B7-496E94EA4E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9655329542140679E-2"/>
                  <c:y val="2.70550156950023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Стафилококк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34D-4A72-83B7-496E94EA4EFA}"/>
                </c:ext>
                <c:ext xmlns:c15="http://schemas.microsoft.com/office/drawing/2012/chart" uri="{CE6537A1-D6FC-4f65-9D91-7224C49458BB}">
                  <c15:layout>
                    <c:manualLayout>
                      <c:w val="9.6350369398269645E-2"/>
                      <c:h val="5.1476779637836194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2.0610600758238441E-2"/>
                  <c:y val="-4.3416174635110046E-4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НГОБ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34D-4A72-83B7-496E94EA4E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829250510352872E-2"/>
                  <c:y val="-1.5332648543525434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Энтеробактерии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34D-4A72-83B7-496E94EA4E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21728152473895354"/>
                  <c:y val="-3.251523472132337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Монокультуры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34D-4A72-83B7-496E94EA4EFA}"/>
                </c:ext>
                <c:ext xmlns:c15="http://schemas.microsoft.com/office/drawing/2012/chart" uri="{CE6537A1-D6FC-4f65-9D91-7224C49458BB}">
                  <c15:layout>
                    <c:manualLayout>
                      <c:w val="0.24563416188655193"/>
                      <c:h val="5.827472523547417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'[Диаграмма в Microsoft Word]Лист1'!$F$17:$F$25</c:f>
              <c:numCache>
                <c:formatCode>General</c:formatCode>
                <c:ptCount val="9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8</c:v>
                </c:pt>
                <c:pt idx="4">
                  <c:v>11</c:v>
                </c:pt>
                <c:pt idx="5">
                  <c:v>9</c:v>
                </c:pt>
                <c:pt idx="6">
                  <c:v>32</c:v>
                </c:pt>
                <c:pt idx="7">
                  <c:v>11</c:v>
                </c:pt>
                <c:pt idx="8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534D-4A72-83B7-496E94EA4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v>MRSA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MRSA </a:t>
                    </a:r>
                    <a:r>
                      <a:rPr lang="en-US" dirty="0"/>
                      <a:t>18,2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MRSE </a:t>
                    </a:r>
                    <a:r>
                      <a:rPr lang="en-US" dirty="0"/>
                      <a:t>11,8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8189802582321766"/>
                  <c:y val="-0.102458407399177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MSSA </a:t>
                    </a:r>
                    <a:r>
                      <a:rPr lang="ru-RU" dirty="0"/>
                      <a:t>и </a:t>
                    </a:r>
                    <a:r>
                      <a:rPr lang="en-US" dirty="0" smtClean="0"/>
                      <a:t>MSSE40,1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MRSA</c:v>
              </c:pt>
              <c:pt idx="1">
                <c:v>MRSE</c:v>
              </c:pt>
              <c:pt idx="2">
                <c:v> MSSA и MSSE</c:v>
              </c:pt>
            </c:strLit>
          </c:cat>
          <c:val>
            <c:numRef>
              <c:f>Лист1!$A$1:$C$1</c:f>
              <c:numCache>
                <c:formatCode>General</c:formatCode>
                <c:ptCount val="3"/>
                <c:pt idx="0">
                  <c:v>18.2</c:v>
                </c:pt>
                <c:pt idx="1">
                  <c:v>11.8</c:v>
                </c:pt>
                <c:pt idx="2">
                  <c:v>40.1</c:v>
                </c:pt>
              </c:numCache>
            </c:numRef>
          </c:val>
        </c:ser>
        <c:ser>
          <c:idx val="1"/>
          <c:order val="1"/>
          <c:tx>
            <c:v>MRSE</c:v>
          </c:tx>
          <c:cat>
            <c:strLit>
              <c:ptCount val="3"/>
              <c:pt idx="0">
                <c:v>MRSA</c:v>
              </c:pt>
              <c:pt idx="1">
                <c:v>MRSE</c:v>
              </c:pt>
              <c:pt idx="2">
                <c:v> MSSA и MSSE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2"/>
          <c:order val="2"/>
          <c:tx>
            <c:v>MSSA и MSSE</c:v>
          </c:tx>
          <c:cat>
            <c:strLit>
              <c:ptCount val="3"/>
              <c:pt idx="0">
                <c:v>MRSA</c:v>
              </c:pt>
              <c:pt idx="1">
                <c:v>MRSE</c:v>
              </c:pt>
              <c:pt idx="2">
                <c:v> MSSA и MSSE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888800581428406"/>
          <c:y val="0.11174368468249984"/>
          <c:w val="0.6807118789877411"/>
          <c:h val="0.77651263063500031"/>
        </c:manualLayout>
      </c:layout>
      <c:pieChart>
        <c:varyColors val="1"/>
        <c:ser>
          <c:idx val="0"/>
          <c:order val="0"/>
          <c:tx>
            <c:v>MRSA</c:v>
          </c:tx>
          <c:dLbls>
            <c:dLbl>
              <c:idx val="0"/>
              <c:layout>
                <c:manualLayout>
                  <c:x val="-0.1948434073879971"/>
                  <c:y val="0.139034273886535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MRSA </a:t>
                    </a:r>
                    <a:r>
                      <a:rPr lang="en-US" dirty="0"/>
                      <a:t>38,2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MRSE </a:t>
                    </a:r>
                    <a:r>
                      <a:rPr lang="en-US"/>
                      <a:t>25,2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250317041636898"/>
                  <c:y val="0.1746744347374892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MSSA </a:t>
                    </a:r>
                    <a:r>
                      <a:rPr lang="ru-RU" dirty="0"/>
                      <a:t>и </a:t>
                    </a:r>
                    <a:r>
                      <a:rPr lang="en-US" dirty="0" smtClean="0"/>
                      <a:t>MSSE35,7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899395701396246"/>
                  <c:y val="-1.8939897495374558E-2"/>
                </c:manualLayout>
              </c:layout>
              <c:tx>
                <c:rich>
                  <a:bodyPr/>
                  <a:lstStyle/>
                  <a:p>
                    <a:endParaRPr lang="en-US" sz="1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sz="1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sz="1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</a:p>
                  <a:p>
                    <a:r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64,3</a:t>
                    </a:r>
                  </a:p>
                  <a:p>
                    <a:endParaRPr lang="en-US" sz="1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MRSA</c:v>
              </c:pt>
              <c:pt idx="1">
                <c:v>MRSE</c:v>
              </c:pt>
              <c:pt idx="2">
                <c:v>MSSA и MSSE</c:v>
              </c:pt>
            </c:strLit>
          </c:cat>
          <c:val>
            <c:numRef>
              <c:f>Лист2!$A$1:$D$1</c:f>
              <c:numCache>
                <c:formatCode>General</c:formatCode>
                <c:ptCount val="4"/>
                <c:pt idx="0">
                  <c:v>38.200000000000003</c:v>
                </c:pt>
                <c:pt idx="1">
                  <c:v>25.2</c:v>
                </c:pt>
                <c:pt idx="2">
                  <c:v>35.700000000000003</c:v>
                </c:pt>
              </c:numCache>
            </c:numRef>
          </c:val>
        </c:ser>
        <c:ser>
          <c:idx val="1"/>
          <c:order val="1"/>
          <c:tx>
            <c:v>MRSE</c:v>
          </c:tx>
          <c:cat>
            <c:strLit>
              <c:ptCount val="3"/>
              <c:pt idx="0">
                <c:v>MRSA</c:v>
              </c:pt>
              <c:pt idx="1">
                <c:v>MRSE</c:v>
              </c:pt>
              <c:pt idx="2">
                <c:v>MSSA и MSSE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2"/>
          <c:order val="2"/>
          <c:tx>
            <c:v>MSSA и MSSE</c:v>
          </c:tx>
          <c:cat>
            <c:strLit>
              <c:ptCount val="3"/>
              <c:pt idx="0">
                <c:v>MRSA</c:v>
              </c:pt>
              <c:pt idx="1">
                <c:v>MRSE</c:v>
              </c:pt>
              <c:pt idx="2">
                <c:v>MSSA и MSSE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101-8324-4953-9439-03D81FAA6E9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B10F-E69E-4FD1-A172-B488A5CC3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7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101-8324-4953-9439-03D81FAA6E9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B10F-E69E-4FD1-A172-B488A5CC3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5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101-8324-4953-9439-03D81FAA6E9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B10F-E69E-4FD1-A172-B488A5CC3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3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101-8324-4953-9439-03D81FAA6E9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B10F-E69E-4FD1-A172-B488A5CC3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8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101-8324-4953-9439-03D81FAA6E9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B10F-E69E-4FD1-A172-B488A5CC3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5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101-8324-4953-9439-03D81FAA6E9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B10F-E69E-4FD1-A172-B488A5CC3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9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101-8324-4953-9439-03D81FAA6E9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B10F-E69E-4FD1-A172-B488A5CC3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7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101-8324-4953-9439-03D81FAA6E9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B10F-E69E-4FD1-A172-B488A5CC3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3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101-8324-4953-9439-03D81FAA6E9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B10F-E69E-4FD1-A172-B488A5CC3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7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101-8324-4953-9439-03D81FAA6E9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B10F-E69E-4FD1-A172-B488A5CC3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101-8324-4953-9439-03D81FAA6E9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B10F-E69E-4FD1-A172-B488A5CC3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0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51101-8324-4953-9439-03D81FAA6E9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B10F-E69E-4FD1-A172-B488A5CC3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8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85329"/>
            <a:ext cx="7772400" cy="2715122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НИИ 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травматологии, ортопедии и нейрохирургии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ФГБОУ 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 «Саратовский ГМУ им. В.И. Разумовского» МЗ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РФ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Роль микробных 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ассоциаций 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этиологии, диагностике и лечении имплантат-ассоциированной 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инфекции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72808" cy="1752600"/>
          </a:xfrm>
        </p:spPr>
        <p:txBody>
          <a:bodyPr>
            <a:normAutofit lnSpcReduction="10000"/>
          </a:bodyPr>
          <a:lstStyle/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 Бабушкина, А.С. Бондаренко, И.А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Мамонова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В.Ю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Ульянов, </a:t>
            </a:r>
          </a:p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С.П.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Шпиняк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И.А.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Норкин</a:t>
            </a:r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64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5981"/>
            <a:ext cx="1408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98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4349"/>
            <a:ext cx="8229600" cy="498545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резистентность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монокультур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ассоциатов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грамотрицательных бактерий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241597"/>
              </p:ext>
            </p:extLst>
          </p:nvPr>
        </p:nvGraphicFramePr>
        <p:xfrm>
          <a:off x="161766" y="771085"/>
          <a:ext cx="8964487" cy="5682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7036"/>
                <a:gridCol w="1879284"/>
                <a:gridCol w="1773194"/>
                <a:gridCol w="1718257"/>
                <a:gridCol w="1476716"/>
              </a:tblGrid>
              <a:tr h="19575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Антибиотики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Клинические штаммы грамотрицательных бактерий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Энтеробактерии</a:t>
                      </a:r>
                      <a:r>
                        <a:rPr lang="ru-RU" sz="1200" b="1" dirty="0">
                          <a:effectLst/>
                        </a:rPr>
                        <a:t>, </a:t>
                      </a:r>
                      <a:r>
                        <a:rPr lang="en-US" sz="1200" b="1" dirty="0">
                          <a:effectLst/>
                        </a:rPr>
                        <a:t>n=</a:t>
                      </a:r>
                      <a:r>
                        <a:rPr lang="ru-RU" sz="1200" b="1" dirty="0">
                          <a:effectLst/>
                        </a:rPr>
                        <a:t>139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НГОБ, </a:t>
                      </a:r>
                      <a:r>
                        <a:rPr lang="en-US" sz="1200" b="1" dirty="0">
                          <a:effectLst/>
                        </a:rPr>
                        <a:t>n=</a:t>
                      </a:r>
                      <a:r>
                        <a:rPr lang="ru-RU" sz="1200" b="1" dirty="0">
                          <a:effectLst/>
                        </a:rPr>
                        <a:t>143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Ассоциаты</a:t>
                      </a:r>
                      <a:r>
                        <a:rPr lang="ru-RU" sz="1200" b="1" dirty="0">
                          <a:effectLst/>
                        </a:rPr>
                        <a:t> энтеробактерий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n=</a:t>
                      </a:r>
                      <a:r>
                        <a:rPr lang="ru-RU" sz="1200" b="1" dirty="0">
                          <a:effectLst/>
                        </a:rPr>
                        <a:t>83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Монокультура энтеробактерий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n=</a:t>
                      </a:r>
                      <a:r>
                        <a:rPr lang="ru-RU" sz="1200" b="1" dirty="0">
                          <a:effectLst/>
                        </a:rPr>
                        <a:t>56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Ассоциаты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НГОБ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n=</a:t>
                      </a:r>
                      <a:r>
                        <a:rPr lang="ru-RU" sz="1200" b="1" dirty="0">
                          <a:effectLst/>
                        </a:rPr>
                        <a:t>81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Монокультура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НГОБ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n=</a:t>
                      </a:r>
                      <a:r>
                        <a:rPr lang="ru-RU" sz="1200" b="1" dirty="0">
                          <a:effectLst/>
                        </a:rPr>
                        <a:t>62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</a:tr>
              <a:tr h="195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Ампициллин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</a:tr>
              <a:tr h="434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Амоксициллин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/клавулонат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21*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χ</a:t>
                      </a:r>
                      <a:r>
                        <a:rPr lang="en-US" sz="1200" b="1" dirty="0">
                          <a:effectLst/>
                        </a:rPr>
                        <a:t>2=</a:t>
                      </a:r>
                      <a:r>
                        <a:rPr lang="ru-RU" sz="1200" b="1" dirty="0">
                          <a:effectLst/>
                        </a:rPr>
                        <a:t>15</a:t>
                      </a:r>
                      <a:r>
                        <a:rPr lang="en-US" sz="1200" b="1" dirty="0">
                          <a:effectLst/>
                        </a:rPr>
                        <a:t>,</a:t>
                      </a:r>
                      <a:r>
                        <a:rPr lang="ru-RU" sz="1200" b="1" dirty="0" smtClean="0">
                          <a:effectLst/>
                        </a:rPr>
                        <a:t>162 </a:t>
                      </a:r>
                      <a:r>
                        <a:rPr lang="en-US" sz="1200" b="1" dirty="0" smtClean="0">
                          <a:effectLst/>
                        </a:rPr>
                        <a:t>p=0,005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</a:tr>
              <a:tr h="195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Цефазолин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</a:tr>
              <a:tr h="195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Цефотаксим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</a:tr>
              <a:tr h="447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Цефтриаксон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43*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χ2</a:t>
                      </a:r>
                      <a:r>
                        <a:rPr lang="en-US" sz="1200" b="1" dirty="0" smtClean="0">
                          <a:effectLst/>
                        </a:rPr>
                        <a:t>=25,785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effectLst/>
                        </a:rPr>
                        <a:t>p</a:t>
                      </a:r>
                      <a:r>
                        <a:rPr lang="ru-RU" sz="1200" b="1" dirty="0">
                          <a:effectLst/>
                        </a:rPr>
                        <a:t>=</a:t>
                      </a:r>
                      <a:r>
                        <a:rPr lang="en-US" sz="1200" b="1" dirty="0">
                          <a:effectLst/>
                        </a:rPr>
                        <a:t>0,026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</a:tr>
              <a:tr h="370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Цефтазидим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</a:t>
                      </a: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</a:tr>
              <a:tr h="605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Цефипим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χ2=11</a:t>
                      </a:r>
                      <a:r>
                        <a:rPr lang="en-US" sz="1200" b="1" dirty="0">
                          <a:effectLst/>
                        </a:rPr>
                        <a:t>,</a:t>
                      </a:r>
                      <a:r>
                        <a:rPr lang="ru-RU" sz="1200" b="1" dirty="0" smtClean="0">
                          <a:effectLst/>
                        </a:rPr>
                        <a:t>654  </a:t>
                      </a:r>
                      <a:r>
                        <a:rPr lang="en-US" sz="1200" b="1" dirty="0" smtClean="0">
                          <a:effectLst/>
                        </a:rPr>
                        <a:t>p</a:t>
                      </a:r>
                      <a:r>
                        <a:rPr lang="ru-RU" sz="1200" b="1" dirty="0">
                          <a:effectLst/>
                        </a:rPr>
                        <a:t>=</a:t>
                      </a:r>
                      <a:r>
                        <a:rPr lang="en-US" sz="1200" b="1" dirty="0">
                          <a:effectLst/>
                        </a:rPr>
                        <a:t>0,</a:t>
                      </a:r>
                      <a:r>
                        <a:rPr lang="ru-RU" sz="1200" b="1" dirty="0">
                          <a:effectLst/>
                        </a:rPr>
                        <a:t>041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</a:tr>
              <a:tr h="605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Цефоперазон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21</a:t>
                      </a:r>
                      <a:r>
                        <a:rPr lang="ru-RU" sz="1200" b="1" dirty="0">
                          <a:effectLst/>
                        </a:rPr>
                        <a:t>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χ</a:t>
                      </a:r>
                      <a:r>
                        <a:rPr lang="en-US" sz="1200" b="1" dirty="0">
                          <a:effectLst/>
                        </a:rPr>
                        <a:t>2=</a:t>
                      </a:r>
                      <a:r>
                        <a:rPr lang="ru-RU" sz="1200" b="1" dirty="0">
                          <a:effectLst/>
                        </a:rPr>
                        <a:t>19</a:t>
                      </a:r>
                      <a:r>
                        <a:rPr lang="en-US" sz="1200" b="1" dirty="0">
                          <a:effectLst/>
                        </a:rPr>
                        <a:t>,</a:t>
                      </a:r>
                      <a:r>
                        <a:rPr lang="ru-RU" sz="1200" b="1" dirty="0" smtClean="0">
                          <a:effectLst/>
                        </a:rPr>
                        <a:t>678 </a:t>
                      </a:r>
                      <a:r>
                        <a:rPr lang="en-US" sz="1200" b="1" dirty="0" smtClean="0">
                          <a:effectLst/>
                        </a:rPr>
                        <a:t>p=0,01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</a:tr>
              <a:tr h="410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Ципрофлоксацин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21*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χ2=19</a:t>
                      </a:r>
                      <a:r>
                        <a:rPr lang="en-US" sz="1200" b="1" dirty="0">
                          <a:effectLst/>
                        </a:rPr>
                        <a:t>,</a:t>
                      </a:r>
                      <a:r>
                        <a:rPr lang="ru-RU" sz="1200" b="1" dirty="0" smtClean="0">
                          <a:effectLst/>
                        </a:rPr>
                        <a:t>342 </a:t>
                      </a:r>
                      <a:r>
                        <a:rPr lang="en-US" sz="1200" b="1" dirty="0" smtClean="0">
                          <a:effectLst/>
                        </a:rPr>
                        <a:t>p</a:t>
                      </a:r>
                      <a:r>
                        <a:rPr lang="ru-RU" sz="1200" b="1" dirty="0">
                          <a:effectLst/>
                        </a:rPr>
                        <a:t>=</a:t>
                      </a:r>
                      <a:r>
                        <a:rPr lang="en-US" sz="1200" b="1" dirty="0">
                          <a:effectLst/>
                        </a:rPr>
                        <a:t>0,</a:t>
                      </a:r>
                      <a:r>
                        <a:rPr lang="ru-RU" sz="1200" b="1" dirty="0">
                          <a:effectLst/>
                        </a:rPr>
                        <a:t>015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</a:tr>
              <a:tr h="195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Имипенем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</a:tr>
              <a:tr h="195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Меропенем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</a:tr>
              <a:tr h="429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Гентамицин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26*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χ</a:t>
                      </a:r>
                      <a:r>
                        <a:rPr lang="en-US" sz="1200" b="1" dirty="0">
                          <a:effectLst/>
                        </a:rPr>
                        <a:t>2=</a:t>
                      </a:r>
                      <a:r>
                        <a:rPr lang="ru-RU" sz="1200" b="1" dirty="0">
                          <a:effectLst/>
                        </a:rPr>
                        <a:t>15</a:t>
                      </a:r>
                      <a:r>
                        <a:rPr lang="en-US" sz="1200" b="1" dirty="0">
                          <a:effectLst/>
                        </a:rPr>
                        <a:t>,</a:t>
                      </a:r>
                      <a:r>
                        <a:rPr lang="ru-RU" sz="1200" b="1" dirty="0" smtClean="0">
                          <a:effectLst/>
                        </a:rPr>
                        <a:t>456 </a:t>
                      </a:r>
                      <a:r>
                        <a:rPr lang="en-US" sz="1200" b="1" dirty="0" smtClean="0">
                          <a:effectLst/>
                        </a:rPr>
                        <a:t>p=0,00</a:t>
                      </a: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</a:tr>
              <a:tr h="399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Амикацин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23 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χ2=18,156 </a:t>
                      </a:r>
                      <a:r>
                        <a:rPr lang="en-US" sz="1200" b="1" dirty="0" smtClean="0">
                          <a:effectLst/>
                        </a:rPr>
                        <a:t>p</a:t>
                      </a:r>
                      <a:r>
                        <a:rPr lang="ru-RU" sz="1200" b="1" dirty="0">
                          <a:effectLst/>
                        </a:rPr>
                        <a:t>=</a:t>
                      </a:r>
                      <a:r>
                        <a:rPr lang="en-US" sz="1200" b="1" dirty="0">
                          <a:effectLst/>
                        </a:rPr>
                        <a:t>0,</a:t>
                      </a:r>
                      <a:r>
                        <a:rPr lang="ru-RU" sz="1200" b="1" dirty="0">
                          <a:effectLst/>
                        </a:rPr>
                        <a:t>005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30" marR="4563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6568260"/>
            <a:ext cx="163024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*-статистические различия со штаммами, выделенными из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ассоциатов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1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648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21196" y="859497"/>
            <a:ext cx="8229600" cy="5145435"/>
          </a:xfrm>
        </p:spPr>
        <p:txBody>
          <a:bodyPr>
            <a:normAutofit lnSpcReduction="10000"/>
          </a:bodyPr>
          <a:lstStyle/>
          <a:p>
            <a:pPr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Ассоциированные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большое значение в общей этиологической структуре имплантат-ассоциированной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инфекции. </a:t>
            </a:r>
          </a:p>
          <a:p>
            <a:pPr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частота выделения микробных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достоверно (χ2=9,254,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=0,02467) ниже и составляла 27,3%. Увеличение частоты выделения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42,3% в 2018-2019гг можно объяснить изменением методологии исследования биологического материала: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тканевые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биоптаты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подвергать гомогенизации перед исследованием, начата ультразвуковая обработка удаленных имплантатов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деструкции биопленок и получения планктонной культуры для бактериологического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 также в 2018-2019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отмечено увеличение количества многокомпонентных ассоциаций (три и более компонентов) (χ2=14,186,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=0,001540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микробных ассоциациях с большей частотой, чем в монокультуре, представлены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актуальные и клинически значимые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возбудители. </a:t>
            </a:r>
          </a:p>
          <a:p>
            <a:pPr algn="just"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 достоверные различия между чувствительностью к антибиотикам у штаммов стафилококка, высеянных из биоматериала в виде монокультуры и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ассоциатах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ассоциантов была достоверно (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&lt;0,05) выше, чем у монокультур к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цефтриаксону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цефипиму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ципрофлоксацину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гентамицину,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азитромицину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езистентность ассоциантов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грамотрицательнвх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бактерий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антибиотикам группы цефалоспоринов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цефтриаксону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цефипиму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цефоперазону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группы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фторхинолонов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ципрофлоксацину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 также к гентамицину,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амикацину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амоксициллину/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клавуланату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штаммов,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выделенных из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ассоциатов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достоверно выше 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&lt;0,05), чем у штаммов, выделенных из монокультур.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90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148063" cy="343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692696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Благодарю за внимание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3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1654233" cy="164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6366908"/>
            <a:ext cx="2924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Ps.aeruginosa</a:t>
            </a:r>
            <a:r>
              <a:rPr lang="en-US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S.aureus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/>
          </a:p>
        </p:txBody>
      </p:sp>
      <p:pic>
        <p:nvPicPr>
          <p:cNvPr id="7" name="Picture 8" descr="http://microbialfoods.org/wp-content/uploads/2018/08/PurpleRindforMF-02-1024x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82" y="5039062"/>
            <a:ext cx="2760663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90114" y="6447820"/>
            <a:ext cx="2623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32831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E.coli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0" lang="en-US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S.aureus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903" y="750714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Диагностика и лечение имплантат-ассоциированной инфекции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коленного сустава являются клинически и социально важной проблемой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особенностями патогенеза - формированием микробных биопленок, часто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полимикробного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характера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Винклер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Т, 2016;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2018 ).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микробных ассоциаций в этиологии имплантат-ассоциированной инфекции, по данным разных авторов, составляет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78,5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 %, причем количество микст-инфекций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возрастает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Papadopoulos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2018). Ассоциированные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характеризуются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клиническим течением за счет быстрой адаптации штаммов-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очагах воспаления и взаимного потенцирования их вирулентных и патогенных свойств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Rosteius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2019).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микст-инфекций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характерна резистентность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антибиотикам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накоплением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 хромосомных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внехромосомных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генетических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детерминант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Cancienne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,2017). </a:t>
            </a:r>
            <a:endParaRPr 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Смешанная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ассоциированная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микст-инфекция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особая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инфекционного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вызванного несколькими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микроорганизмами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характеризуется качественно иным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чаще более тяжелым течением по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моноинфекцией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Мурылев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.,2018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5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роль ассоциированной инфекции в этиологии инфекционных осложнений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коленного сустава в динамике.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ведущие видовые сочетания в структуре микст-инфекций.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роль клинически значимых возбудителей в составе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коэфффициент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ассоциативности у ведущих возбудителей имплантат-ассоциированной инфекции.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чувствительность к антибактериальным препаратам монокультур и культур, выделенных в составе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2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108283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15385" r="2773" b="17253"/>
          <a:stretch/>
        </p:blipFill>
        <p:spPr bwMode="auto">
          <a:xfrm>
            <a:off x="4803593" y="4722862"/>
            <a:ext cx="3047687" cy="204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428755" y="6029409"/>
            <a:ext cx="2674217" cy="13517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923985" y="6134699"/>
            <a:ext cx="3168352" cy="46805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10684" y="5441582"/>
            <a:ext cx="2592288" cy="504056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919560" y="5150628"/>
            <a:ext cx="3240360" cy="72008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971672" y="5743500"/>
            <a:ext cx="12245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Штаммы,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ормирующие биопленк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02972" y="5045204"/>
            <a:ext cx="1058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Референсные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штаммы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http://danies.ru/uploads/wys/Image/u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60" y="917543"/>
            <a:ext cx="720080" cy="106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60" y="2432588"/>
            <a:ext cx="2703826" cy="86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65" y="902176"/>
            <a:ext cx="1771101" cy="106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351" y="9871041"/>
            <a:ext cx="1421023" cy="13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422" y="881239"/>
            <a:ext cx="1152128" cy="110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375" y="9549255"/>
            <a:ext cx="1758000" cy="167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053235" y="3825720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Спектрофотометрическая оценка интенсивности образовавшихся биопленок по оптической плотности спиртового экстракта красителя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803593" y="1835371"/>
            <a:ext cx="9671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Раневое 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отделяемое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692652" y="3392587"/>
            <a:ext cx="890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Аспираты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65243" y="2025411"/>
            <a:ext cx="26892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Биоптаты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мягких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848364" y="2028505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 фрагменты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эндопротезов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699" y="98564"/>
            <a:ext cx="45720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Изучено 256 штаммов, выделенных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биологического материала 124 пациентов с глубокой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перипротезной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после первичного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коленного сустава.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микробиологического исследования использовали отделяемое ран, аспират из полости сустава, гомогенизированные тканевые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биоптаты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жидкость после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соникации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удаленных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Идентификацию возбудителей осуществляли с использованием анализатора BD BBL™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™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AutoReader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Becton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Dickinson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США).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2159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Биопленки моделировали статическим способом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полистироловых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96-луночных планшетах по методу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G.D.Christensen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Микробную взвесь в концентрации 5·10</a:t>
            </a:r>
            <a:r>
              <a:rPr lang="ru-RU" sz="1400" baseline="30000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 КОЕ/мл  ГРМ-бульоне с глюкозой вносили по 200 </a:t>
            </a:r>
            <a:r>
              <a:rPr lang="ru-RU" sz="1400" dirty="0" err="1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мкл</a:t>
            </a:r>
            <a:r>
              <a:rPr lang="ru-RU" sz="1400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 в лунки стерильных 96-луночных </a:t>
            </a:r>
            <a:r>
              <a:rPr lang="ru-RU" sz="1400" dirty="0" err="1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микропланшетов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После инкубации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37 °С питательную среду с планктонной формой бактерий удаляли, трехкратно промывали лунки 0,9 % раствором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окрашивания биопленки добавляли 100 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0,1 % водного раствора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генцианвиолета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 минут, затем краситель удаляли трехкратной промывкой, после чего в каждую лунку вносили по 200 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95% этанола для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элюации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связавшегося с образовавшейся биопленкой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генцианвиолета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Оптическую плотность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элюатов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отражала интенсивность образования биомассы биопленки, определяли на спектрофотометре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Anthos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 при длине волны 540 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8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851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микроорганизмов в структуре возбудителей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парапротезной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559752"/>
              </p:ext>
            </p:extLst>
          </p:nvPr>
        </p:nvGraphicFramePr>
        <p:xfrm>
          <a:off x="354360" y="1196752"/>
          <a:ext cx="8435280" cy="395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2101" y="5168868"/>
            <a:ext cx="8178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 исследование видовых сочетаний бактерий, в результате которого выявлен значительный удельный вес сочетаний грамположительных кокков (в большинстве случаев представители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Staphylococcus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spp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грамотрицательными бактериями и дрожжеподобными грибами рода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Candida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реже сочетания грамотрицательных бактерий между собой или с дрожжеподобными грибами).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8208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Этиологическая структура микст-инфекций и монокультур при имплант-ассоциированной инфекции в динамике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295627"/>
              </p:ext>
            </p:extLst>
          </p:nvPr>
        </p:nvGraphicFramePr>
        <p:xfrm>
          <a:off x="827585" y="1124746"/>
          <a:ext cx="7344817" cy="4824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5"/>
                <a:gridCol w="1410203"/>
                <a:gridCol w="1345710"/>
                <a:gridCol w="1323805"/>
                <a:gridCol w="1320884"/>
              </a:tblGrid>
              <a:tr h="25866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Микроорганизмы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штаммов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2016-2017гг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2018-2019гг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Монокультура, </a:t>
                      </a:r>
                      <a:r>
                        <a:rPr lang="en-US" sz="1200">
                          <a:effectLst/>
                        </a:rPr>
                        <a:t>n=284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Ассоциаты,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n=</a:t>
                      </a:r>
                      <a:r>
                        <a:rPr lang="ru-RU" sz="1200">
                          <a:effectLst/>
                        </a:rPr>
                        <a:t>136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Монокультура,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n=</a:t>
                      </a:r>
                      <a:r>
                        <a:rPr lang="ru-RU" sz="1200">
                          <a:effectLst/>
                        </a:rPr>
                        <a:t> 398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Ассоциаты,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n=</a:t>
                      </a:r>
                      <a:r>
                        <a:rPr lang="ru-RU" sz="1200">
                          <a:effectLst/>
                        </a:rPr>
                        <a:t> 550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98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Коагулазоотрицательные стафилококки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  (26,1%)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 (25,7%)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108 (31,8%)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127* (26,4%)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χ2=11,156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ru-RU" sz="1200">
                          <a:effectLst/>
                        </a:rPr>
                        <a:t>=0,0156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98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Коагулазоположительные стафилококки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121  (42,6%)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  (</a:t>
                      </a:r>
                      <a:r>
                        <a:rPr lang="en-US" sz="1200">
                          <a:effectLst/>
                        </a:rPr>
                        <a:t>30</a:t>
                      </a:r>
                      <a:r>
                        <a:rPr lang="ru-RU" sz="1200">
                          <a:effectLst/>
                        </a:rPr>
                        <a:t>,</a:t>
                      </a:r>
                      <a:r>
                        <a:rPr lang="en-US" sz="1200">
                          <a:effectLst/>
                        </a:rPr>
                        <a:t>1</a:t>
                      </a:r>
                      <a:r>
                        <a:rPr lang="ru-RU" sz="1200">
                          <a:effectLst/>
                        </a:rPr>
                        <a:t>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162 (38,6%)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189* (34,4%)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χ2=8,442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ru-RU" sz="1200">
                          <a:effectLst/>
                        </a:rPr>
                        <a:t>=0,0262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P.aeruginosa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 (6,3%)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(8,1%)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  (7,8%)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 (4,5%)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23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Acinetobacter spp.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(3,8%)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(5,1%)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 (4,2%)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 (6,0%)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98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Streptococcus spp.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(8,1%)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 (10,3%)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(5,3%)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122* (22,2%)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χ2=5,092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ru-RU" sz="1200">
                          <a:effectLst/>
                        </a:rPr>
                        <a:t>=0,0270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Энтеробактерии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 (11,9%)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 (13,9%)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 (10,8%)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 (6,7%)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Candida spp.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 (1,1%)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 (6,6%)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 (1,4%)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 (9,9%)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9512" y="6057004"/>
            <a:ext cx="105145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*- p&lt;0,05 при сравнении с  2016-2017гг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0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ассоциативности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8075240" cy="208823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Подсчитан коэффициент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ассоциативности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(КА)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характеризующий степень участия микроорганизмов каждого вида в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ассоциациях</a:t>
            </a:r>
          </a:p>
          <a:p>
            <a:pPr marL="0" indent="0" algn="just">
              <a:buNone/>
            </a:pP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отношение суммы числа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– ассоциантов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определенного вида к общему числу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выделенных культур этого вида, приведенное к 100 и выраженное в %.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83568" y="2348880"/>
            <a:ext cx="6192688" cy="2592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 -   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,1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46,7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>
              <a:buNone/>
            </a:pP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epidermidis -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37,7- 62,4 %</a:t>
            </a: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Энтеробактерии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38,4 -41,2%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E.coli – 28,7-59,4%</a:t>
            </a:r>
          </a:p>
          <a:p>
            <a:pPr>
              <a:buFontTx/>
              <a:buChar char="-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 spp. – 18,5-38,2%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НГОБ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8,6-89,5%</a:t>
            </a:r>
          </a:p>
          <a:p>
            <a:pPr>
              <a:buFontTx/>
              <a:buChar char="-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aeruginosa – 58,7 -67,3%</a:t>
            </a:r>
          </a:p>
          <a:p>
            <a:pPr>
              <a:buFontTx/>
              <a:buChar char="-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Acinetobacter – 78,5 -92,7%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Дрожжеподобные грибы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рода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- 100%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501317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Показатели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ассоциативности представителей рода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демонстрируют их этиологическую значимость как в ассоциациях, так и в виде монокультуры.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ассоциативности выявлены у грамотрицательных бактерий рода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Acinetobacter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грибов рода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требует тщательного микробиологического исследования и поиска ассоциантов при выделении этих возбудителей.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некоторые представители семейства энтеробактерий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(протей, клебсиелла) были выделены только как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ассоцианты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1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метициллинрезистентных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штаммов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epidermidis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8074518"/>
              </p:ext>
            </p:extLst>
          </p:nvPr>
        </p:nvGraphicFramePr>
        <p:xfrm>
          <a:off x="1115616" y="1556792"/>
          <a:ext cx="331236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19622340"/>
              </p:ext>
            </p:extLst>
          </p:nvPr>
        </p:nvGraphicFramePr>
        <p:xfrm>
          <a:off x="4648200" y="1600201"/>
          <a:ext cx="3236168" cy="28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44746" y="1382167"/>
            <a:ext cx="177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Монокультура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0949" y="1296506"/>
            <a:ext cx="1335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Ассоциаты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00766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Установлено, что количество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метициллинрезистентных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штаммов в составе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ассоциатов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была достоверно выше как среди штаммов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aureus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(χ2=12,34;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=0,00275), так и среди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epidermidis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(χ2=18,08;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=0,00573) по отношению к количеству штаммов стафилококка, изолированных в виде монокультуры.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9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резистентность к антибактериальным препаратам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MSS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представителей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выделенных в виде монокультуры и в составе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537442"/>
              </p:ext>
            </p:extLst>
          </p:nvPr>
        </p:nvGraphicFramePr>
        <p:xfrm>
          <a:off x="251521" y="1572120"/>
          <a:ext cx="8136902" cy="5285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3198"/>
                <a:gridCol w="1564274"/>
                <a:gridCol w="1564274"/>
                <a:gridCol w="1557578"/>
                <a:gridCol w="1557578"/>
              </a:tblGrid>
              <a:tr h="3001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Антибиотик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резистентных штаммов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ru-RU" sz="1200">
                          <a:effectLst/>
                        </a:rPr>
                        <a:t>. </a:t>
                      </a:r>
                      <a:r>
                        <a:rPr lang="en-US" sz="1200">
                          <a:effectLst/>
                        </a:rPr>
                        <a:t>aureus</a:t>
                      </a:r>
                      <a:r>
                        <a:rPr lang="ru-RU" sz="1200">
                          <a:effectLst/>
                        </a:rPr>
                        <a:t> монокультура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r>
                        <a:rPr lang="ru-RU" sz="1200">
                          <a:effectLst/>
                        </a:rPr>
                        <a:t>=193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Ассоциаты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ru-RU" sz="1200">
                          <a:effectLst/>
                        </a:rPr>
                        <a:t>. </a:t>
                      </a:r>
                      <a:r>
                        <a:rPr lang="en-US" sz="1200">
                          <a:effectLst/>
                        </a:rPr>
                        <a:t>aureus</a:t>
                      </a:r>
                      <a:r>
                        <a:rPr lang="ru-RU" sz="1200">
                          <a:effectLst/>
                        </a:rPr>
                        <a:t>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r>
                        <a:rPr lang="ru-RU" sz="1200">
                          <a:effectLst/>
                        </a:rPr>
                        <a:t>=185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ru-RU" sz="1200">
                          <a:effectLst/>
                        </a:rPr>
                        <a:t>. </a:t>
                      </a:r>
                      <a:r>
                        <a:rPr lang="en-US" sz="1200">
                          <a:effectLst/>
                        </a:rPr>
                        <a:t>epidermidis</a:t>
                      </a:r>
                      <a:r>
                        <a:rPr lang="ru-RU" sz="1200">
                          <a:effectLst/>
                        </a:rPr>
                        <a:t>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монокультура,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r>
                        <a:rPr lang="ru-RU" sz="1200">
                          <a:effectLst/>
                        </a:rPr>
                        <a:t>=154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Ассоциаты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ru-RU" sz="1200">
                          <a:effectLst/>
                        </a:rPr>
                        <a:t>. </a:t>
                      </a:r>
                      <a:r>
                        <a:rPr lang="en-US" sz="1200">
                          <a:effectLst/>
                        </a:rPr>
                        <a:t>epidermidis</a:t>
                      </a:r>
                      <a:r>
                        <a:rPr lang="ru-RU" sz="1200">
                          <a:effectLst/>
                        </a:rPr>
                        <a:t>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r>
                        <a:rPr lang="ru-RU" sz="1200">
                          <a:effectLst/>
                        </a:rPr>
                        <a:t>=178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</a:tr>
              <a:tr h="677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Цефтриаксон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χ2=8,561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ru-RU" sz="1200">
                          <a:effectLst/>
                        </a:rPr>
                        <a:t>=0,002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χ2=11,476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ru-RU" sz="1200">
                          <a:effectLst/>
                        </a:rPr>
                        <a:t>=0,017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</a:tr>
              <a:tr h="677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Цефипим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χ2=8,156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ru-RU" sz="1200">
                          <a:effectLst/>
                        </a:rPr>
                        <a:t>=0,003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χ2=28,427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ru-RU" sz="1200">
                          <a:effectLst/>
                        </a:rPr>
                        <a:t>=0,041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</a:tr>
              <a:tr h="677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Ципрофлоксацин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χ2=11,679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ru-RU" sz="1200">
                          <a:effectLst/>
                        </a:rPr>
                        <a:t>=0,001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78,9*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χ2=12,275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ru-RU" sz="1200">
                          <a:effectLst/>
                        </a:rPr>
                        <a:t>=0,0152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</a:tr>
              <a:tr h="225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Норфлоксацин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</a:tr>
              <a:tr h="696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Гентамицин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χ2</a:t>
                      </a:r>
                      <a:r>
                        <a:rPr lang="en-US" sz="1200">
                          <a:effectLst/>
                        </a:rPr>
                        <a:t>=</a:t>
                      </a:r>
                      <a:r>
                        <a:rPr lang="ru-RU" sz="1200">
                          <a:effectLst/>
                        </a:rPr>
                        <a:t>11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r>
                        <a:rPr lang="ru-RU" sz="1200">
                          <a:effectLst/>
                        </a:rPr>
                        <a:t>384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ru-RU" sz="1200">
                          <a:effectLst/>
                        </a:rPr>
                        <a:t>=</a:t>
                      </a:r>
                      <a:r>
                        <a:rPr lang="en-US" sz="1200">
                          <a:effectLst/>
                        </a:rPr>
                        <a:t>0,</a:t>
                      </a:r>
                      <a:r>
                        <a:rPr lang="ru-RU" sz="1200">
                          <a:effectLst/>
                        </a:rPr>
                        <a:t>004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72*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χ2</a:t>
                      </a:r>
                      <a:r>
                        <a:rPr lang="en-US" sz="1200">
                          <a:effectLst/>
                        </a:rPr>
                        <a:t>=</a:t>
                      </a:r>
                      <a:r>
                        <a:rPr lang="ru-RU" sz="1200">
                          <a:effectLst/>
                        </a:rPr>
                        <a:t>8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r>
                        <a:rPr lang="ru-RU" sz="1200">
                          <a:effectLst/>
                        </a:rPr>
                        <a:t>164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ru-RU" sz="1200">
                          <a:effectLst/>
                        </a:rPr>
                        <a:t>=</a:t>
                      </a:r>
                      <a:r>
                        <a:rPr lang="en-US" sz="1200">
                          <a:effectLst/>
                        </a:rPr>
                        <a:t>0,</a:t>
                      </a:r>
                      <a:r>
                        <a:rPr lang="ru-RU" sz="1200">
                          <a:effectLst/>
                        </a:rPr>
                        <a:t>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</a:tr>
              <a:tr h="225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Карбапенем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</a:tr>
              <a:tr h="225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Имипенем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</a:tr>
              <a:tr h="225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Доксициклин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</a:tr>
              <a:tr h="677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Азитромицин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71*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χ2=14,158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r>
                        <a:rPr lang="ru-RU" sz="1200" dirty="0">
                          <a:effectLst/>
                        </a:rPr>
                        <a:t>=0,023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44" marR="67544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08519" y="7101408"/>
            <a:ext cx="5688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*-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статистические различия со штаммами, выделенными из монокультурой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32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</TotalTime>
  <Words>1174</Words>
  <Application>Microsoft Office PowerPoint</Application>
  <PresentationFormat>Экран (4:3)</PresentationFormat>
  <Paragraphs>314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НИИ травматологии, ортопедии и нейрохирургии  ФГБОУ ВО «Саратовский ГМУ им. В.И. Разумовского» МЗ РФ     Роль микробных ассоциаций в этиологии, диагностике и лечении имплантат-ассоциированной инфекции  </vt:lpstr>
      <vt:lpstr>Актуальность проблемы</vt:lpstr>
      <vt:lpstr>Задачи исследования</vt:lpstr>
      <vt:lpstr>Материалы и методы</vt:lpstr>
      <vt:lpstr>Ассоциаты микроорганизмов в структуре возбудителей парапротезной инфекции</vt:lpstr>
      <vt:lpstr>Этиологическая структура микст-инфекций и монокультур при имплант-ассоциированной инфекции в динамике </vt:lpstr>
      <vt:lpstr>Коэффициент ассоциативности</vt:lpstr>
      <vt:lpstr>Количество метициллинрезистентных штаммов S.aureus и S. epidermidis, %  </vt:lpstr>
      <vt:lpstr>Сравнительная резистентность к антибактериальным препаратам MSS представителей Staphylococcus, выделенных в виде монокультуры и в составе ассоциатов</vt:lpstr>
      <vt:lpstr>Сравнительная резистентность  монокультур и  ассоциатов грамотрицательных бактерий  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user111</dc:creator>
  <cp:lastModifiedBy>USER</cp:lastModifiedBy>
  <cp:revision>421</cp:revision>
  <dcterms:created xsi:type="dcterms:W3CDTF">2019-02-21T09:57:34Z</dcterms:created>
  <dcterms:modified xsi:type="dcterms:W3CDTF">2020-10-12T19:11:48Z</dcterms:modified>
</cp:coreProperties>
</file>