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6" r:id="rId3"/>
    <p:sldId id="295" r:id="rId4"/>
    <p:sldId id="296" r:id="rId5"/>
    <p:sldId id="277" r:id="rId6"/>
    <p:sldId id="266" r:id="rId7"/>
    <p:sldId id="289" r:id="rId8"/>
    <p:sldId id="292" r:id="rId9"/>
    <p:sldId id="297" r:id="rId10"/>
    <p:sldId id="298" r:id="rId11"/>
    <p:sldId id="294" r:id="rId12"/>
    <p:sldId id="281" r:id="rId13"/>
    <p:sldId id="284" r:id="rId14"/>
    <p:sldId id="29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5" autoAdjust="0"/>
    <p:restoredTop sz="94660"/>
  </p:normalViewPr>
  <p:slideViewPr>
    <p:cSldViewPr>
      <p:cViewPr>
        <p:scale>
          <a:sx n="76" d="100"/>
          <a:sy n="76" d="100"/>
        </p:scale>
        <p:origin x="-12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125777288591615"/>
          <c:y val="5.4701176706978612E-2"/>
          <c:w val="0.85335384152249782"/>
          <c:h val="0.70954588379068995"/>
        </c:manualLayout>
      </c:layout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9587200"/>
        <c:axId val="59593472"/>
        <c:axId val="0"/>
      </c:bar3DChart>
      <c:catAx>
        <c:axId val="595872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sz="1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Сроки</a:t>
                </a:r>
                <a:r>
                  <a:rPr lang="ru-RU" sz="1200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наблюдения</a:t>
                </a:r>
                <a:endParaRPr lang="ru-RU" sz="1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0.39365116079998397"/>
              <c:y val="0.93384328824575047"/>
            </c:manualLayout>
          </c:layout>
          <c:overlay val="0"/>
        </c:title>
        <c:majorTickMark val="out"/>
        <c:minorTickMark val="none"/>
        <c:tickLblPos val="nextTo"/>
        <c:crossAx val="59593472"/>
        <c:crosses val="autoZero"/>
        <c:auto val="1"/>
        <c:lblAlgn val="ctr"/>
        <c:lblOffset val="100"/>
        <c:noMultiLvlLbl val="0"/>
      </c:catAx>
      <c:valAx>
        <c:axId val="595934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2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Концентрация,</a:t>
                </a:r>
                <a:r>
                  <a:rPr lang="ru-RU" sz="1200" b="1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нг/дл</a:t>
                </a:r>
                <a:endParaRPr lang="ru-RU" sz="12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1.6872023038004603E-3"/>
              <c:y val="7.8245194978335736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595872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одержание</a:t>
            </a:r>
            <a:r>
              <a:rPr lang="ru-RU" sz="1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MIF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31197570087569043"/>
          <c:y val="0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914434880369841"/>
          <c:y val="7.7239597544820737E-2"/>
          <c:w val="0.67788670560324105"/>
          <c:h val="0.73706901523463497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1.001001001001001E-2"/>
                  <c:y val="-2.0926761278853449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539,39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002002002002002E-3"/>
                  <c:y val="-8.9686119766514225E-3"/>
                </c:manualLayout>
              </c:layout>
              <c:tx>
                <c:rich>
                  <a:bodyPr/>
                  <a:lstStyle/>
                  <a:p>
                    <a:r>
                      <a:rPr lang="en-US" sz="12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595,84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6026026026026026E-2"/>
                  <c:y val="-1.4947686627752463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1262,93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6026026026026026E-2"/>
                  <c:y val="-2.0926761278853446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1770,3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4"/>
              <c:pt idx="0">
                <c:v>Контроль</c:v>
              </c:pt>
              <c:pt idx="1">
                <c:v> До операции</c:v>
              </c:pt>
              <c:pt idx="2">
                <c:v> 1 месяц после операции</c:v>
              </c:pt>
              <c:pt idx="3">
                <c:v> 12 месяцев после операции</c:v>
              </c:pt>
            </c:strLit>
          </c:cat>
          <c:val>
            <c:numRef>
              <c:f>Лист1!$N$96:$N$99</c:f>
              <c:numCache>
                <c:formatCode>General</c:formatCode>
                <c:ptCount val="4"/>
                <c:pt idx="0">
                  <c:v>539.39</c:v>
                </c:pt>
                <c:pt idx="1">
                  <c:v>595.84</c:v>
                </c:pt>
                <c:pt idx="2">
                  <c:v>1262.93</c:v>
                </c:pt>
                <c:pt idx="3">
                  <c:v>1770.3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9727872"/>
        <c:axId val="59730944"/>
        <c:axId val="0"/>
      </c:bar3DChart>
      <c:catAx>
        <c:axId val="597278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sz="1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Сроки наблюдения</a:t>
                </a:r>
              </a:p>
            </c:rich>
          </c:tx>
          <c:layout>
            <c:manualLayout>
              <c:xMode val="edge"/>
              <c:yMode val="edge"/>
              <c:x val="0.31198917367390355"/>
              <c:y val="0.93893762366744948"/>
            </c:manualLayout>
          </c:layout>
          <c:overlay val="0"/>
        </c:title>
        <c:majorTickMark val="out"/>
        <c:minorTickMark val="none"/>
        <c:tickLblPos val="nextTo"/>
        <c:crossAx val="59730944"/>
        <c:crosses val="autoZero"/>
        <c:auto val="1"/>
        <c:lblAlgn val="ctr"/>
        <c:lblOffset val="100"/>
        <c:noMultiLvlLbl val="0"/>
      </c:catAx>
      <c:valAx>
        <c:axId val="597309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Концентрация,</a:t>
                </a:r>
                <a:r>
                  <a:rPr lang="ru-RU" sz="1200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пг/мл</a:t>
                </a:r>
                <a:endParaRPr lang="ru-RU" sz="1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3.9079405770834769E-3"/>
              <c:y val="3.6618316535918308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597278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одержание</a:t>
            </a:r>
            <a:r>
              <a:rPr lang="ru-RU" sz="1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MSP</a:t>
            </a:r>
            <a:endParaRPr lang="ru-RU" dirty="0"/>
          </a:p>
        </c:rich>
      </c:tx>
      <c:layout>
        <c:manualLayout>
          <c:xMode val="edge"/>
          <c:yMode val="edge"/>
          <c:x val="0.34875030110160787"/>
          <c:y val="0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678533745432584"/>
          <c:y val="7.5135843492137241E-2"/>
          <c:w val="0.78545614440681966"/>
          <c:h val="0.7182296411509832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dLbl>
              <c:idx val="0"/>
              <c:layout>
                <c:manualLayout>
                  <c:x val="1.3816925734024179E-2"/>
                  <c:y val="-1.834862385321101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2577,89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72538860103627E-2"/>
                  <c:y val="-1.5290519877675896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2658,07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422567645365574E-2"/>
                  <c:y val="-2.1406727828746148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2842,43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072538860103627E-2"/>
                  <c:y val="-9.1743119266055051E-3"/>
                </c:manualLayout>
              </c:layout>
              <c:tx>
                <c:rich>
                  <a:bodyPr/>
                  <a:lstStyle/>
                  <a:p>
                    <a:r>
                      <a:rPr lang="en-US" sz="12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3045,76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4"/>
              <c:pt idx="0">
                <c:v>Контроль</c:v>
              </c:pt>
              <c:pt idx="1">
                <c:v> До операции</c:v>
              </c:pt>
              <c:pt idx="2">
                <c:v> 1 месяц после операции</c:v>
              </c:pt>
              <c:pt idx="3">
                <c:v> 12 месяцев после операции</c:v>
              </c:pt>
            </c:strLit>
          </c:cat>
          <c:val>
            <c:numRef>
              <c:f>Лист1!$N$118:$N$121</c:f>
              <c:numCache>
                <c:formatCode>General</c:formatCode>
                <c:ptCount val="4"/>
                <c:pt idx="0">
                  <c:v>2577.89</c:v>
                </c:pt>
                <c:pt idx="1">
                  <c:v>2658.07</c:v>
                </c:pt>
                <c:pt idx="2">
                  <c:v>2842.43</c:v>
                </c:pt>
                <c:pt idx="3">
                  <c:v>3045.76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9678720"/>
        <c:axId val="59680640"/>
        <c:axId val="0"/>
      </c:bar3DChart>
      <c:catAx>
        <c:axId val="596787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ru-RU" sz="1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Сроки</a:t>
                </a:r>
                <a:r>
                  <a:rPr lang="ru-RU" sz="1200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наблюдения</a:t>
                </a:r>
                <a:endParaRPr lang="ru-RU" sz="1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0.37310446671006869"/>
              <c:y val="0.92250777691367614"/>
            </c:manualLayout>
          </c:layout>
          <c:overlay val="0"/>
        </c:title>
        <c:majorTickMark val="out"/>
        <c:minorTickMark val="none"/>
        <c:tickLblPos val="nextTo"/>
        <c:crossAx val="59680640"/>
        <c:crosses val="autoZero"/>
        <c:auto val="1"/>
        <c:lblAlgn val="ctr"/>
        <c:lblOffset val="100"/>
        <c:noMultiLvlLbl val="0"/>
      </c:catAx>
      <c:valAx>
        <c:axId val="596806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Концентрация,</a:t>
                </a:r>
                <a:r>
                  <a:rPr lang="ru-RU" sz="1200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пг/мл</a:t>
                </a:r>
                <a:endParaRPr lang="ru-RU" sz="1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1.8739522844618516E-2"/>
              <c:y val="3.2580606323292155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596787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r>
              <a:rPr lang="ru-RU" sz="1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</a:t>
            </a:r>
            <a:r>
              <a:rPr lang="ru-RU" sz="11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329407703451387"/>
          <c:y val="0.10430239956809702"/>
          <c:w val="0.84368818935304701"/>
          <c:h val="0.65795863179307224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1.5343308336224801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16,47</a:t>
                    </a:r>
                    <a:endParaRPr lang="en-US" sz="1100" b="1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3594566353187051E-3"/>
                  <c:y val="-1.5343308336224801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17,67</a:t>
                    </a:r>
                    <a:endParaRPr lang="en-US" sz="1100" b="1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3918495297798E-2"/>
                  <c:y val="-1.5343308336224801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20,65</a:t>
                    </a:r>
                    <a:endParaRPr lang="en-US" sz="1100" b="1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2988505747126436E-2"/>
                  <c:y val="-1.5343308336224801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22,94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4"/>
              <c:pt idx="0">
                <c:v>Контроль</c:v>
              </c:pt>
              <c:pt idx="1">
                <c:v> До операции</c:v>
              </c:pt>
              <c:pt idx="2">
                <c:v> Через 1 месяц после операции</c:v>
              </c:pt>
              <c:pt idx="3">
                <c:v> Через 12 месяцев после операции</c:v>
              </c:pt>
            </c:strLit>
          </c:cat>
          <c:val>
            <c:numRef>
              <c:f>Лист1!$L$32:$L$35</c:f>
              <c:numCache>
                <c:formatCode>General</c:formatCode>
                <c:ptCount val="4"/>
                <c:pt idx="0">
                  <c:v>16.47</c:v>
                </c:pt>
                <c:pt idx="1">
                  <c:v>17.670000000000002</c:v>
                </c:pt>
                <c:pt idx="2">
                  <c:v>20.65</c:v>
                </c:pt>
                <c:pt idx="3">
                  <c:v>22.94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0455168"/>
        <c:axId val="60458496"/>
        <c:axId val="0"/>
      </c:bar3DChart>
      <c:catAx>
        <c:axId val="604551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sz="1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Сроки</a:t>
                </a:r>
                <a:r>
                  <a:rPr lang="ru-RU" sz="1200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наблюдения</a:t>
                </a:r>
                <a:endParaRPr lang="ru-RU" sz="1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0.37813163523914373"/>
              <c:y val="0.90690495173738861"/>
            </c:manualLayout>
          </c:layout>
          <c:overlay val="0"/>
        </c:title>
        <c:majorTickMark val="out"/>
        <c:minorTickMark val="none"/>
        <c:tickLblPos val="nextTo"/>
        <c:crossAx val="60458496"/>
        <c:crosses val="autoZero"/>
        <c:auto val="1"/>
        <c:lblAlgn val="ctr"/>
        <c:lblOffset val="100"/>
        <c:noMultiLvlLbl val="0"/>
      </c:catAx>
      <c:valAx>
        <c:axId val="604584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2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Концентрация,</a:t>
                </a:r>
                <a:r>
                  <a:rPr lang="ru-RU" sz="1200" b="1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нг/дл</a:t>
                </a:r>
                <a:endParaRPr lang="ru-RU" sz="12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3.2857394885852813E-2"/>
              <c:y val="4.9391913388028182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604551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одержание</a:t>
            </a:r>
            <a:r>
              <a:rPr lang="ru-RU" sz="1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</a:t>
            </a:r>
            <a:r>
              <a:rPr lang="ru-RU" sz="11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400" dirty="0"/>
          </a:p>
        </c:rich>
      </c:tx>
      <c:layout>
        <c:manualLayout>
          <c:xMode val="edge"/>
          <c:yMode val="edge"/>
          <c:x val="0.36507738117281507"/>
          <c:y val="0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983800860090419"/>
          <c:y val="9.4633877158303167E-2"/>
          <c:w val="0.8307759213794158"/>
          <c:h val="0.70954588379068995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2.5252525252525252E-2"/>
                  <c:y val="-1.9900502709680655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151515151515152E-2"/>
                  <c:y val="-1.3267001806453769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575757575757576E-3"/>
                  <c:y val="-9.9502513548403275E-3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7676767676767676E-2"/>
                  <c:y val="-9.9502513548403275E-3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4"/>
              <c:pt idx="0">
                <c:v>Контроль</c:v>
              </c:pt>
              <c:pt idx="1">
                <c:v> До операции</c:v>
              </c:pt>
              <c:pt idx="2">
                <c:v> 1 месяц после операции</c:v>
              </c:pt>
              <c:pt idx="3">
                <c:v> 12 месяцев после операции</c:v>
              </c:pt>
            </c:strLit>
          </c:cat>
          <c:val>
            <c:numRef>
              <c:f>Лист1!$M$5:$M$8</c:f>
              <c:numCache>
                <c:formatCode>General</c:formatCode>
                <c:ptCount val="4"/>
                <c:pt idx="0">
                  <c:v>121.42</c:v>
                </c:pt>
                <c:pt idx="1">
                  <c:v>127.95</c:v>
                </c:pt>
                <c:pt idx="2">
                  <c:v>155.29</c:v>
                </c:pt>
                <c:pt idx="3">
                  <c:v>170.61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4561152"/>
        <c:axId val="64563072"/>
        <c:axId val="0"/>
      </c:bar3DChart>
      <c:catAx>
        <c:axId val="645611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sz="1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Сроки</a:t>
                </a:r>
                <a:r>
                  <a:rPr lang="ru-RU" sz="1200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наблюдения</a:t>
                </a:r>
                <a:endParaRPr lang="ru-RU" sz="1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0.36260664463403491"/>
              <c:y val="0.94049874961482272"/>
            </c:manualLayout>
          </c:layout>
          <c:overlay val="0"/>
        </c:title>
        <c:majorTickMark val="out"/>
        <c:minorTickMark val="none"/>
        <c:tickLblPos val="nextTo"/>
        <c:crossAx val="64563072"/>
        <c:crosses val="autoZero"/>
        <c:auto val="1"/>
        <c:lblAlgn val="ctr"/>
        <c:lblOffset val="100"/>
        <c:noMultiLvlLbl val="0"/>
      </c:catAx>
      <c:valAx>
        <c:axId val="645630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2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Концентрация,</a:t>
                </a:r>
                <a:r>
                  <a:rPr lang="ru-RU" sz="1200" b="1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нг/дл</a:t>
                </a:r>
                <a:endParaRPr lang="ru-RU" sz="12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1.6872023038004603E-3"/>
              <c:y val="7.8245194978335736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645611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r>
              <a:rPr lang="ru-RU" sz="1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 A</a:t>
            </a:r>
            <a:endParaRPr lang="ru-RU" dirty="0"/>
          </a:p>
        </c:rich>
      </c:tx>
      <c:layout>
        <c:manualLayout>
          <c:xMode val="edge"/>
          <c:yMode val="edge"/>
          <c:x val="0.2947096014275058"/>
          <c:y val="0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032454443837306"/>
          <c:y val="0.13584352450867282"/>
          <c:w val="0.76609174944280567"/>
          <c:h val="0.54149847547803331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3.1921418014739147E-2"/>
                  <c:y val="-1.0075566750629723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115,17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099443240973259E-2"/>
                  <c:y val="-1.0075566750629723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118,92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3664810803244192E-3"/>
                  <c:y val="-1.343408900083963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140,42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2099443240973349E-2"/>
                  <c:y val="-1.0075566750629723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174,92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Lit>
              <c:ptCount val="4"/>
              <c:pt idx="0">
                <c:v>Контроль</c:v>
              </c:pt>
              <c:pt idx="1">
                <c:v> До операции</c:v>
              </c:pt>
              <c:pt idx="2">
                <c:v> 1 месяц после операции</c:v>
              </c:pt>
              <c:pt idx="3">
                <c:v> 12 месяцев после операции</c:v>
              </c:pt>
            </c:strLit>
          </c:cat>
          <c:val>
            <c:numRef>
              <c:f>Лист1!$K$77:$K$80</c:f>
              <c:numCache>
                <c:formatCode>General</c:formatCode>
                <c:ptCount val="4"/>
                <c:pt idx="0">
                  <c:v>115.17</c:v>
                </c:pt>
                <c:pt idx="1">
                  <c:v>118.92</c:v>
                </c:pt>
                <c:pt idx="2">
                  <c:v>140.41999999999999</c:v>
                </c:pt>
                <c:pt idx="3">
                  <c:v>174.92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482752"/>
        <c:axId val="65484672"/>
        <c:axId val="0"/>
      </c:bar3DChart>
      <c:catAx>
        <c:axId val="654827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Сроки</a:t>
                </a:r>
                <a:r>
                  <a:rPr lang="ru-RU" sz="1200" baseline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наблюдения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0.29322904031071378"/>
              <c:y val="0.92033221379960628"/>
            </c:manualLayout>
          </c:layout>
          <c:overlay val="0"/>
        </c:title>
        <c:majorTickMark val="out"/>
        <c:minorTickMark val="none"/>
        <c:tickLblPos val="nextTo"/>
        <c:crossAx val="65484672"/>
        <c:crosses val="autoZero"/>
        <c:auto val="1"/>
        <c:lblAlgn val="ctr"/>
        <c:lblOffset val="100"/>
        <c:noMultiLvlLbl val="0"/>
      </c:catAx>
      <c:valAx>
        <c:axId val="654846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Концентрация,</a:t>
                </a:r>
                <a:r>
                  <a:rPr lang="ru-RU" sz="1100" baseline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100" baseline="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нг</a:t>
                </a:r>
                <a:r>
                  <a:rPr lang="ru-RU" sz="1100" baseline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</a:t>
                </a:r>
                <a:r>
                  <a:rPr lang="ru-RU" sz="1100" baseline="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дл</a:t>
                </a:r>
                <a:endPara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3.7132062486884172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654827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r>
              <a:rPr lang="ru-RU" sz="14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Ig M</a:t>
            </a:r>
            <a:endParaRPr 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35920522216769407"/>
          <c:y val="2.5239986896405754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384951881014873"/>
          <c:y val="0.16985186247585723"/>
          <c:w val="0.83615036817085198"/>
          <c:h val="0.49820090565842745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0"/>
                  <c:y val="-1.2432015474433119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157,5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348542458808617E-3"/>
                  <c:y val="-2.7972034817474518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134,33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139416983523447E-2"/>
                  <c:y val="-3.1080038686082799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110,45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6045627376425855E-3"/>
                  <c:y val="-2.4864030948866238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100,17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4"/>
              <c:pt idx="0">
                <c:v>Контроль</c:v>
              </c:pt>
              <c:pt idx="1">
                <c:v> До операции</c:v>
              </c:pt>
              <c:pt idx="2">
                <c:v> 1 месяц после операции</c:v>
              </c:pt>
              <c:pt idx="3">
                <c:v> 12 месяцев после операции</c:v>
              </c:pt>
            </c:strLit>
          </c:cat>
          <c:val>
            <c:numRef>
              <c:f>Лист1!$Y$60:$Y$63</c:f>
              <c:numCache>
                <c:formatCode>General</c:formatCode>
                <c:ptCount val="4"/>
                <c:pt idx="0">
                  <c:v>157.5</c:v>
                </c:pt>
                <c:pt idx="1">
                  <c:v>134.33000000000001</c:v>
                </c:pt>
                <c:pt idx="2">
                  <c:v>110.45</c:v>
                </c:pt>
                <c:pt idx="3">
                  <c:v>100.17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555072"/>
        <c:axId val="65557248"/>
        <c:axId val="0"/>
      </c:bar3DChart>
      <c:catAx>
        <c:axId val="655550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sz="1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Сроки</a:t>
                </a:r>
                <a:r>
                  <a:rPr lang="ru-RU" sz="1200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наблюдения</a:t>
                </a:r>
                <a:endParaRPr lang="ru-RU" sz="1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0.36025593143606971"/>
              <c:y val="0.89940275301347883"/>
            </c:manualLayout>
          </c:layout>
          <c:overlay val="0"/>
        </c:title>
        <c:majorTickMark val="out"/>
        <c:minorTickMark val="none"/>
        <c:tickLblPos val="nextTo"/>
        <c:crossAx val="65557248"/>
        <c:crosses val="autoZero"/>
        <c:auto val="1"/>
        <c:lblAlgn val="ctr"/>
        <c:lblOffset val="100"/>
        <c:noMultiLvlLbl val="0"/>
      </c:catAx>
      <c:valAx>
        <c:axId val="655572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Концентрация,</a:t>
                </a:r>
                <a:r>
                  <a:rPr lang="ru-RU" sz="1100" baseline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100" baseline="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нг</a:t>
                </a:r>
                <a:r>
                  <a:rPr lang="ru-RU" sz="1100" baseline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</a:t>
                </a:r>
                <a:r>
                  <a:rPr lang="ru-RU" sz="1100" baseline="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дл</a:t>
                </a:r>
                <a:endPara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3.1409286917586682E-2"/>
              <c:y val="5.5052319975462227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655550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r>
              <a:rPr lang="ru-RU" sz="12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 G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37911493180017725"/>
          <c:y val="2.3191867570269937E-4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85566527835515"/>
          <c:y val="0.10003228807910232"/>
          <c:w val="0.77088774808551586"/>
          <c:h val="0.65983744861682025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1.3888888888888888E-2"/>
                  <c:y val="-2.0565552699228776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1682,75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516046632625582E-2"/>
                  <c:y val="-1.4194790781429076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1637,67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777777777777779E-3"/>
                  <c:y val="-2.056555269922879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1429,42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2222222222222223E-2"/>
                  <c:y val="-3.0848329048843187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1362,75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Lit>
              <c:ptCount val="4"/>
              <c:pt idx="0">
                <c:v>Контроль</c:v>
              </c:pt>
              <c:pt idx="1">
                <c:v> До операции</c:v>
              </c:pt>
              <c:pt idx="2">
                <c:v> Через 1 месяц после операции</c:v>
              </c:pt>
              <c:pt idx="3">
                <c:v> 12 месяцев после операции</c:v>
              </c:pt>
            </c:strLit>
          </c:cat>
          <c:val>
            <c:numRef>
              <c:f>Лист1!$Y$82:$Y$85</c:f>
              <c:numCache>
                <c:formatCode>General</c:formatCode>
                <c:ptCount val="4"/>
                <c:pt idx="0">
                  <c:v>1682.75</c:v>
                </c:pt>
                <c:pt idx="1">
                  <c:v>1637.67</c:v>
                </c:pt>
                <c:pt idx="2">
                  <c:v>1429.42</c:v>
                </c:pt>
                <c:pt idx="3">
                  <c:v>1362.75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6681472"/>
        <c:axId val="66687744"/>
        <c:axId val="0"/>
      </c:bar3DChart>
      <c:catAx>
        <c:axId val="666814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sz="1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Сроки</a:t>
                </a:r>
                <a:r>
                  <a:rPr lang="ru-RU" sz="1200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наблюдения</a:t>
                </a:r>
                <a:endParaRPr lang="ru-RU" sz="1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0.34731383945262356"/>
              <c:y val="0.92202623611037515"/>
            </c:manualLayout>
          </c:layout>
          <c:overlay val="0"/>
        </c:title>
        <c:majorTickMark val="out"/>
        <c:minorTickMark val="none"/>
        <c:tickLblPos val="nextTo"/>
        <c:crossAx val="66687744"/>
        <c:crosses val="autoZero"/>
        <c:auto val="1"/>
        <c:lblAlgn val="ctr"/>
        <c:lblOffset val="100"/>
        <c:noMultiLvlLbl val="0"/>
      </c:catAx>
      <c:valAx>
        <c:axId val="666877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Концентрация,</a:t>
                </a:r>
                <a:r>
                  <a:rPr lang="ru-RU" sz="1100" baseline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100" baseline="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нг</a:t>
                </a:r>
                <a:r>
                  <a:rPr lang="ru-RU" sz="1100" baseline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</a:t>
                </a:r>
                <a:r>
                  <a:rPr lang="ru-RU" sz="1100" baseline="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дл</a:t>
                </a:r>
                <a:endPara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4.4606299212598425E-3"/>
              <c:y val="5.4569419698450097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666814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1101-8324-4953-9439-03D81FAA6E9B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B10F-E69E-4FD1-A172-B488A5CC3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776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1101-8324-4953-9439-03D81FAA6E9B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B10F-E69E-4FD1-A172-B488A5CC3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154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1101-8324-4953-9439-03D81FAA6E9B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B10F-E69E-4FD1-A172-B488A5CC3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439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1101-8324-4953-9439-03D81FAA6E9B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B10F-E69E-4FD1-A172-B488A5CC3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78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1101-8324-4953-9439-03D81FAA6E9B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B10F-E69E-4FD1-A172-B488A5CC3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5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1101-8324-4953-9439-03D81FAA6E9B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B10F-E69E-4FD1-A172-B488A5CC3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298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1101-8324-4953-9439-03D81FAA6E9B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B10F-E69E-4FD1-A172-B488A5CC3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878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1101-8324-4953-9439-03D81FAA6E9B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B10F-E69E-4FD1-A172-B488A5CC3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933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1101-8324-4953-9439-03D81FAA6E9B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B10F-E69E-4FD1-A172-B488A5CC3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477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1101-8324-4953-9439-03D81FAA6E9B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B10F-E69E-4FD1-A172-B488A5CC3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04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1101-8324-4953-9439-03D81FAA6E9B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B10F-E69E-4FD1-A172-B488A5CC3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802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51101-8324-4953-9439-03D81FAA6E9B}" type="datetimeFigureOut">
              <a:rPr lang="ru-RU" smtClean="0"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3B10F-E69E-4FD1-A172-B488A5CC3B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885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8.png"/><Relationship Id="rId7" Type="http://schemas.microsoft.com/office/2007/relationships/hdphoto" Target="../media/hdphoto1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5.jpeg"/><Relationship Id="rId5" Type="http://schemas.openxmlformats.org/officeDocument/2006/relationships/image" Target="../media/image10.png"/><Relationship Id="rId10" Type="http://schemas.openxmlformats.org/officeDocument/2006/relationships/image" Target="../media/image14.jpeg"/><Relationship Id="rId4" Type="http://schemas.openxmlformats.org/officeDocument/2006/relationships/image" Target="../media/image9.png"/><Relationship Id="rId9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471826"/>
            <a:ext cx="7992888" cy="3695799"/>
          </a:xfrm>
        </p:spPr>
        <p:txBody>
          <a:bodyPr>
            <a:noAutofit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НИИ </a:t>
            </a:r>
            <a:r>
              <a:rPr lang="ru-RU" sz="18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травматологии, ортопедии и нейрохирургии </a:t>
            </a:r>
            <a:r>
              <a:rPr lang="ru-RU" sz="18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ФГБОУ </a:t>
            </a:r>
            <a:r>
              <a:rPr lang="ru-RU" sz="18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ВО «Саратовский ГМУ им. В.И. Разумовского» МЗ </a:t>
            </a:r>
            <a:r>
              <a:rPr lang="ru-RU" sz="18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РФ</a:t>
            </a:r>
            <a:r>
              <a:rPr lang="ru-RU" sz="2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макрофагальной реакции и гуморального иммунитета у пациентов 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признаками имплантат-ассоциированного воспаления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первичного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эндопротезирования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коленного сустава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43608" y="5849888"/>
            <a:ext cx="7272808" cy="1008112"/>
          </a:xfrm>
        </p:spPr>
        <p:txBody>
          <a:bodyPr>
            <a:normAutofit fontScale="25000" lnSpcReduction="20000"/>
          </a:bodyPr>
          <a:lstStyle/>
          <a:p>
            <a:endPara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Е.А. Галашина, Е.В. Гладкова, В.В. Блинникова, С.П.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Шпиняк</a:t>
            </a:r>
            <a:r>
              <a:rPr lang="ru-RU" sz="5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sz="5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А.С. Бондаренко, В.Ю. Ульянов</a:t>
            </a:r>
          </a:p>
          <a:p>
            <a:r>
              <a:rPr lang="ru-RU" sz="5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ru-RU" sz="5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6475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23" y="0"/>
            <a:ext cx="1408113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4987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994122"/>
          </a:xfrm>
        </p:spPr>
        <p:txBody>
          <a:bodyPr>
            <a:normAutofit/>
          </a:bodyPr>
          <a:lstStyle/>
          <a:p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en-US" sz="2000" i="1" dirty="0" smtClean="0">
                <a:latin typeface="Times New Roman" panose="02020603050405020304" pitchFamily="18" charset="0"/>
              </a:rPr>
              <a:t>MIF, MSP</a:t>
            </a:r>
            <a:r>
              <a:rPr lang="ru-RU" sz="2000" i="1" dirty="0" smtClean="0">
                <a:latin typeface="Times New Roman" panose="02020603050405020304" pitchFamily="18" charset="0"/>
                <a:ea typeface="ArialMT"/>
              </a:rPr>
              <a:t> в сыворотке крови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пациентов до и через 1, 12 месяцев после первичной артропластики коленного сустава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6476278"/>
              </p:ext>
            </p:extLst>
          </p:nvPr>
        </p:nvGraphicFramePr>
        <p:xfrm>
          <a:off x="107504" y="1052736"/>
          <a:ext cx="4536504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7005759"/>
              </p:ext>
            </p:extLst>
          </p:nvPr>
        </p:nvGraphicFramePr>
        <p:xfrm>
          <a:off x="0" y="908720"/>
          <a:ext cx="4824536" cy="4104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5067075"/>
              </p:ext>
            </p:extLst>
          </p:nvPr>
        </p:nvGraphicFramePr>
        <p:xfrm>
          <a:off x="4427984" y="2348880"/>
          <a:ext cx="471601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49942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994122"/>
          </a:xfrm>
        </p:spPr>
        <p:txBody>
          <a:bodyPr>
            <a:noAutofit/>
          </a:bodyPr>
          <a:lstStyle/>
          <a:p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sz="2000" i="1" dirty="0">
                <a:latin typeface="Times New Roman" panose="02020603050405020304" pitchFamily="18" charset="0"/>
                <a:ea typeface="ArialMT"/>
              </a:rPr>
              <a:t>С</a:t>
            </a:r>
            <a:r>
              <a:rPr lang="ru-RU" sz="2000" i="1" baseline="-25000" dirty="0">
                <a:latin typeface="Times New Roman" panose="02020603050405020304" pitchFamily="18" charset="0"/>
                <a:ea typeface="ArialMT"/>
              </a:rPr>
              <a:t>3</a:t>
            </a:r>
            <a:r>
              <a:rPr lang="ru-RU" sz="2000" i="1" dirty="0">
                <a:latin typeface="Times New Roman" panose="02020603050405020304" pitchFamily="18" charset="0"/>
                <a:ea typeface="ArialMT"/>
              </a:rPr>
              <a:t> и С</a:t>
            </a:r>
            <a:r>
              <a:rPr lang="ru-RU" sz="2000" i="1" baseline="-25000" dirty="0">
                <a:latin typeface="Times New Roman" panose="02020603050405020304" pitchFamily="18" charset="0"/>
                <a:ea typeface="ArialMT"/>
              </a:rPr>
              <a:t>4 </a:t>
            </a:r>
            <a:r>
              <a:rPr lang="ru-RU" sz="2000" i="1" dirty="0" smtClean="0">
                <a:latin typeface="Times New Roman" panose="02020603050405020304" pitchFamily="18" charset="0"/>
                <a:ea typeface="ArialMT"/>
              </a:rPr>
              <a:t>компонентов </a:t>
            </a:r>
            <a:r>
              <a:rPr lang="ru-RU" sz="2000" i="1" dirty="0">
                <a:latin typeface="Times New Roman" panose="02020603050405020304" pitchFamily="18" charset="0"/>
                <a:ea typeface="ArialMT"/>
              </a:rPr>
              <a:t>комплемента </a:t>
            </a:r>
            <a:r>
              <a:rPr lang="ru-RU" sz="2000" i="1" dirty="0" smtClean="0">
                <a:latin typeface="Times New Roman" panose="02020603050405020304" pitchFamily="18" charset="0"/>
                <a:ea typeface="ArialMT"/>
              </a:rPr>
              <a:t>в сыворотке крови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пациентов до и через 1, 12 месяцев после первичной артропластики </a:t>
            </a:r>
            <a:b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коленного сустава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5966694"/>
              </p:ext>
            </p:extLst>
          </p:nvPr>
        </p:nvGraphicFramePr>
        <p:xfrm>
          <a:off x="4427984" y="2708920"/>
          <a:ext cx="4716016" cy="4149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6316615"/>
              </p:ext>
            </p:extLst>
          </p:nvPr>
        </p:nvGraphicFramePr>
        <p:xfrm>
          <a:off x="0" y="1196752"/>
          <a:ext cx="449999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84956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5287"/>
            <a:ext cx="8229600" cy="936104"/>
          </a:xfrm>
        </p:spPr>
        <p:txBody>
          <a:bodyPr>
            <a:normAutofit/>
          </a:bodyPr>
          <a:lstStyle/>
          <a:p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en-US" sz="2000" i="1" dirty="0" smtClean="0">
                <a:latin typeface="Times New Roman" panose="02020603050405020304" pitchFamily="18" charset="0"/>
              </a:rPr>
              <a:t>Ig </a:t>
            </a:r>
            <a:r>
              <a:rPr lang="ru-RU" sz="2000" i="1" dirty="0" smtClean="0">
                <a:latin typeface="Times New Roman" panose="02020603050405020304" pitchFamily="18" charset="0"/>
              </a:rPr>
              <a:t>классов </a:t>
            </a:r>
            <a:r>
              <a:rPr lang="en-US" sz="2000" i="1" dirty="0" smtClean="0">
                <a:latin typeface="Times New Roman" panose="02020603050405020304" pitchFamily="18" charset="0"/>
              </a:rPr>
              <a:t>A, M, G</a:t>
            </a:r>
            <a:r>
              <a:rPr lang="ru-RU" sz="2000" i="1" dirty="0" smtClean="0">
                <a:latin typeface="Times New Roman" panose="02020603050405020304" pitchFamily="18" charset="0"/>
              </a:rPr>
              <a:t> </a:t>
            </a:r>
            <a:r>
              <a:rPr lang="ru-RU" sz="2000" i="1" dirty="0" smtClean="0">
                <a:latin typeface="Times New Roman" panose="02020603050405020304" pitchFamily="18" charset="0"/>
                <a:ea typeface="ArialMT"/>
              </a:rPr>
              <a:t>в </a:t>
            </a:r>
            <a:r>
              <a:rPr lang="ru-RU" sz="2000" i="1" dirty="0">
                <a:latin typeface="Times New Roman" panose="02020603050405020304" pitchFamily="18" charset="0"/>
                <a:ea typeface="ArialMT"/>
              </a:rPr>
              <a:t>сыворотке крови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пациентов до и через 1, 12 месяцев после первичной артропластики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коленного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сустава</a:t>
            </a:r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>
          <a:xfrm>
            <a:off x="539552" y="1124744"/>
            <a:ext cx="8229600" cy="56886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7" name="Прямоугольник 6"/>
          <p:cNvSpPr/>
          <p:nvPr/>
        </p:nvSpPr>
        <p:spPr>
          <a:xfrm>
            <a:off x="881531" y="5996226"/>
            <a:ext cx="74556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5031430"/>
              </p:ext>
            </p:extLst>
          </p:nvPr>
        </p:nvGraphicFramePr>
        <p:xfrm>
          <a:off x="4394" y="980728"/>
          <a:ext cx="3528392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5125682"/>
              </p:ext>
            </p:extLst>
          </p:nvPr>
        </p:nvGraphicFramePr>
        <p:xfrm>
          <a:off x="2716326" y="3573016"/>
          <a:ext cx="3786014" cy="3019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0541494"/>
              </p:ext>
            </p:extLst>
          </p:nvPr>
        </p:nvGraphicFramePr>
        <p:xfrm>
          <a:off x="5868144" y="1052736"/>
          <a:ext cx="3059832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06314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31540" y="620688"/>
            <a:ext cx="8136904" cy="64807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Заключение: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07504" y="1412776"/>
            <a:ext cx="8784976" cy="2880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показателей макрофагальной реакции, белков системы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комплемента, а также основных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 иммуноглобулинов в сыворотке крови в сроки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до, через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и 12 месяцев после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первичного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эндопротезирования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коленного сустава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позволяют выявить признаки наличия имплантат-ассоциированного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воспаления и,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следовательно, определить пациентов группы риска,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 дополнительные диагностические мероприятия.</a:t>
            </a:r>
          </a:p>
          <a:p>
            <a:pPr marL="0" indent="0" algn="just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18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2901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979712" y="692696"/>
            <a:ext cx="56166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Благодарю за внимание</a:t>
            </a:r>
            <a:endParaRPr lang="ru-RU" sz="3200" dirty="0">
              <a:solidFill>
                <a:srgbClr val="0070C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484784"/>
            <a:ext cx="5715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857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9"/>
            <a:ext cx="8640960" cy="5472608"/>
          </a:xfrm>
        </p:spPr>
        <p:txBody>
          <a:bodyPr>
            <a:noAutofit/>
          </a:bodyPr>
          <a:lstStyle/>
          <a:p>
            <a:pPr lvl="0" algn="just">
              <a:buFontTx/>
              <a:buChar char="-"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Частыми причинами, приводящими к необходимости ревизионного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эндопротезирования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коленного сустава являются неадекватная тактика оперативного лечения,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асептическая нестабильность имплантата вследствие ненадлежащего состояния окружающей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эндопротез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костной ткани, несостоятельность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капсульно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-связочного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аппарата, контрактура коленного сустава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Алабут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А.В. 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соавт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2013; Болотников М.А. 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соавт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2020); </a:t>
            </a:r>
          </a:p>
          <a:p>
            <a:pPr algn="just">
              <a:buFontTx/>
              <a:buChar char="-"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из грозных осложнений первичной артропластики является имплантат-ассоциированное воспаление, возникающее от 1 до 4 %  от всех хирургических вмешательств, связанных с первичной заменой коленного сустава (Филиппенко В.А. и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соавт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2016;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Шпиняк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С.П.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соавт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2018);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Tx/>
              <a:buChar char="-"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Tx/>
              <a:buChar char="-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Важной патогенетической составляющей развития имплантат-ассоциированного воспаления является формирование микробной биопленки на поверхности имплантатов, препятствующей действию факторов иммунной системы, подавляя производство иммуноглобулинов (Тихомиров Д.А., 2016); 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2687" y="116632"/>
            <a:ext cx="8229600" cy="93610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исследования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858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85024"/>
            <a:ext cx="8640959" cy="5256584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противобактериальной защиты в зоне имплантируемой конструкции во многом зависит от клеточных и гуморальных иммунных факторов, ведущими из которых являются активизация макрофагального звена, комплементарная активность, носящая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мембраноатакующий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 (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Цибулькина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В.Н. и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соавт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2016);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Провоспалительным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цитокином, регулирующим миграцию и активацию макрофагов,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фактор, ингибирующий миграцию макрофагов (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MIF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(Водопьянов А.С. и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соавт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2013);</a:t>
            </a:r>
          </a:p>
          <a:p>
            <a:pPr marL="0" indent="0" algn="just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елок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стимулирующий макрофаги (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MSP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сывороточным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фактором с хемотаксическим действием на резидентные макрофаги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Rampino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Т.,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et.al., 2002)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Tx/>
              <a:buChar char="-"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2687" y="116632"/>
            <a:ext cx="8229600" cy="93610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исследования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032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8640959" cy="5256584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истема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комплемента представляет собой большую группу медиаторов, состоящих как минимум из 26 сывороточных белков, к центральным компонентам которой относятся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белки С</a:t>
            </a:r>
            <a:r>
              <a:rPr lang="ru-RU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Шахиджанов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С.С. и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соавт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2019);</a:t>
            </a:r>
          </a:p>
          <a:p>
            <a:pPr algn="just">
              <a:buFontTx/>
              <a:buChar char="-"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факторам приобретенного иммунитета относятся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класса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обеспечивающие локальную защиту, а также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отвечающие за первичный и вторичный ответ со стороны иммунной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Литвицкий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П.Ф., 2009);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Несмотря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имеющиеся в научной литературе сведения, касающиеся изучения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особенностей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функциональной оценки клеточных и гуморальных иммунных реакций после тотального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эндопротезирования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крупных суставов, единого мнения относительно роли и значения факторов макрофагальных реакций и гуморального иммунитета в развитии имплантат-ассоциированного воспаления после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первичной артропластики коленного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сустава не сформировано.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2687" y="116632"/>
            <a:ext cx="8229600" cy="93610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исследования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750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исследования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5420"/>
            <a:ext cx="8424936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особенности макрофагальной реакции по уровням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MIF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MSP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сыворотке крови у пациентов с признаками имплантат-ассоциированного воспаления после первичного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эндопротезирования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коленного сустава;</a:t>
            </a:r>
          </a:p>
          <a:p>
            <a:pPr marL="0" indent="0" algn="just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AutoNum type="arabicPeriod" startAt="2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особенности гуморального иммунитета по уровням С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4–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компонентов комплемента, а также иммуноглобулинов классов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M, G (Ig A, M, G)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сыворотке крови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пациентов с признаками имплантат-ассоциированного воспаления после первичной артропластики коленного сустава.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228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16462" y="349314"/>
            <a:ext cx="8229600" cy="431462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исследования: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524147" y="3457282"/>
            <a:ext cx="8010004" cy="3240360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31241" y="3180386"/>
            <a:ext cx="8235805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Образцы крови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объеме 5 мл получали при пункции локтевой вены в утренние часы и натощак. Полученные образцы оставляли для свертывания при температуре 22-24°С, а затем центрифугировали при 2000 об/мин в течение 10 минут для получения сыворотки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крови, которую хранили</a:t>
            </a:r>
            <a:r>
              <a:rPr lang="ru-RU" dirty="0" smtClean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морозильнике при –20°С.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endParaRPr lang="ru-RU" dirty="0" smtClean="0">
              <a:latin typeface="Times New Roman"/>
              <a:ea typeface="Calibri"/>
            </a:endParaRPr>
          </a:p>
          <a:p>
            <a:pPr marL="285750" indent="-285750" algn="just">
              <a:buFontTx/>
              <a:buChar char="-"/>
            </a:pPr>
            <a:endParaRPr lang="ru-RU" dirty="0"/>
          </a:p>
        </p:txBody>
      </p:sp>
      <p:sp>
        <p:nvSpPr>
          <p:cNvPr id="7" name="Заголовок 5"/>
          <p:cNvSpPr txBox="1">
            <a:spLocks/>
          </p:cNvSpPr>
          <p:nvPr/>
        </p:nvSpPr>
        <p:spPr>
          <a:xfrm>
            <a:off x="391377" y="978541"/>
            <a:ext cx="8229600" cy="4314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Заголовок 5"/>
          <p:cNvSpPr txBox="1">
            <a:spLocks/>
          </p:cNvSpPr>
          <p:nvPr/>
        </p:nvSpPr>
        <p:spPr>
          <a:xfrm>
            <a:off x="281698" y="3457282"/>
            <a:ext cx="8229600" cy="4314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Материал: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8501" y="836712"/>
            <a:ext cx="8321287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/>
                <a:ea typeface="Calibri"/>
              </a:rPr>
              <a:t>Основная группа </a:t>
            </a:r>
            <a:r>
              <a:rPr lang="ru-RU" dirty="0">
                <a:latin typeface="Times New Roman"/>
                <a:ea typeface="Calibri"/>
              </a:rPr>
              <a:t>- </a:t>
            </a:r>
            <a:r>
              <a:rPr lang="ru-RU" dirty="0" smtClean="0">
                <a:latin typeface="Times New Roman"/>
                <a:ea typeface="Calibri"/>
              </a:rPr>
              <a:t>48 пациентов с признаками имплантат-ассоциированного воспаления, возникшим в сроки от 1-го до 12-ти </a:t>
            </a:r>
            <a:r>
              <a:rPr lang="ru-RU" dirty="0">
                <a:latin typeface="Times New Roman"/>
                <a:ea typeface="Calibri"/>
              </a:rPr>
              <a:t>месяцев после </a:t>
            </a:r>
            <a:r>
              <a:rPr lang="ru-RU" dirty="0" smtClean="0">
                <a:latin typeface="Times New Roman"/>
                <a:ea typeface="Calibri"/>
              </a:rPr>
              <a:t>первичного </a:t>
            </a:r>
            <a:r>
              <a:rPr lang="ru-RU" dirty="0" err="1" smtClean="0">
                <a:latin typeface="Times New Roman"/>
                <a:ea typeface="Calibri"/>
              </a:rPr>
              <a:t>эндопротезирования</a:t>
            </a:r>
            <a:r>
              <a:rPr lang="ru-RU" dirty="0" smtClean="0">
                <a:latin typeface="Times New Roman"/>
                <a:ea typeface="Calibri"/>
              </a:rPr>
              <a:t> коленного сустава; </a:t>
            </a:r>
          </a:p>
          <a:p>
            <a:pPr algn="just"/>
            <a:endParaRPr lang="ru-RU" dirty="0" smtClean="0">
              <a:latin typeface="Times New Roman"/>
              <a:ea typeface="Calibri"/>
            </a:endParaRPr>
          </a:p>
          <a:p>
            <a:pPr algn="just"/>
            <a:endParaRPr lang="ru-RU" dirty="0" smtClean="0">
              <a:latin typeface="Times New Roman"/>
              <a:ea typeface="Calibri"/>
            </a:endParaRPr>
          </a:p>
          <a:p>
            <a:pPr algn="just"/>
            <a:r>
              <a:rPr lang="ru-RU" dirty="0" smtClean="0">
                <a:latin typeface="Times New Roman"/>
                <a:ea typeface="Calibri"/>
              </a:rPr>
              <a:t>Контрольная группа представлена 20 здоровыми лицами,</a:t>
            </a:r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сопоставимыми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возрасту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пациентами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группы без травм и заболеваний опорно-двигательного аппарата в анамнезе, а также других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состояний, способных повлиять на изучаемые показатели.</a:t>
            </a:r>
            <a:endParaRPr lang="ru-RU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/>
            <a:endParaRPr lang="ru-RU" sz="1600" dirty="0" smtClean="0">
              <a:latin typeface="Times New Roman"/>
              <a:ea typeface="Calibri"/>
            </a:endParaRPr>
          </a:p>
          <a:p>
            <a:pPr algn="just"/>
            <a:endParaRPr lang="ru-RU" sz="1600" dirty="0">
              <a:latin typeface="Times New Roman"/>
              <a:ea typeface="Calibri"/>
            </a:endParaRPr>
          </a:p>
          <a:p>
            <a:pPr algn="just"/>
            <a:endParaRPr lang="ru-RU" sz="1600" dirty="0">
              <a:latin typeface="Times New Roman"/>
              <a:ea typeface="Calibri"/>
            </a:endParaRPr>
          </a:p>
          <a:p>
            <a:pPr algn="just"/>
            <a:endParaRPr lang="ru-RU" sz="1600" dirty="0">
              <a:latin typeface="Times New Roman"/>
              <a:ea typeface="Calibri"/>
            </a:endParaRPr>
          </a:p>
          <a:p>
            <a:pPr algn="just"/>
            <a:endParaRPr lang="ru-RU" sz="1600" dirty="0" smtClean="0"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09374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твердофазного иммуноферментного анализа, основанный на принципе «сэндвича»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021838" tIns="564972" rIns="637974" bIns="257887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-9383" y="4447591"/>
            <a:ext cx="397398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19" name="Прямоугольник 18"/>
          <p:cNvSpPr/>
          <p:nvPr/>
        </p:nvSpPr>
        <p:spPr>
          <a:xfrm>
            <a:off x="948405" y="3547767"/>
            <a:ext cx="1322149" cy="276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57" name="Прямоугольник 56"/>
          <p:cNvSpPr/>
          <p:nvPr/>
        </p:nvSpPr>
        <p:spPr>
          <a:xfrm>
            <a:off x="6280972" y="3707159"/>
            <a:ext cx="23440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69" name="Прямоугольник 68"/>
          <p:cNvSpPr/>
          <p:nvPr/>
        </p:nvSpPr>
        <p:spPr>
          <a:xfrm>
            <a:off x="171343" y="2721574"/>
            <a:ext cx="38966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Фактор, ингибирующий миграцию макрофагов, </a:t>
            </a:r>
            <a:r>
              <a:rPr lang="en-US" dirty="0"/>
              <a:t> 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ELH-MIF-1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Ray Biotech, USA)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Стрелка вправо 71"/>
          <p:cNvSpPr/>
          <p:nvPr/>
        </p:nvSpPr>
        <p:spPr>
          <a:xfrm>
            <a:off x="3296559" y="1671390"/>
            <a:ext cx="2207424" cy="778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Стрелка вправо 72"/>
          <p:cNvSpPr/>
          <p:nvPr/>
        </p:nvSpPr>
        <p:spPr>
          <a:xfrm>
            <a:off x="3337484" y="4744242"/>
            <a:ext cx="2244246" cy="909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 useBgFill="1">
        <p:nvSpPr>
          <p:cNvPr id="75" name="Прямоугольник 74"/>
          <p:cNvSpPr/>
          <p:nvPr/>
        </p:nvSpPr>
        <p:spPr>
          <a:xfrm>
            <a:off x="210849" y="5749714"/>
            <a:ext cx="3857095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Белок, стимулирующий макрофаги,</a:t>
            </a:r>
            <a:r>
              <a:rPr lang="en-US" dirty="0"/>
              <a:t> </a:t>
            </a:r>
            <a:endParaRPr lang="en-US" dirty="0" smtClean="0"/>
          </a:p>
          <a:p>
            <a:pPr algn="just"/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ELH-MSP (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Ray Biotech, USA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2" name="Picture 8" descr="https://i.pinimg.com/originals/6c/50/27/6c50272ecd1a48bf1d266c987a483b3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7" y="880523"/>
            <a:ext cx="2119197" cy="184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slide-share.ru/image/5831448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6110" y="4971274"/>
            <a:ext cx="2137254" cy="1534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4med.pro/images/thumbnails/627/513/detailed/28/awareness-technology-stat-fax-2600-1245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7" y="2990403"/>
            <a:ext cx="2137255" cy="1748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www.biochemmack.ru/upload/images/s1/maximaster/image.show/326w_281h_clipBOTH/upload/iblock/2ab/2ab5326dfe4f0ceae0088b703a1e95f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847" y="1020036"/>
            <a:ext cx="2005825" cy="1728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s://www.biochemmack.ru/upload/images/s1/maximaster/image.show/326w_281h_clipBOTH/upload/iblock/2d0/2d0471218fa4b428434bf988a737985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973" y="3736934"/>
            <a:ext cx="2063701" cy="177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6785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Иммуноферментный метод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image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17" y="1013637"/>
            <a:ext cx="400799" cy="105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021838" tIns="564972" rIns="637974" bIns="2578875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84437" y="5645021"/>
            <a:ext cx="50350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пектрофотометрическая оценка результатов иммуноферментного анализа путем измерения оптической плотности в 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двухволновом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режиме: основной фильтр – 450 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нм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референс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фильтр  - 620 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нм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" name="Рисунок 3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592" y="1275752"/>
            <a:ext cx="264122" cy="483488"/>
          </a:xfrm>
          <a:prstGeom prst="rect">
            <a:avLst/>
          </a:prstGeom>
          <a:noFill/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246" y="1281182"/>
            <a:ext cx="261937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929" y="1281182"/>
            <a:ext cx="261937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803" y="1282788"/>
            <a:ext cx="261937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168" y="1291085"/>
            <a:ext cx="261937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274" y="1309127"/>
            <a:ext cx="261937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 useBgFill="1">
        <p:nvSpPr>
          <p:cNvPr id="19" name="Прямоугольник 18"/>
          <p:cNvSpPr/>
          <p:nvPr/>
        </p:nvSpPr>
        <p:spPr>
          <a:xfrm>
            <a:off x="3669411" y="2099319"/>
            <a:ext cx="221999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калибровочных образцов и проб 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56" name="Picture 3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273" y="1301954"/>
            <a:ext cx="2619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1" name="Picture 3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631" y="1312303"/>
            <a:ext cx="2619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6310818" y="2178520"/>
            <a:ext cx="24280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ромывка и удаление не связавшегося 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конъюгата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7" name="Picture 16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10375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059333" y="3711338"/>
            <a:ext cx="232316" cy="85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9" name="Стрелка вниз 88"/>
          <p:cNvSpPr/>
          <p:nvPr/>
        </p:nvSpPr>
        <p:spPr>
          <a:xfrm>
            <a:off x="4771746" y="3813387"/>
            <a:ext cx="51305" cy="5041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5" name="Picture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900" y="1281182"/>
            <a:ext cx="261937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 useBgFill="1">
        <p:nvSpPr>
          <p:cNvPr id="66" name="Прямоугольник 65"/>
          <p:cNvSpPr/>
          <p:nvPr/>
        </p:nvSpPr>
        <p:spPr>
          <a:xfrm>
            <a:off x="697393" y="1862413"/>
            <a:ext cx="25569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Приготовление стандартов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Стрелка вправо 67"/>
          <p:cNvSpPr/>
          <p:nvPr/>
        </p:nvSpPr>
        <p:spPr>
          <a:xfrm>
            <a:off x="3129978" y="1494738"/>
            <a:ext cx="692288" cy="713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Стрелка вниз 69"/>
          <p:cNvSpPr/>
          <p:nvPr/>
        </p:nvSpPr>
        <p:spPr>
          <a:xfrm rot="16200000">
            <a:off x="6109380" y="1154848"/>
            <a:ext cx="50531" cy="8158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http://www.diantrikarsa.co.id/wp-content/uploads/2018/03/14-elisa-test-kit-stopping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899" y="4327504"/>
            <a:ext cx="1712618" cy="1299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16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10375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073177" y="3718488"/>
            <a:ext cx="234247" cy="90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3" name="Прямоугольник 72"/>
          <p:cNvSpPr/>
          <p:nvPr/>
        </p:nvSpPr>
        <p:spPr>
          <a:xfrm>
            <a:off x="5341485" y="3517020"/>
            <a:ext cx="334531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связавшегося 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конъюгата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определяют цветной реакцией с использованием ТМБ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doctor-arbitailo.ru/uploads/hh/se/a49f05d3f2bed513ac561157553208cc1a3ce049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984" y="890771"/>
            <a:ext cx="1764497" cy="1177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 descr="image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375" y="1081591"/>
            <a:ext cx="494805" cy="130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Стрелка вниз 44"/>
          <p:cNvSpPr/>
          <p:nvPr/>
        </p:nvSpPr>
        <p:spPr>
          <a:xfrm rot="24780000" flipH="1">
            <a:off x="5743231" y="2300768"/>
            <a:ext cx="53595" cy="11978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6" name="Picture 16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10375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049828" y="3710577"/>
            <a:ext cx="232316" cy="89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3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6244" y="3345623"/>
            <a:ext cx="2619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16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10375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063328" y="3723895"/>
            <a:ext cx="232316" cy="8949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</p:pic>
      <p:pic>
        <p:nvPicPr>
          <p:cNvPr id="49" name="Picture 3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1719" y="3354392"/>
            <a:ext cx="257162" cy="472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16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10375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791054" y="3699324"/>
            <a:ext cx="232316" cy="120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Стрелка вниз 37"/>
          <p:cNvSpPr/>
          <p:nvPr/>
        </p:nvSpPr>
        <p:spPr>
          <a:xfrm rot="5400000">
            <a:off x="3679328" y="4534493"/>
            <a:ext cx="51814" cy="11531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9" name="Picture 3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063" y="3325276"/>
            <a:ext cx="2619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3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114" y="3325276"/>
            <a:ext cx="2619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3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6559" y="3325275"/>
            <a:ext cx="2619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3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998" y="3325276"/>
            <a:ext cx="2619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16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10375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532798" y="3707979"/>
            <a:ext cx="232316" cy="9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16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10375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293344" y="3699324"/>
            <a:ext cx="232316" cy="10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16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10375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7586" y="3716797"/>
            <a:ext cx="251963" cy="89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16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10375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8496" y="3716797"/>
            <a:ext cx="232316" cy="89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Рисунок 5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2067" y="1294960"/>
            <a:ext cx="264122" cy="483488"/>
          </a:xfrm>
          <a:prstGeom prst="rect">
            <a:avLst/>
          </a:prstGeom>
          <a:noFill/>
        </p:spPr>
      </p:pic>
      <p:pic>
        <p:nvPicPr>
          <p:cNvPr id="55" name="Рисунок 5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7338" y="1294960"/>
            <a:ext cx="264122" cy="483488"/>
          </a:xfrm>
          <a:prstGeom prst="rect">
            <a:avLst/>
          </a:prstGeom>
          <a:noFill/>
        </p:spPr>
      </p:pic>
      <p:pic>
        <p:nvPicPr>
          <p:cNvPr id="56" name="Picture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768" y="1291084"/>
            <a:ext cx="261937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134" y="1298778"/>
            <a:ext cx="261937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713" y="1298778"/>
            <a:ext cx="261937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2079" y="1291083"/>
            <a:ext cx="261937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8445" y="1291082"/>
            <a:ext cx="261937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" name="Picture 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006" y="3354392"/>
            <a:ext cx="261937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258" y="3353490"/>
            <a:ext cx="261937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16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10375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195" y="3699324"/>
            <a:ext cx="210045" cy="12806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</p:pic>
      <p:pic>
        <p:nvPicPr>
          <p:cNvPr id="64" name="Picture 16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10375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276492" y="3746941"/>
            <a:ext cx="255468" cy="9953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</p:pic>
      <p:pic>
        <p:nvPicPr>
          <p:cNvPr id="67" name="Picture 4" descr="image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095" y="1109607"/>
            <a:ext cx="494805" cy="130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16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10375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578637" y="1657563"/>
            <a:ext cx="255468" cy="9953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</p:pic>
      <p:pic>
        <p:nvPicPr>
          <p:cNvPr id="71" name="Picture 16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10375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865641" y="1669009"/>
            <a:ext cx="219259" cy="8542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</p:pic>
      <p:pic>
        <p:nvPicPr>
          <p:cNvPr id="74" name="Picture 16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10375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7122697" y="1678725"/>
            <a:ext cx="219259" cy="8542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</p:pic>
      <p:pic>
        <p:nvPicPr>
          <p:cNvPr id="75" name="Picture 16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10375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7388586" y="1685282"/>
            <a:ext cx="226138" cy="88108"/>
          </a:xfrm>
          <a:prstGeom prst="rect">
            <a:avLst/>
          </a:prstGeom>
          <a:solidFill>
            <a:srgbClr val="C0504D"/>
          </a:solidFill>
          <a:ln>
            <a:noFill/>
          </a:ln>
          <a:effectLst/>
          <a:extLst/>
        </p:spPr>
      </p:pic>
      <p:pic>
        <p:nvPicPr>
          <p:cNvPr id="3" name="Picture 2" descr="https://edit.nordicbiosite.com/app/uploads/customservice_elisa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929" y="4255684"/>
            <a:ext cx="1729591" cy="1299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Прямоугольник 75"/>
          <p:cNvSpPr/>
          <p:nvPr/>
        </p:nvSpPr>
        <p:spPr>
          <a:xfrm>
            <a:off x="6107619" y="5240119"/>
            <a:ext cx="256193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стоп-реагента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7" name="Picture 16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10375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086565" y="3710577"/>
            <a:ext cx="232316" cy="10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5603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44575" y="-22957"/>
            <a:ext cx="8229600" cy="764257"/>
          </a:xfrm>
        </p:spPr>
        <p:txBody>
          <a:bodyPr>
            <a:noAutofit/>
          </a:bodyPr>
          <a:lstStyle/>
          <a:p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Иммунотурбидиметрический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static-ru.insales.ru/images/products/1/7503/242171215/cfgabh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348880"/>
            <a:ext cx="3491880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5"/>
          <p:cNvSpPr txBox="1">
            <a:spLocks/>
          </p:cNvSpPr>
          <p:nvPr/>
        </p:nvSpPr>
        <p:spPr>
          <a:xfrm>
            <a:off x="117313" y="2548709"/>
            <a:ext cx="5688632" cy="25202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3145101"/>
            <a:ext cx="540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ea typeface="ArialMT"/>
              </a:rPr>
              <a:t>Н</a:t>
            </a:r>
            <a:r>
              <a:rPr lang="ru-RU" sz="1400" b="1" dirty="0" smtClean="0">
                <a:latin typeface="Times New Roman" panose="02020603050405020304" pitchFamily="18" charset="0"/>
                <a:ea typeface="ArialMT"/>
              </a:rPr>
              <a:t>аборы </a:t>
            </a:r>
            <a:r>
              <a:rPr lang="ru-RU" sz="1400" b="1" dirty="0">
                <a:latin typeface="Times New Roman" panose="02020603050405020304" pitchFamily="18" charset="0"/>
                <a:ea typeface="ArialMT"/>
              </a:rPr>
              <a:t>С</a:t>
            </a:r>
            <a:r>
              <a:rPr lang="ru-RU" sz="1400" b="1" baseline="-25000" dirty="0">
                <a:latin typeface="Times New Roman" panose="02020603050405020304" pitchFamily="18" charset="0"/>
                <a:ea typeface="ArialMT"/>
              </a:rPr>
              <a:t>3</a:t>
            </a:r>
            <a:r>
              <a:rPr lang="ru-RU" sz="1400" b="1" dirty="0">
                <a:latin typeface="Times New Roman" panose="02020603050405020304" pitchFamily="18" charset="0"/>
                <a:ea typeface="ArialMT"/>
              </a:rPr>
              <a:t> и С</a:t>
            </a:r>
            <a:r>
              <a:rPr lang="ru-RU" sz="1400" b="1" baseline="-25000" dirty="0">
                <a:latin typeface="Times New Roman" panose="02020603050405020304" pitchFamily="18" charset="0"/>
                <a:ea typeface="ArialMT"/>
              </a:rPr>
              <a:t>4 </a:t>
            </a:r>
            <a:r>
              <a:rPr lang="ru-RU" sz="1400" b="1" dirty="0" smtClean="0">
                <a:latin typeface="Times New Roman" panose="02020603050405020304" pitchFamily="18" charset="0"/>
                <a:ea typeface="ArialMT"/>
              </a:rPr>
              <a:t>белков </a:t>
            </a:r>
            <a:r>
              <a:rPr lang="ru-RU" sz="1400" b="1" dirty="0">
                <a:latin typeface="Times New Roman" panose="02020603050405020304" pitchFamily="18" charset="0"/>
                <a:ea typeface="ArialMT"/>
              </a:rPr>
              <a:t>системы </a:t>
            </a:r>
            <a:r>
              <a:rPr lang="ru-RU" sz="1400" b="1" dirty="0" smtClean="0">
                <a:latin typeface="Times New Roman" panose="02020603050405020304" pitchFamily="18" charset="0"/>
                <a:ea typeface="ArialMT"/>
              </a:rPr>
              <a:t>комплемента фирмы </a:t>
            </a:r>
            <a:r>
              <a:rPr lang="en-US" sz="1400" b="1" dirty="0" err="1" smtClean="0">
                <a:latin typeface="Times New Roman" panose="02020603050405020304" pitchFamily="18" charset="0"/>
                <a:ea typeface="ArialMT"/>
              </a:rPr>
              <a:t>DiaSys</a:t>
            </a:r>
            <a:r>
              <a:rPr lang="en-US" sz="1400" b="1" dirty="0" smtClean="0">
                <a:latin typeface="Times New Roman" panose="02020603050405020304" pitchFamily="18" charset="0"/>
                <a:ea typeface="ArialMT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ea typeface="ArialMT"/>
              </a:rPr>
              <a:t> </a:t>
            </a:r>
            <a:r>
              <a:rPr lang="en-US" sz="1400" b="1" dirty="0" smtClean="0">
                <a:latin typeface="Times New Roman" panose="02020603050405020304" pitchFamily="18" charset="0"/>
                <a:ea typeface="ArialMT"/>
              </a:rPr>
              <a:t>Diagnostic </a:t>
            </a:r>
            <a:r>
              <a:rPr lang="en-US" sz="1400" b="1" dirty="0">
                <a:latin typeface="Times New Roman" panose="02020603050405020304" pitchFamily="18" charset="0"/>
                <a:ea typeface="ArialMT"/>
              </a:rPr>
              <a:t>Systems GmbH</a:t>
            </a:r>
            <a:r>
              <a:rPr lang="ru-RU" sz="1400" b="1" dirty="0">
                <a:latin typeface="Times New Roman" panose="02020603050405020304" pitchFamily="18" charset="0"/>
                <a:ea typeface="ArialMT"/>
              </a:rPr>
              <a:t> (Германия)</a:t>
            </a:r>
            <a:endParaRPr lang="ru-RU" sz="1400" b="1" dirty="0"/>
          </a:p>
        </p:txBody>
      </p:sp>
      <p:sp useBgFill="1">
        <p:nvSpPr>
          <p:cNvPr id="7" name="Прямоугольник 6"/>
          <p:cNvSpPr/>
          <p:nvPr/>
        </p:nvSpPr>
        <p:spPr>
          <a:xfrm>
            <a:off x="5508104" y="4805488"/>
            <a:ext cx="365657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Автоматический биохимический анализатор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Sapphire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-400 (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Hirose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Electronic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stem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Япония)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541745"/>
            <a:ext cx="91085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ea typeface="ArialMT"/>
              </a:rPr>
              <a:t>Принцип основан на определении концентрации </a:t>
            </a:r>
            <a:r>
              <a:rPr lang="ru-RU" sz="1400" dirty="0" err="1" smtClean="0">
                <a:latin typeface="Times New Roman" panose="02020603050405020304" pitchFamily="18" charset="0"/>
                <a:ea typeface="ArialMT"/>
              </a:rPr>
              <a:t>аналита</a:t>
            </a:r>
            <a:r>
              <a:rPr lang="ru-RU" sz="1400" dirty="0" smtClean="0">
                <a:latin typeface="Times New Roman" panose="02020603050405020304" pitchFamily="18" charset="0"/>
                <a:ea typeface="ArialMT"/>
              </a:rPr>
              <a:t> по конечной точке путем фотометрического измерения реакции антиген-антитело между антителами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человеческому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аналиту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присутствующим в образце.</a:t>
            </a:r>
          </a:p>
          <a:p>
            <a:endParaRPr lang="ru-RU" sz="1400" dirty="0" smtClean="0">
              <a:latin typeface="Times New Roman" panose="02020603050405020304" pitchFamily="18" charset="0"/>
              <a:ea typeface="ArialM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5805264"/>
            <a:ext cx="540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ea typeface="ArialMT"/>
              </a:rPr>
              <a:t>Наборы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ea typeface="ArialMT"/>
              </a:rPr>
              <a:t>фирмы </a:t>
            </a:r>
            <a:r>
              <a:rPr lang="en-US" sz="1400" b="1" dirty="0" err="1" smtClean="0">
                <a:latin typeface="Times New Roman" panose="02020603050405020304" pitchFamily="18" charset="0"/>
                <a:ea typeface="ArialMT"/>
              </a:rPr>
              <a:t>DiaSys</a:t>
            </a:r>
            <a:r>
              <a:rPr lang="en-US" sz="1400" b="1" dirty="0" smtClean="0">
                <a:latin typeface="Times New Roman" panose="02020603050405020304" pitchFamily="18" charset="0"/>
                <a:ea typeface="ArialMT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ea typeface="ArialMT"/>
              </a:rPr>
              <a:t> </a:t>
            </a:r>
          </a:p>
          <a:p>
            <a:r>
              <a:rPr lang="en-US" sz="1400" b="1" dirty="0" smtClean="0">
                <a:latin typeface="Times New Roman" panose="02020603050405020304" pitchFamily="18" charset="0"/>
                <a:ea typeface="ArialMT"/>
              </a:rPr>
              <a:t>Diagnostic </a:t>
            </a:r>
            <a:r>
              <a:rPr lang="en-US" sz="1400" b="1" dirty="0">
                <a:latin typeface="Times New Roman" panose="02020603050405020304" pitchFamily="18" charset="0"/>
                <a:ea typeface="ArialMT"/>
              </a:rPr>
              <a:t>Systems GmbH</a:t>
            </a:r>
            <a:r>
              <a:rPr lang="ru-RU" sz="1400" b="1" dirty="0">
                <a:latin typeface="Times New Roman" panose="02020603050405020304" pitchFamily="18" charset="0"/>
                <a:ea typeface="ArialMT"/>
              </a:rPr>
              <a:t> (Германия)</a:t>
            </a:r>
            <a:endParaRPr lang="ru-RU" sz="1400" b="1" dirty="0"/>
          </a:p>
        </p:txBody>
      </p:sp>
      <p:pic>
        <p:nvPicPr>
          <p:cNvPr id="1030" name="Picture 6" descr="https://www.sopachem.com/diagnostics/wp-content/uploads/2013/11/diasys-control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05" y="3703480"/>
            <a:ext cx="2302752" cy="1840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labdi.ru/image/cache/data/Diasys1-500x5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81" y="1039805"/>
            <a:ext cx="2311644" cy="2073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6244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3946</TotalTime>
  <Words>915</Words>
  <Application>Microsoft Office PowerPoint</Application>
  <PresentationFormat>Экран (4:3)</PresentationFormat>
  <Paragraphs>145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  НИИ травматологии, ортопедии и нейрохирургии  ФГБОУ ВО «Саратовский ГМУ им. В.И. Разумовского» МЗ РФ   Особенности макрофагальной реакции и гуморального иммунитета у пациентов  с признаками имплантат-ассоциированного воспаления  после первичного эндопротезирования  коленного сустава  </vt:lpstr>
      <vt:lpstr>Актуальность исследования</vt:lpstr>
      <vt:lpstr>Актуальность исследования</vt:lpstr>
      <vt:lpstr>Актуальность исследования</vt:lpstr>
      <vt:lpstr>Задачи исследования</vt:lpstr>
      <vt:lpstr>Объект исследования:  </vt:lpstr>
      <vt:lpstr>Метод твердофазного иммуноферментного анализа, основанный на принципе «сэндвича»</vt:lpstr>
      <vt:lpstr>Иммуноферментный метод</vt:lpstr>
      <vt:lpstr>Иммунотурбидиметрический метод</vt:lpstr>
      <vt:lpstr>Содержание MIF, MSP в сыворотке крови у пациентов до и через 1, 12 месяцев после первичной артропластики коленного сустава</vt:lpstr>
      <vt:lpstr>Содержание С3 и С4 компонентов комплемента в сыворотке крови у пациентов до и через 1, 12 месяцев после первичной артропластики  коленного сустава</vt:lpstr>
      <vt:lpstr>Содержание Ig классов A, M, G в сыворотке крови у пациентов до и через 1, 12 месяцев после первичной артропластики коленного сустава</vt:lpstr>
      <vt:lpstr>Заключение: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user111</dc:creator>
  <cp:lastModifiedBy>USER</cp:lastModifiedBy>
  <cp:revision>766</cp:revision>
  <dcterms:created xsi:type="dcterms:W3CDTF">2019-02-21T09:57:34Z</dcterms:created>
  <dcterms:modified xsi:type="dcterms:W3CDTF">2020-10-18T08:11:09Z</dcterms:modified>
</cp:coreProperties>
</file>