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68" r:id="rId1"/>
  </p:sldMasterIdLst>
  <p:notesMasterIdLst>
    <p:notesMasterId r:id="rId26"/>
  </p:notesMasterIdLst>
  <p:handoutMasterIdLst>
    <p:handoutMasterId r:id="rId27"/>
  </p:handoutMasterIdLst>
  <p:sldIdLst>
    <p:sldId id="256" r:id="rId2"/>
    <p:sldId id="283" r:id="rId3"/>
    <p:sldId id="279" r:id="rId4"/>
    <p:sldId id="284" r:id="rId5"/>
    <p:sldId id="285" r:id="rId6"/>
    <p:sldId id="286" r:id="rId7"/>
    <p:sldId id="287" r:id="rId8"/>
    <p:sldId id="288" r:id="rId9"/>
    <p:sldId id="289" r:id="rId10"/>
    <p:sldId id="293" r:id="rId11"/>
    <p:sldId id="294" r:id="rId12"/>
    <p:sldId id="295" r:id="rId13"/>
    <p:sldId id="296" r:id="rId14"/>
    <p:sldId id="297" r:id="rId15"/>
    <p:sldId id="309" r:id="rId16"/>
    <p:sldId id="310" r:id="rId17"/>
    <p:sldId id="298" r:id="rId18"/>
    <p:sldId id="299" r:id="rId19"/>
    <p:sldId id="300" r:id="rId20"/>
    <p:sldId id="301" r:id="rId21"/>
    <p:sldId id="302" r:id="rId22"/>
    <p:sldId id="306" r:id="rId23"/>
    <p:sldId id="307" r:id="rId24"/>
    <p:sldId id="278" r:id="rId2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1854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66" d="100"/>
          <a:sy n="66" d="100"/>
        </p:scale>
        <p:origin x="-2366" y="-7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1954E9A-00AB-491E-84C3-4777481D27CF}" type="datetimeFigureOut">
              <a:rPr lang="ru-RU" smtClean="0"/>
              <a:t>29.12.2020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5E5F6A9-05CC-4056-ACAA-265993DEAD9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7137688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345881-0818-457B-B3AD-A34E1FD9337B}" type="datetimeFigureOut">
              <a:rPr lang="ru-RU" smtClean="0"/>
              <a:t>29.12.2020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DA3E219-C250-43E7-AC36-80D261F46B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080446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Равнобедренный треугольник 6"/>
          <p:cNvSpPr/>
          <p:nvPr/>
        </p:nvSpPr>
        <p:spPr>
          <a:xfrm rot="16200000">
            <a:off x="7554353" y="5254283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>
            <a:normAutofit/>
          </a:bodyPr>
          <a:lstStyle>
            <a:lvl1pPr algn="r">
              <a:defRPr sz="440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1371600" y="6012656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fld id="{82938ACD-4E0B-472D-B268-C65789768831}" type="datetime1">
              <a:rPr lang="ru-RU" smtClean="0"/>
              <a:t>29.12.2020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1371600" y="5650704"/>
            <a:ext cx="5791200" cy="365125"/>
          </a:xfrm>
        </p:spPr>
        <p:txBody>
          <a:bodyPr tIns="0" bIns="0" anchor="b"/>
          <a:lstStyle>
            <a:lvl1pPr algn="r">
              <a:defRPr sz="1100"/>
            </a:lvl1pPr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92247" y="5752307"/>
            <a:ext cx="502920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strips dir="rd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81EE28-1FD7-4790-801F-19B5B5714C9F}" type="datetime1">
              <a:rPr lang="ru-RU" smtClean="0"/>
              <a:t>29.12.2020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strips dir="rd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EBA11F-02FC-4DE6-B88C-3690B692A4E4}" type="datetime1">
              <a:rPr lang="ru-RU" smtClean="0"/>
              <a:t>29.12.2020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strips dir="rd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Заголовок, 1 большой объект и 2 маленьких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62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04800" y="1295400"/>
            <a:ext cx="4267200" cy="5334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724400" y="1295400"/>
            <a:ext cx="4267200" cy="2590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724400" y="4038600"/>
            <a:ext cx="4267200" cy="2590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D140470-4D05-4BFE-8E64-A3199CBB3452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3018763891"/>
      </p:ext>
    </p:extLst>
  </p:cSld>
  <p:clrMapOvr>
    <a:masterClrMapping/>
  </p:clrMapOvr>
  <p:transition spd="slow">
    <p:strips dir="r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91456" y="6480048"/>
            <a:ext cx="2133600" cy="301752"/>
          </a:xfrm>
        </p:spPr>
        <p:txBody>
          <a:bodyPr/>
          <a:lstStyle/>
          <a:p>
            <a:fld id="{DB8860E9-9256-417B-BF8F-9457829C4299}" type="datetime1">
              <a:rPr lang="ru-RU" smtClean="0"/>
              <a:t>29.12.2020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strips dir="rd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ый треугольник 8"/>
          <p:cNvSpPr/>
          <p:nvPr/>
        </p:nvSpPr>
        <p:spPr>
          <a:xfrm flipV="1">
            <a:off x="7034" y="7034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algn="ctr" defTabSz="914400" rtl="0" eaLnBrk="1" latinLnBrk="0" hangingPunct="1"/>
            <a:endParaRPr kumimoji="0"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Равнобедренный треугольник 7"/>
          <p:cNvSpPr/>
          <p:nvPr/>
        </p:nvSpPr>
        <p:spPr>
          <a:xfrm rot="5400000" flipV="1">
            <a:off x="7554353" y="309490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955632" y="6477000"/>
            <a:ext cx="2133600" cy="304800"/>
          </a:xfrm>
        </p:spPr>
        <p:txBody>
          <a:bodyPr/>
          <a:lstStyle/>
          <a:p>
            <a:fld id="{3280F2A6-B395-4324-ABA4-7668FF35A1C9}" type="datetime1">
              <a:rPr lang="ru-RU" smtClean="0"/>
              <a:t>29.12.2020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19376" y="6480969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451056" y="809624"/>
            <a:ext cx="502920" cy="300831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 rot="10800000">
            <a:off x="6468794" y="9381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 flipV="1"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 anchor="ctr"/>
          <a:lstStyle>
            <a:lvl1pPr marL="0" algn="l">
              <a:buNone/>
              <a:defRPr sz="3600" b="1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 anchor="t"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strips dir="rd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17E9B660-F3D1-4DD8-B66D-D8515735DD07}" type="datetime1">
              <a:rPr lang="ru-RU" smtClean="0"/>
              <a:t>29.12.2020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1752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strips dir="rd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0552" cy="301752"/>
          </a:xfrm>
        </p:spPr>
        <p:txBody>
          <a:bodyPr/>
          <a:lstStyle/>
          <a:p>
            <a:fld id="{4AEFB5AF-3C11-48C1-B05E-A6FC7D183B61}" type="datetime1">
              <a:rPr lang="ru-RU" smtClean="0"/>
              <a:t>29.12.2020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1104" cy="301752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7589520" y="6483096"/>
            <a:ext cx="502920" cy="301752"/>
          </a:xfrm>
        </p:spPr>
        <p:txBody>
          <a:bodyPr/>
          <a:lstStyle>
            <a:lvl1pPr algn="ctr">
              <a:defRPr/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strips dir="r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B8A5F1-7605-4305-8238-47517DF9DA2D}" type="datetime1">
              <a:rPr lang="ru-RU" smtClean="0"/>
              <a:t>29.12.2020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strips dir="rd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FF5B8BA2-093B-4F56-9535-400C854BB75D}" type="datetime1">
              <a:rPr lang="ru-RU" smtClean="0"/>
              <a:t>29.12.2020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457200" y="6481890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strips dir="r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278976" y="6556248"/>
            <a:ext cx="2133600" cy="301752"/>
          </a:xfrm>
        </p:spPr>
        <p:txBody>
          <a:bodyPr/>
          <a:lstStyle>
            <a:lvl1pPr>
              <a:defRPr sz="900"/>
            </a:lvl1pPr>
          </a:lstStyle>
          <a:p>
            <a:fld id="{116D0349-36A9-40BA-A093-386D3F320332}" type="datetime1">
              <a:rPr lang="ru-RU" smtClean="0"/>
              <a:t>29.12.2020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35856" y="6556248"/>
            <a:ext cx="5143120" cy="301752"/>
          </a:xfrm>
        </p:spPr>
        <p:txBody>
          <a:bodyPr/>
          <a:lstStyle>
            <a:lvl1pPr>
              <a:defRPr sz="9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410576" y="6556248"/>
            <a:ext cx="502920" cy="301752"/>
          </a:xfrm>
        </p:spPr>
        <p:txBody>
          <a:bodyPr/>
          <a:lstStyle>
            <a:lvl1pPr>
              <a:defRPr sz="900"/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strips dir="r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108192" y="6556248"/>
            <a:ext cx="2103120" cy="301752"/>
          </a:xfrm>
        </p:spPr>
        <p:txBody>
          <a:bodyPr/>
          <a:lstStyle>
            <a:lvl1pPr>
              <a:defRPr sz="900"/>
            </a:lvl1pPr>
          </a:lstStyle>
          <a:p>
            <a:fld id="{A2FEBBE5-776C-4735-B028-9BC9D0096CB1}" type="datetime1">
              <a:rPr lang="ru-RU" smtClean="0"/>
              <a:t>29.12.2020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70432" y="6557169"/>
            <a:ext cx="4948072" cy="301752"/>
          </a:xfrm>
        </p:spPr>
        <p:txBody>
          <a:bodyPr/>
          <a:lstStyle>
            <a:lvl1pPr>
              <a:defRPr sz="9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17192" y="6556248"/>
            <a:ext cx="365760" cy="301752"/>
          </a:xfrm>
        </p:spPr>
        <p:txBody>
          <a:bodyPr/>
          <a:lstStyle>
            <a:lvl1pPr algn="ctr">
              <a:defRPr sz="900"/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strips dir="r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ый треугольник 10"/>
          <p:cNvSpPr/>
          <p:nvPr/>
        </p:nvSpPr>
        <p:spPr>
          <a:xfrm>
            <a:off x="7034" y="14068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 rot="10800000" flipV="1">
            <a:off x="6468794" y="4948410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882808"/>
            <a:ext cx="8229600" cy="4572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791456" y="6480969"/>
            <a:ext cx="2133600" cy="301752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fld id="{026255FB-B026-4B9E-90E6-08853C3E11A5}" type="datetime1">
              <a:rPr lang="ru-RU" smtClean="0"/>
              <a:t>29.12.2020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457200" y="6481890"/>
            <a:ext cx="4260056" cy="300831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589520" y="6480969"/>
            <a:ext cx="502920" cy="301752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  <p:sldLayoutId id="2147483780" r:id="rId12"/>
  </p:sldLayoutIdLst>
  <p:transition spd="slow">
    <p:strips dir="rd"/>
  </p:transition>
  <p:hf hdr="0" ftr="0" dt="0"/>
  <p:txStyles>
    <p:titleStyle>
      <a:lvl1pPr marL="484632" algn="l" rtl="0" eaLnBrk="1" latinLnBrk="0" hangingPunct="1">
        <a:spcBef>
          <a:spcPct val="0"/>
        </a:spcBef>
        <a:buNone/>
        <a:defRPr kumimoji="0" sz="4200" kern="1200">
          <a:ln w="6350">
            <a:solidFill>
              <a:schemeClr val="accent1">
                <a:shade val="43000"/>
              </a:schemeClr>
            </a:solidFill>
          </a:ln>
          <a:solidFill>
            <a:schemeClr val="accent1">
              <a:tint val="83000"/>
              <a:satMod val="150000"/>
            </a:schemeClr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48056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85750" algn="l" rtl="0" eaLnBrk="1" latinLnBrk="0" hangingPunct="1">
        <a:spcBef>
          <a:spcPct val="20000"/>
        </a:spcBef>
        <a:buClr>
          <a:schemeClr val="accent1"/>
        </a:buClr>
        <a:buSzPct val="95000"/>
        <a:buFont typeface="Verdana"/>
        <a:buChar char="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6424" indent="-228600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10312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9512" y="116632"/>
            <a:ext cx="8784976" cy="2232248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 smtClean="0">
                <a:solidFill>
                  <a:schemeClr val="accent1"/>
                </a:solidFill>
              </a:rPr>
              <a:t>Комплексная функциональная </a:t>
            </a:r>
            <a:r>
              <a:rPr lang="ru-RU" sz="3200" b="1" dirty="0">
                <a:solidFill>
                  <a:schemeClr val="accent1"/>
                </a:solidFill>
              </a:rPr>
              <a:t>диагностика патологии двигательной сферы у пациентов </a:t>
            </a:r>
            <a:r>
              <a:rPr lang="ru-RU" sz="3200" b="1" dirty="0" err="1" smtClean="0">
                <a:solidFill>
                  <a:schemeClr val="accent1"/>
                </a:solidFill>
              </a:rPr>
              <a:t>травматолого</a:t>
            </a:r>
            <a:r>
              <a:rPr lang="ru-RU" sz="3200" b="1" dirty="0" smtClean="0">
                <a:solidFill>
                  <a:schemeClr val="accent1"/>
                </a:solidFill>
              </a:rPr>
              <a:t>-ортопедического профиля</a:t>
            </a:r>
            <a:endParaRPr lang="ru-RU" sz="3200" dirty="0">
              <a:solidFill>
                <a:schemeClr val="accent1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79512" y="3140968"/>
            <a:ext cx="8964488" cy="2808312"/>
          </a:xfrm>
        </p:spPr>
        <p:txBody>
          <a:bodyPr>
            <a:normAutofit fontScale="70000" lnSpcReduction="20000"/>
          </a:bodyPr>
          <a:lstStyle/>
          <a:p>
            <a:r>
              <a:rPr lang="ru-RU" sz="3600" b="1" dirty="0" err="1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Ромакина</a:t>
            </a:r>
            <a:r>
              <a:rPr lang="ru-RU" sz="3600" b="1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 </a:t>
            </a:r>
            <a:r>
              <a:rPr lang="ru-RU" sz="36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Н.А</a:t>
            </a:r>
            <a:r>
              <a:rPr lang="ru-RU" sz="3600" b="1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., Коршунова Г.А., Киреев С.И., </a:t>
            </a:r>
            <a:r>
              <a:rPr lang="ru-RU" sz="3600" b="1" dirty="0" err="1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Сертакова</a:t>
            </a:r>
            <a:r>
              <a:rPr lang="ru-RU" sz="3600" b="1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 </a:t>
            </a:r>
            <a:r>
              <a:rPr lang="ru-RU" sz="36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А.В</a:t>
            </a:r>
            <a:r>
              <a:rPr lang="ru-RU" sz="3600" b="1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., </a:t>
            </a:r>
            <a:r>
              <a:rPr lang="ru-RU" sz="3600" b="1" dirty="0" err="1">
                <a:solidFill>
                  <a:schemeClr val="accent4">
                    <a:lumMod val="60000"/>
                    <a:lumOff val="40000"/>
                  </a:schemeClr>
                </a:solidFill>
              </a:rPr>
              <a:t>Герегей</a:t>
            </a:r>
            <a:r>
              <a:rPr lang="ru-RU" sz="36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 А.М</a:t>
            </a:r>
            <a:r>
              <a:rPr lang="ru-RU" sz="3600" b="1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.*  </a:t>
            </a:r>
            <a:endParaRPr lang="ru-RU" sz="3600" b="1" dirty="0"/>
          </a:p>
          <a:p>
            <a:endParaRPr lang="ru-RU" sz="3600" b="1" dirty="0"/>
          </a:p>
          <a:p>
            <a:r>
              <a:rPr lang="ru-RU" sz="3100" b="1" dirty="0" smtClean="0"/>
              <a:t>Научно-исследовательский </a:t>
            </a:r>
            <a:r>
              <a:rPr lang="ru-RU" sz="3100" b="1" dirty="0"/>
              <a:t>институт травматологии, ортопедии и нейрохирургии ФГБОУ ВО СГМУ им. В.И. Разумовского Минздрава </a:t>
            </a:r>
            <a:r>
              <a:rPr lang="ru-RU" sz="3100" b="1" dirty="0" smtClean="0"/>
              <a:t>России, </a:t>
            </a:r>
            <a:r>
              <a:rPr lang="ru-RU" sz="3100" b="1" dirty="0"/>
              <a:t>г. </a:t>
            </a:r>
            <a:r>
              <a:rPr lang="ru-RU" sz="3100" b="1" dirty="0" smtClean="0"/>
              <a:t>Саратов</a:t>
            </a:r>
          </a:p>
          <a:p>
            <a:endParaRPr lang="ru-RU" sz="3100" b="1" dirty="0" smtClean="0"/>
          </a:p>
          <a:p>
            <a:r>
              <a:rPr lang="ru-RU" sz="3100" b="1" dirty="0"/>
              <a:t>(ФГБУ «Научно-исследовательский институт медицины труда имени академика Н.Ф. </a:t>
            </a:r>
            <a:r>
              <a:rPr lang="ru-RU" sz="3100" b="1" dirty="0" err="1"/>
              <a:t>Измерова</a:t>
            </a:r>
            <a:r>
              <a:rPr lang="ru-RU" sz="3100" b="1" dirty="0" smtClean="0"/>
              <a:t>»</a:t>
            </a:r>
            <a:r>
              <a:rPr lang="ru-RU" sz="3100" b="1" dirty="0"/>
              <a:t> </a:t>
            </a:r>
            <a:r>
              <a:rPr lang="ru-RU" sz="3100" b="1" dirty="0" smtClean="0"/>
              <a:t>*, </a:t>
            </a:r>
            <a:r>
              <a:rPr lang="ru-RU" sz="3100" b="1" dirty="0" err="1" smtClean="0"/>
              <a:t>г.Москва</a:t>
            </a:r>
            <a:r>
              <a:rPr lang="ru-RU" sz="3100" b="1" dirty="0" smtClean="0"/>
              <a:t>)</a:t>
            </a:r>
            <a:endParaRPr lang="ru-RU" sz="3100" b="1" dirty="0"/>
          </a:p>
          <a:p>
            <a:endParaRPr lang="ru-RU" sz="2900" b="1" dirty="0"/>
          </a:p>
          <a:p>
            <a:endParaRPr lang="ru-RU" sz="2900" dirty="0"/>
          </a:p>
        </p:txBody>
      </p:sp>
    </p:spTree>
    <p:extLst>
      <p:ext uri="{BB962C8B-B14F-4D97-AF65-F5344CB8AC3E}">
        <p14:creationId xmlns:p14="http://schemas.microsoft.com/office/powerpoint/2010/main" val="2054256826"/>
      </p:ext>
    </p:extLst>
  </p:cSld>
  <p:clrMapOvr>
    <a:masterClrMapping/>
  </p:clrMapOvr>
  <p:transition spd="slow">
    <p:strips dir="r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51520" y="116632"/>
            <a:ext cx="8360956" cy="1292094"/>
          </a:xfrm>
        </p:spPr>
        <p:txBody>
          <a:bodyPr>
            <a:normAutofit fontScale="90000"/>
          </a:bodyPr>
          <a:lstStyle/>
          <a:p>
            <a:r>
              <a:rPr lang="ru-RU" sz="3200" dirty="0" smtClean="0">
                <a:solidFill>
                  <a:schemeClr val="accent1"/>
                </a:solidFill>
                <a:latin typeface="+mn-lt"/>
              </a:rPr>
              <a:t>С использованием методов статистики были определены наиболее чувствительные показатели </a:t>
            </a:r>
            <a:endParaRPr lang="ru-RU" sz="3200" dirty="0">
              <a:solidFill>
                <a:schemeClr val="accent1"/>
              </a:solidFill>
              <a:latin typeface="+mn-lt"/>
            </a:endParaRPr>
          </a:p>
        </p:txBody>
      </p:sp>
      <p:sp>
        <p:nvSpPr>
          <p:cNvPr id="2" name="Содержимое 1"/>
          <p:cNvSpPr>
            <a:spLocks noGrp="1"/>
          </p:cNvSpPr>
          <p:nvPr>
            <p:ph sz="quarter" idx="1"/>
          </p:nvPr>
        </p:nvSpPr>
        <p:spPr>
          <a:xfrm>
            <a:off x="500034" y="1428736"/>
            <a:ext cx="7929618" cy="4357717"/>
          </a:xfrm>
        </p:spPr>
        <p:txBody>
          <a:bodyPr>
            <a:normAutofit fontScale="92500"/>
          </a:bodyPr>
          <a:lstStyle/>
          <a:p>
            <a:pPr algn="just"/>
            <a:r>
              <a:rPr lang="ru-RU" sz="2400" dirty="0" smtClean="0"/>
              <a:t>Статистическую обработку данных производили с использованием программного комплекса </a:t>
            </a:r>
            <a:r>
              <a:rPr lang="en-US" sz="2400" dirty="0" err="1" smtClean="0"/>
              <a:t>StatSoft</a:t>
            </a:r>
            <a:r>
              <a:rPr lang="ru-RU" sz="2400" dirty="0" smtClean="0"/>
              <a:t>, </a:t>
            </a:r>
            <a:r>
              <a:rPr lang="en-US" sz="2400" dirty="0" smtClean="0"/>
              <a:t>STATISTICA </a:t>
            </a:r>
            <a:r>
              <a:rPr lang="ru-RU" sz="2400" dirty="0" smtClean="0"/>
              <a:t>(США). </a:t>
            </a:r>
          </a:p>
          <a:p>
            <a:pPr algn="just"/>
            <a:r>
              <a:rPr lang="ru-RU" sz="2400" dirty="0" smtClean="0"/>
              <a:t>Анализ распределения совокупности выполнен с помощью критерия </a:t>
            </a:r>
            <a:r>
              <a:rPr lang="ru-RU" sz="2400" dirty="0" err="1" smtClean="0"/>
              <a:t>Шапиро-Уилка</a:t>
            </a:r>
            <a:r>
              <a:rPr lang="ru-RU" sz="2400" dirty="0" smtClean="0"/>
              <a:t>. </a:t>
            </a:r>
          </a:p>
          <a:p>
            <a:pPr algn="just"/>
            <a:r>
              <a:rPr lang="ru-RU" sz="2400" dirty="0" smtClean="0"/>
              <a:t>Для оценки различий между выборками использован U-критерий Манна-Уитни (</a:t>
            </a:r>
            <a:r>
              <a:rPr lang="ru-RU" sz="2400" dirty="0" err="1" smtClean="0"/>
              <a:t>Mann-Whitney</a:t>
            </a:r>
            <a:r>
              <a:rPr lang="ru-RU" sz="2400" dirty="0" smtClean="0"/>
              <a:t> U-</a:t>
            </a:r>
            <a:r>
              <a:rPr lang="ru-RU" sz="2400" dirty="0" err="1" smtClean="0"/>
              <a:t>test</a:t>
            </a:r>
            <a:r>
              <a:rPr lang="ru-RU" sz="2400" dirty="0" smtClean="0"/>
              <a:t>). </a:t>
            </a:r>
          </a:p>
          <a:p>
            <a:pPr algn="just"/>
            <a:r>
              <a:rPr lang="ru-RU" sz="2400" dirty="0"/>
              <a:t>Для оценки корреляционной взаимосвязи показателей применен тест ранговой корреляции </a:t>
            </a:r>
            <a:r>
              <a:rPr lang="ru-RU" sz="2400" dirty="0" err="1"/>
              <a:t>Спирмена</a:t>
            </a:r>
            <a:endParaRPr lang="ru-RU" sz="2400" dirty="0"/>
          </a:p>
          <a:p>
            <a:pPr algn="just"/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106133854"/>
      </p:ext>
    </p:extLst>
  </p:cSld>
  <p:clrMapOvr>
    <a:masterClrMapping/>
  </p:clrMapOvr>
  <p:transition spd="slow">
    <p:strips dir="rd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251520" y="530352"/>
            <a:ext cx="8435280" cy="5922984"/>
          </a:xfrm>
        </p:spPr>
        <p:txBody>
          <a:bodyPr>
            <a:normAutofit fontScale="47500" lnSpcReduction="20000"/>
          </a:bodyPr>
          <a:lstStyle/>
          <a:p>
            <a:pPr>
              <a:lnSpc>
                <a:spcPct val="120000"/>
              </a:lnSpc>
              <a:buNone/>
            </a:pPr>
            <a:r>
              <a:rPr lang="ru-RU" dirty="0" smtClean="0"/>
              <a:t>	</a:t>
            </a:r>
            <a:r>
              <a:rPr lang="ru-RU" sz="4400" dirty="0" smtClean="0">
                <a:solidFill>
                  <a:schemeClr val="accent1"/>
                </a:solidFill>
              </a:rPr>
              <a:t>Наиболее чувствительными показателями, характеризующими изменения биомеханического статуса, являются: </a:t>
            </a:r>
          </a:p>
          <a:p>
            <a:pPr>
              <a:lnSpc>
                <a:spcPct val="120000"/>
              </a:lnSpc>
              <a:buFont typeface="Arial" pitchFamily="34" charset="0"/>
              <a:buChar char="•"/>
            </a:pPr>
            <a:r>
              <a:rPr lang="ru-RU" sz="3800" dirty="0" smtClean="0"/>
              <a:t>период опоры</a:t>
            </a:r>
          </a:p>
          <a:p>
            <a:pPr>
              <a:lnSpc>
                <a:spcPct val="120000"/>
              </a:lnSpc>
              <a:buFont typeface="Arial" pitchFamily="34" charset="0"/>
              <a:buChar char="•"/>
            </a:pPr>
            <a:r>
              <a:rPr lang="ru-RU" sz="3800" dirty="0" smtClean="0"/>
              <a:t>первый, второй период двойной опоры</a:t>
            </a:r>
          </a:p>
          <a:p>
            <a:pPr>
              <a:lnSpc>
                <a:spcPct val="120000"/>
              </a:lnSpc>
              <a:buFont typeface="Arial" pitchFamily="34" charset="0"/>
              <a:buChar char="•"/>
            </a:pPr>
            <a:r>
              <a:rPr lang="ru-RU" sz="3800" dirty="0" smtClean="0"/>
              <a:t>период переноса для менее пораженной стороны</a:t>
            </a:r>
          </a:p>
          <a:p>
            <a:pPr>
              <a:lnSpc>
                <a:spcPct val="120000"/>
              </a:lnSpc>
              <a:buFont typeface="Arial" pitchFamily="34" charset="0"/>
              <a:buChar char="•"/>
            </a:pPr>
            <a:r>
              <a:rPr lang="ru-RU" sz="3800" dirty="0" smtClean="0"/>
              <a:t>девиации ЦД относительно среднего положения во фронтальной плоскости (x)</a:t>
            </a:r>
          </a:p>
          <a:p>
            <a:pPr>
              <a:lnSpc>
                <a:spcPct val="120000"/>
              </a:lnSpc>
              <a:buFont typeface="Arial" pitchFamily="34" charset="0"/>
              <a:buChar char="•"/>
            </a:pPr>
            <a:r>
              <a:rPr lang="ru-RU" sz="3800" dirty="0"/>
              <a:t>девиации ЦД относительно среднего положения во </a:t>
            </a:r>
            <a:r>
              <a:rPr lang="ru-RU" sz="3800" dirty="0" smtClean="0"/>
              <a:t>сагиттальной плоскости (</a:t>
            </a:r>
            <a:r>
              <a:rPr lang="en-US" sz="3800" dirty="0" smtClean="0"/>
              <a:t>y</a:t>
            </a:r>
            <a:r>
              <a:rPr lang="ru-RU" sz="3800" dirty="0" smtClean="0"/>
              <a:t>)</a:t>
            </a:r>
            <a:endParaRPr lang="ru-RU" sz="3800" dirty="0"/>
          </a:p>
          <a:p>
            <a:pPr>
              <a:lnSpc>
                <a:spcPct val="120000"/>
              </a:lnSpc>
              <a:buNone/>
            </a:pPr>
            <a:r>
              <a:rPr lang="ru-RU" sz="3800" dirty="0" smtClean="0"/>
              <a:t>	</a:t>
            </a:r>
            <a:r>
              <a:rPr lang="ru-RU" sz="3800" dirty="0" smtClean="0">
                <a:solidFill>
                  <a:schemeClr val="accent1"/>
                </a:solidFill>
              </a:rPr>
              <a:t>Менее чувствительными показателями, но также отражающими изменения биомеханического статуса являются:</a:t>
            </a:r>
          </a:p>
          <a:p>
            <a:pPr>
              <a:lnSpc>
                <a:spcPct val="120000"/>
              </a:lnSpc>
              <a:buFont typeface="Arial" pitchFamily="34" charset="0"/>
              <a:buChar char="•"/>
            </a:pPr>
            <a:r>
              <a:rPr lang="ru-RU" sz="3800" dirty="0" smtClean="0"/>
              <a:t> период одиночной опоры</a:t>
            </a:r>
          </a:p>
          <a:p>
            <a:pPr>
              <a:lnSpc>
                <a:spcPct val="120000"/>
              </a:lnSpc>
              <a:buFont typeface="Arial" pitchFamily="34" charset="0"/>
              <a:buChar char="•"/>
            </a:pPr>
            <a:r>
              <a:rPr lang="ru-RU" sz="3800" dirty="0" smtClean="0"/>
              <a:t> площадь </a:t>
            </a:r>
            <a:r>
              <a:rPr lang="ru-RU" sz="3800" dirty="0" err="1" smtClean="0"/>
              <a:t>статокинезиограммы</a:t>
            </a:r>
            <a:endParaRPr lang="ru-RU" sz="3800" dirty="0" smtClean="0"/>
          </a:p>
          <a:p>
            <a:pPr>
              <a:lnSpc>
                <a:spcPct val="120000"/>
              </a:lnSpc>
              <a:buFont typeface="Arial" pitchFamily="34" charset="0"/>
              <a:buChar char="•"/>
            </a:pPr>
            <a:r>
              <a:rPr lang="ru-RU" sz="3800" dirty="0"/>
              <a:t>д</a:t>
            </a:r>
            <a:r>
              <a:rPr lang="ru-RU" sz="3800" dirty="0" smtClean="0"/>
              <a:t>лина и скорость </a:t>
            </a:r>
            <a:r>
              <a:rPr lang="ru-RU" sz="3800" dirty="0" err="1"/>
              <a:t>статокинезиограммы</a:t>
            </a:r>
            <a:endParaRPr lang="ru-RU" sz="3800" dirty="0"/>
          </a:p>
        </p:txBody>
      </p:sp>
    </p:spTree>
    <p:extLst>
      <p:ext uri="{BB962C8B-B14F-4D97-AF65-F5344CB8AC3E}">
        <p14:creationId xmlns:p14="http://schemas.microsoft.com/office/powerpoint/2010/main" val="3885026743"/>
      </p:ext>
    </p:extLst>
  </p:cSld>
  <p:clrMapOvr>
    <a:masterClrMapping/>
  </p:clrMapOvr>
  <p:transition spd="slow">
    <p:strips dir="rd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/>
          <p:cNvPicPr>
            <a:picLocks noGrp="1"/>
          </p:cNvPicPr>
          <p:nvPr>
            <p:ph sz="quarter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9552" y="2132856"/>
            <a:ext cx="3500462" cy="2500330"/>
          </a:xfrm>
          <a:prstGeom prst="rect">
            <a:avLst/>
          </a:prstGeom>
          <a:noFill/>
          <a:ln w="635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15" name="TextBox 14"/>
          <p:cNvSpPr txBox="1"/>
          <p:nvPr/>
        </p:nvSpPr>
        <p:spPr>
          <a:xfrm>
            <a:off x="4139952" y="2132112"/>
            <a:ext cx="4857784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 smtClean="0"/>
              <a:t>Если полученный показатель  </a:t>
            </a:r>
            <a:r>
              <a:rPr lang="en-US" dirty="0" smtClean="0"/>
              <a:t>X</a:t>
            </a:r>
            <a:r>
              <a:rPr lang="ru-RU" dirty="0" smtClean="0"/>
              <a:t> попадает в диапазон µ- </a:t>
            </a:r>
            <a:r>
              <a:rPr lang="ru-RU" dirty="0" smtClean="0">
                <a:sym typeface="Symbol"/>
              </a:rPr>
              <a:t></a:t>
            </a:r>
            <a:r>
              <a:rPr lang="ru-RU" dirty="0" smtClean="0"/>
              <a:t> </a:t>
            </a:r>
            <a:r>
              <a:rPr lang="ru-RU" dirty="0" smtClean="0">
                <a:sym typeface="Symbol"/>
              </a:rPr>
              <a:t></a:t>
            </a:r>
            <a:r>
              <a:rPr lang="ru-RU" dirty="0" smtClean="0"/>
              <a:t> </a:t>
            </a:r>
            <a:r>
              <a:rPr lang="en-US" dirty="0" smtClean="0"/>
              <a:t>X </a:t>
            </a:r>
            <a:r>
              <a:rPr lang="ru-RU" dirty="0" smtClean="0">
                <a:sym typeface="Symbol"/>
              </a:rPr>
              <a:t></a:t>
            </a:r>
            <a:r>
              <a:rPr lang="ru-RU" dirty="0" smtClean="0"/>
              <a:t> µ+ </a:t>
            </a:r>
            <a:r>
              <a:rPr lang="ru-RU" dirty="0" smtClean="0">
                <a:sym typeface="Symbol"/>
              </a:rPr>
              <a:t></a:t>
            </a:r>
            <a:r>
              <a:rPr lang="ru-RU" dirty="0" smtClean="0"/>
              <a:t> (зона А), то пациент по этому показателю получает 1 балл. </a:t>
            </a:r>
          </a:p>
          <a:p>
            <a:pPr algn="just"/>
            <a:endParaRPr lang="ru-RU" dirty="0" smtClean="0"/>
          </a:p>
          <a:p>
            <a:pPr algn="just"/>
            <a:r>
              <a:rPr lang="ru-RU" dirty="0" smtClean="0"/>
              <a:t>Если показатель  </a:t>
            </a:r>
            <a:r>
              <a:rPr lang="en-US" dirty="0" smtClean="0"/>
              <a:t>X</a:t>
            </a:r>
            <a:r>
              <a:rPr lang="ru-RU" dirty="0" smtClean="0"/>
              <a:t> попадает в диапазон µ- </a:t>
            </a:r>
            <a:r>
              <a:rPr lang="ru-RU" dirty="0" smtClean="0">
                <a:sym typeface="Symbol"/>
              </a:rPr>
              <a:t></a:t>
            </a:r>
            <a:r>
              <a:rPr lang="ru-RU" dirty="0" smtClean="0"/>
              <a:t> </a:t>
            </a:r>
            <a:r>
              <a:rPr lang="ru-RU" dirty="0" smtClean="0">
                <a:sym typeface="Symbol"/>
              </a:rPr>
              <a:t></a:t>
            </a:r>
            <a:r>
              <a:rPr lang="ru-RU" dirty="0" smtClean="0"/>
              <a:t> </a:t>
            </a:r>
            <a:r>
              <a:rPr lang="en-US" dirty="0" smtClean="0"/>
              <a:t>X </a:t>
            </a:r>
            <a:r>
              <a:rPr lang="ru-RU" dirty="0" smtClean="0">
                <a:sym typeface="Symbol"/>
              </a:rPr>
              <a:t></a:t>
            </a:r>
            <a:r>
              <a:rPr lang="ru-RU" dirty="0" smtClean="0"/>
              <a:t> µ- </a:t>
            </a:r>
            <a:r>
              <a:rPr lang="ru-RU" dirty="0" smtClean="0">
                <a:sym typeface="Symbol"/>
              </a:rPr>
              <a:t></a:t>
            </a:r>
            <a:r>
              <a:rPr lang="ru-RU" dirty="0" smtClean="0"/>
              <a:t> или   µ+ </a:t>
            </a:r>
            <a:r>
              <a:rPr lang="ru-RU" dirty="0" smtClean="0">
                <a:sym typeface="Symbol"/>
              </a:rPr>
              <a:t></a:t>
            </a:r>
            <a:r>
              <a:rPr lang="ru-RU" dirty="0" smtClean="0"/>
              <a:t> </a:t>
            </a:r>
            <a:r>
              <a:rPr lang="ru-RU" dirty="0" smtClean="0">
                <a:sym typeface="Symbol"/>
              </a:rPr>
              <a:t></a:t>
            </a:r>
            <a:r>
              <a:rPr lang="ru-RU" dirty="0" smtClean="0"/>
              <a:t> </a:t>
            </a:r>
            <a:r>
              <a:rPr lang="en-US" dirty="0" smtClean="0"/>
              <a:t>X </a:t>
            </a:r>
            <a:r>
              <a:rPr lang="ru-RU" dirty="0" smtClean="0">
                <a:sym typeface="Symbol"/>
              </a:rPr>
              <a:t></a:t>
            </a:r>
            <a:r>
              <a:rPr lang="ru-RU" dirty="0" smtClean="0"/>
              <a:t> µ+ </a:t>
            </a:r>
            <a:r>
              <a:rPr lang="ru-RU" dirty="0" smtClean="0">
                <a:sym typeface="Symbol"/>
              </a:rPr>
              <a:t></a:t>
            </a:r>
            <a:r>
              <a:rPr lang="ru-RU" dirty="0" smtClean="0"/>
              <a:t> (зона В), то пациент по этому показателю получает 2 балла.</a:t>
            </a:r>
          </a:p>
          <a:p>
            <a:pPr algn="just"/>
            <a:endParaRPr lang="ru-RU" dirty="0" smtClean="0"/>
          </a:p>
          <a:p>
            <a:pPr algn="just"/>
            <a:r>
              <a:rPr lang="ru-RU" dirty="0" smtClean="0"/>
              <a:t>В противном случае показатель оказывается в зоне С и пациент получает 3 балла по исследуемой характеристике. </a:t>
            </a:r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179512" y="404664"/>
            <a:ext cx="881822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Диапазон </a:t>
            </a:r>
            <a:r>
              <a:rPr lang="ru-RU" sz="2400" dirty="0"/>
              <a:t>изменения </a:t>
            </a:r>
            <a:r>
              <a:rPr lang="ru-RU" sz="2400" dirty="0" smtClean="0"/>
              <a:t>показателей  </a:t>
            </a:r>
            <a:r>
              <a:rPr lang="ru-RU" sz="2400" dirty="0"/>
              <a:t>был разбит на 3 зоны: </a:t>
            </a:r>
            <a:r>
              <a:rPr lang="ru-RU" sz="2400" dirty="0">
                <a:solidFill>
                  <a:schemeClr val="accent1"/>
                </a:solidFill>
              </a:rPr>
              <a:t>зона А</a:t>
            </a:r>
            <a:r>
              <a:rPr lang="ru-RU" sz="2400" dirty="0"/>
              <a:t> «хорошая», </a:t>
            </a:r>
            <a:r>
              <a:rPr lang="ru-RU" sz="2400" dirty="0">
                <a:solidFill>
                  <a:schemeClr val="accent1"/>
                </a:solidFill>
              </a:rPr>
              <a:t>зона В </a:t>
            </a:r>
            <a:r>
              <a:rPr lang="ru-RU" sz="2400" dirty="0"/>
              <a:t>«удовлетворительная</a:t>
            </a:r>
            <a:r>
              <a:rPr lang="ru-RU" sz="2400" dirty="0" smtClean="0"/>
              <a:t>» и  </a:t>
            </a:r>
          </a:p>
          <a:p>
            <a:r>
              <a:rPr lang="ru-RU" sz="2400" dirty="0" smtClean="0">
                <a:solidFill>
                  <a:schemeClr val="accent1"/>
                </a:solidFill>
              </a:rPr>
              <a:t>зона </a:t>
            </a:r>
            <a:r>
              <a:rPr lang="ru-RU" sz="2400" dirty="0">
                <a:solidFill>
                  <a:schemeClr val="accent1"/>
                </a:solidFill>
              </a:rPr>
              <a:t>С</a:t>
            </a:r>
            <a:r>
              <a:rPr lang="ru-RU" sz="2400" dirty="0"/>
              <a:t> «плохая». </a:t>
            </a:r>
          </a:p>
        </p:txBody>
      </p:sp>
    </p:spTree>
    <p:extLst>
      <p:ext uri="{BB962C8B-B14F-4D97-AF65-F5344CB8AC3E}">
        <p14:creationId xmlns:p14="http://schemas.microsoft.com/office/powerpoint/2010/main" val="306352296"/>
      </p:ext>
    </p:extLst>
  </p:cSld>
  <p:clrMapOvr>
    <a:masterClrMapping/>
  </p:clrMapOvr>
  <p:transition spd="slow">
    <p:strips dir="rd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27249" y="2636912"/>
            <a:ext cx="707314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В  итоге, баллы суммируются, изучается полученный результат:</a:t>
            </a:r>
          </a:p>
          <a:p>
            <a:endParaRPr lang="ru-RU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sz="quarter" idx="1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39700" y="836712"/>
            <a:ext cx="8733259" cy="16049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4" name="Таблица 3"/>
          <p:cNvGraphicFramePr>
            <a:graphicFrameLocks noGrp="1"/>
          </p:cNvGraphicFramePr>
          <p:nvPr>
            <p:extLst/>
          </p:nvPr>
        </p:nvGraphicFramePr>
        <p:xfrm>
          <a:off x="1311627" y="3212976"/>
          <a:ext cx="6504384" cy="203199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5219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25219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77333">
                <a:tc>
                  <a:txBody>
                    <a:bodyPr/>
                    <a:lstStyle/>
                    <a:p>
                      <a:r>
                        <a:rPr lang="ru-RU" dirty="0" smtClean="0"/>
                        <a:t>18 баллов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норма</a:t>
                      </a:r>
                    </a:p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77333">
                <a:tc>
                  <a:txBody>
                    <a:bodyPr/>
                    <a:lstStyle/>
                    <a:p>
                      <a:r>
                        <a:rPr lang="ru-RU" dirty="0" smtClean="0"/>
                        <a:t>19-36 баллов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умеренные нарушения</a:t>
                      </a:r>
                    </a:p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77333">
                <a:tc>
                  <a:txBody>
                    <a:bodyPr/>
                    <a:lstStyle/>
                    <a:p>
                      <a:r>
                        <a:rPr lang="ru-RU" dirty="0" smtClean="0"/>
                        <a:t>37-54 балла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выраженные нарушения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12549580"/>
      </p:ext>
    </p:extLst>
  </p:cSld>
  <p:clrMapOvr>
    <a:masterClrMapping/>
  </p:clrMapOvr>
  <p:transition spd="slow">
    <p:strips dir="rd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7516" r="-7029" b="24837"/>
          <a:stretch>
            <a:fillRect/>
          </a:stretch>
        </p:blipFill>
        <p:spPr>
          <a:xfrm>
            <a:off x="323528" y="332656"/>
            <a:ext cx="8424936" cy="6130940"/>
          </a:xfrm>
          <a:prstGeom prst="rect">
            <a:avLst/>
          </a:prstGeom>
        </p:spPr>
      </p:pic>
      <p:sp>
        <p:nvSpPr>
          <p:cNvPr id="6" name="Рамка 5"/>
          <p:cNvSpPr/>
          <p:nvPr/>
        </p:nvSpPr>
        <p:spPr>
          <a:xfrm>
            <a:off x="315000" y="1412777"/>
            <a:ext cx="5553144" cy="504055"/>
          </a:xfrm>
          <a:prstGeom prst="fram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0000"/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email">
            <a:lum bright="10000" contras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80591" y="1124744"/>
            <a:ext cx="3555905" cy="5112568"/>
          </a:xfrm>
          <a:prstGeom prst="rect">
            <a:avLst/>
          </a:prstGeom>
          <a:noFill/>
          <a:ln>
            <a:solidFill>
              <a:schemeClr val="tx1"/>
            </a:solidFill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05999027"/>
      </p:ext>
    </p:extLst>
  </p:cSld>
  <p:clrMapOvr>
    <a:masterClrMapping/>
  </p:clrMapOvr>
  <p:transition spd="slow">
    <p:strips dir="rd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971600" y="1382978"/>
            <a:ext cx="3199602" cy="2463186"/>
          </a:xfrm>
        </p:spPr>
      </p:pic>
      <p:sp>
        <p:nvSpPr>
          <p:cNvPr id="25604" name="Прямоугольник 2"/>
          <p:cNvSpPr>
            <a:spLocks noChangeArrowheads="1"/>
          </p:cNvSpPr>
          <p:nvPr/>
        </p:nvSpPr>
        <p:spPr bwMode="auto">
          <a:xfrm>
            <a:off x="4283968" y="1404294"/>
            <a:ext cx="4608512" cy="4248472"/>
          </a:xfrm>
          <a:prstGeom prst="rect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marL="342900" indent="-34290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buFontTx/>
              <a:buAutoNum type="arabicPeriod"/>
            </a:pPr>
            <a:r>
              <a:rPr lang="ru-RU" altLang="ru-RU" sz="2000" dirty="0">
                <a:latin typeface="+mn-lt"/>
              </a:rPr>
              <a:t>Сопоставление ЭНМГ-данных периферических нервов нижних конечностей по сторонам и с данными нормы.</a:t>
            </a:r>
          </a:p>
          <a:p>
            <a:pPr algn="just" eaLnBrk="1" hangingPunct="1">
              <a:buFontTx/>
              <a:buAutoNum type="arabicPeriod"/>
            </a:pPr>
            <a:r>
              <a:rPr lang="ru-RU" altLang="ru-RU" sz="2000" dirty="0">
                <a:latin typeface="+mn-lt"/>
              </a:rPr>
              <a:t>Определение стороны с наибольшими изменениями </a:t>
            </a:r>
            <a:r>
              <a:rPr lang="ru-RU" altLang="ru-RU" sz="2000" dirty="0" smtClean="0">
                <a:latin typeface="+mn-lt"/>
              </a:rPr>
              <a:t>ЭМГ- показателей </a:t>
            </a:r>
            <a:r>
              <a:rPr lang="ru-RU" altLang="ru-RU" sz="2000" dirty="0">
                <a:latin typeface="+mn-lt"/>
              </a:rPr>
              <a:t>и сопоставление с клиническими данными.  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22637" y="3846164"/>
            <a:ext cx="3248565" cy="24318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07504" y="44624"/>
            <a:ext cx="8928992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ru-RU" sz="2800" dirty="0" smtClean="0">
                <a:solidFill>
                  <a:schemeClr val="accent1"/>
                </a:solidFill>
              </a:rPr>
              <a:t>Показало свою эффективность применение </a:t>
            </a:r>
            <a:r>
              <a:rPr lang="ru-RU" altLang="ru-RU" sz="2800" dirty="0">
                <a:solidFill>
                  <a:schemeClr val="accent1"/>
                </a:solidFill>
              </a:rPr>
              <a:t>ЭНМГ-и ЭМГ мониторинга </a:t>
            </a:r>
            <a:r>
              <a:rPr lang="ru-RU" altLang="ru-RU" sz="2800" dirty="0" smtClean="0">
                <a:solidFill>
                  <a:schemeClr val="accent1"/>
                </a:solidFill>
              </a:rPr>
              <a:t>совместно с методами клинической биомеханики</a:t>
            </a:r>
            <a:endParaRPr lang="ru-RU" sz="28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2360291"/>
      </p:ext>
    </p:extLst>
  </p:cSld>
  <p:clrMapOvr>
    <a:masterClrMapping/>
  </p:clrMapOvr>
  <p:transition spd="slow">
    <p:strips dir="rd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5"/>
          <p:cNvSpPr>
            <a:spLocks noGrp="1" noChangeArrowheads="1"/>
          </p:cNvSpPr>
          <p:nvPr>
            <p:ph type="title"/>
          </p:nvPr>
        </p:nvSpPr>
        <p:spPr>
          <a:xfrm>
            <a:off x="458861" y="0"/>
            <a:ext cx="7929563" cy="1357313"/>
          </a:xfrm>
        </p:spPr>
        <p:txBody>
          <a:bodyPr>
            <a:normAutofit fontScale="90000"/>
          </a:bodyPr>
          <a:lstStyle/>
          <a:p>
            <a:pPr algn="ctr" eaLnBrk="1" hangingPunct="1"/>
            <a:r>
              <a:rPr lang="ru-RU" altLang="ru-RU" sz="2800" dirty="0" smtClean="0">
                <a:solidFill>
                  <a:schemeClr val="accent1"/>
                </a:solidFill>
              </a:rPr>
              <a:t>Исследование афферентной проводимости большеберцовой порции </a:t>
            </a:r>
            <a:br>
              <a:rPr lang="ru-RU" altLang="ru-RU" sz="2800" dirty="0" smtClean="0">
                <a:solidFill>
                  <a:schemeClr val="accent1"/>
                </a:solidFill>
              </a:rPr>
            </a:br>
            <a:r>
              <a:rPr lang="ru-RU" altLang="ru-RU" sz="2800" dirty="0" smtClean="0">
                <a:solidFill>
                  <a:schemeClr val="accent1"/>
                </a:solidFill>
              </a:rPr>
              <a:t>седалищного нерва, с регистрацией </a:t>
            </a:r>
            <a:r>
              <a:rPr lang="en-US" altLang="ru-RU" sz="2800" dirty="0" smtClean="0">
                <a:solidFill>
                  <a:schemeClr val="accent1"/>
                </a:solidFill>
              </a:rPr>
              <a:t>F-</a:t>
            </a:r>
            <a:r>
              <a:rPr lang="ru-RU" altLang="ru-RU" sz="2800" dirty="0" smtClean="0">
                <a:solidFill>
                  <a:schemeClr val="accent1"/>
                </a:solidFill>
              </a:rPr>
              <a:t>волн</a:t>
            </a:r>
          </a:p>
        </p:txBody>
      </p:sp>
      <p:sp>
        <p:nvSpPr>
          <p:cNvPr id="27652" name="Прямоугольник 6"/>
          <p:cNvSpPr>
            <a:spLocks noChangeArrowheads="1"/>
          </p:cNvSpPr>
          <p:nvPr/>
        </p:nvSpPr>
        <p:spPr bwMode="auto">
          <a:xfrm>
            <a:off x="0" y="4826000"/>
            <a:ext cx="1643063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ru-RU"/>
              <a:t>А-волны</a:t>
            </a:r>
          </a:p>
        </p:txBody>
      </p:sp>
      <p:pic>
        <p:nvPicPr>
          <p:cNvPr id="27653" name="Picture 4" descr="Ф-волна норма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572000" y="1714500"/>
            <a:ext cx="4429125" cy="3071813"/>
          </a:xfrm>
          <a:noFill/>
        </p:spPr>
      </p:pic>
      <p:pic>
        <p:nvPicPr>
          <p:cNvPr id="27654" name="Picture 4" descr="Ф-волна патология"/>
          <p:cNvPicPr>
            <a:picLocks noGrp="1" noChangeAspect="1" noChangeArrowheads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1438" y="1714500"/>
            <a:ext cx="4429125" cy="3071813"/>
          </a:xfrm>
          <a:noFill/>
        </p:spPr>
      </p:pic>
      <p:cxnSp>
        <p:nvCxnSpPr>
          <p:cNvPr id="27655" name="Прямая со стрелкой 8"/>
          <p:cNvCxnSpPr>
            <a:cxnSpLocks noChangeShapeType="1"/>
          </p:cNvCxnSpPr>
          <p:nvPr/>
        </p:nvCxnSpPr>
        <p:spPr bwMode="auto">
          <a:xfrm rot="16200000" flipV="1">
            <a:off x="107156" y="4179094"/>
            <a:ext cx="1357313" cy="142875"/>
          </a:xfrm>
          <a:prstGeom prst="straightConnector1">
            <a:avLst/>
          </a:prstGeom>
          <a:noFill/>
          <a:ln w="15875" algn="ctr">
            <a:solidFill>
              <a:srgbClr val="FF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7656" name="Прямоугольник 18"/>
          <p:cNvSpPr>
            <a:spLocks noChangeArrowheads="1"/>
          </p:cNvSpPr>
          <p:nvPr/>
        </p:nvSpPr>
        <p:spPr bwMode="auto">
          <a:xfrm>
            <a:off x="0" y="5517232"/>
            <a:ext cx="91440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ru-RU" dirty="0"/>
              <a:t>F-</a:t>
            </a:r>
            <a:r>
              <a:rPr lang="ru-RU" altLang="ru-RU" dirty="0"/>
              <a:t>волны  </a:t>
            </a:r>
          </a:p>
          <a:p>
            <a:pPr eaLnBrk="1" hangingPunct="1"/>
            <a:r>
              <a:rPr lang="ru-RU" altLang="ru-RU" dirty="0"/>
              <a:t>При патологии                                                                     В норме</a:t>
            </a:r>
          </a:p>
        </p:txBody>
      </p:sp>
      <p:sp>
        <p:nvSpPr>
          <p:cNvPr id="27657" name="Line 10"/>
          <p:cNvSpPr>
            <a:spLocks noChangeShapeType="1"/>
          </p:cNvSpPr>
          <p:nvPr/>
        </p:nvSpPr>
        <p:spPr bwMode="auto">
          <a:xfrm flipV="1">
            <a:off x="900113" y="3429000"/>
            <a:ext cx="142875" cy="1584325"/>
          </a:xfrm>
          <a:prstGeom prst="line">
            <a:avLst/>
          </a:prstGeom>
          <a:noFill/>
          <a:ln w="9525">
            <a:solidFill>
              <a:srgbClr val="FF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7658" name="Line 11"/>
          <p:cNvSpPr>
            <a:spLocks noChangeShapeType="1"/>
          </p:cNvSpPr>
          <p:nvPr/>
        </p:nvSpPr>
        <p:spPr bwMode="auto">
          <a:xfrm flipV="1">
            <a:off x="900113" y="3213100"/>
            <a:ext cx="503237" cy="1800225"/>
          </a:xfrm>
          <a:prstGeom prst="line">
            <a:avLst/>
          </a:prstGeom>
          <a:noFill/>
          <a:ln w="9525">
            <a:solidFill>
              <a:srgbClr val="FF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89768538"/>
      </p:ext>
    </p:extLst>
  </p:cSld>
  <p:clrMapOvr>
    <a:masterClrMapping/>
  </p:clrMapOvr>
  <p:transition spd="slow">
    <p:strips dir="rd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620688"/>
            <a:ext cx="7772400" cy="1362075"/>
          </a:xfrm>
        </p:spPr>
        <p:txBody>
          <a:bodyPr>
            <a:normAutofit fontScale="90000"/>
          </a:bodyPr>
          <a:lstStyle/>
          <a:p>
            <a:r>
              <a:rPr lang="ru-RU" altLang="ru-RU" sz="2800" b="0" dirty="0">
                <a:solidFill>
                  <a:schemeClr val="accent1"/>
                </a:solidFill>
                <a:latin typeface="+mn-lt"/>
              </a:rPr>
              <a:t>Степень снижения   ЭНМГ и ЭМГ – данных </a:t>
            </a:r>
            <a:r>
              <a:rPr lang="ru-RU" altLang="ru-RU" sz="2800" b="0" dirty="0" smtClean="0">
                <a:solidFill>
                  <a:schemeClr val="accent1"/>
                </a:solidFill>
                <a:latin typeface="+mn-lt"/>
              </a:rPr>
              <a:t> влияют на длительность </a:t>
            </a:r>
            <a:r>
              <a:rPr lang="ru-RU" altLang="ru-RU" sz="2800" b="0" dirty="0">
                <a:solidFill>
                  <a:schemeClr val="accent1"/>
                </a:solidFill>
                <a:latin typeface="+mn-lt"/>
              </a:rPr>
              <a:t>периода </a:t>
            </a:r>
            <a:r>
              <a:rPr lang="ru-RU" altLang="ru-RU" sz="2800" b="0" dirty="0" smtClean="0">
                <a:solidFill>
                  <a:schemeClr val="accent1"/>
                </a:solidFill>
                <a:latin typeface="+mn-lt"/>
              </a:rPr>
              <a:t>реабилитации пациентов: </a:t>
            </a:r>
            <a:endParaRPr lang="ru-RU" sz="2800" b="0" dirty="0">
              <a:latin typeface="+mn-lt"/>
            </a:endParaRPr>
          </a:p>
        </p:txBody>
      </p:sp>
      <p:sp>
        <p:nvSpPr>
          <p:cNvPr id="4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3568" y="1916832"/>
            <a:ext cx="7772400" cy="4339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endParaRPr lang="ru-RU" altLang="ru-RU" sz="2000" b="1" dirty="0">
              <a:solidFill>
                <a:srgbClr val="FFFF00"/>
              </a:solidFill>
            </a:endParaRPr>
          </a:p>
          <a:p>
            <a:pPr algn="just"/>
            <a:r>
              <a:rPr lang="ru-RU" altLang="ru-RU" sz="2400" dirty="0" smtClean="0">
                <a:latin typeface="+mn-lt"/>
              </a:rPr>
              <a:t>Снижение </a:t>
            </a:r>
            <a:r>
              <a:rPr lang="ru-RU" altLang="ru-RU" sz="2400" dirty="0">
                <a:latin typeface="+mn-lt"/>
              </a:rPr>
              <a:t>ЭНМГ –данных </a:t>
            </a:r>
            <a:r>
              <a:rPr lang="ru-RU" altLang="ru-RU" sz="2400" dirty="0" smtClean="0">
                <a:latin typeface="+mn-lt"/>
              </a:rPr>
              <a:t>менее  </a:t>
            </a:r>
            <a:r>
              <a:rPr lang="ru-RU" altLang="ru-RU" sz="2400" dirty="0">
                <a:latin typeface="+mn-lt"/>
              </a:rPr>
              <a:t>60%  и данных ЭМГ менее 50% с признаками </a:t>
            </a:r>
            <a:r>
              <a:rPr lang="ru-RU" altLang="ru-RU" sz="2400" dirty="0" err="1">
                <a:latin typeface="+mn-lt"/>
              </a:rPr>
              <a:t>миодистрофии</a:t>
            </a:r>
            <a:r>
              <a:rPr lang="ru-RU" altLang="ru-RU" sz="2400" dirty="0">
                <a:latin typeface="+mn-lt"/>
              </a:rPr>
              <a:t>   –  6 месяцев  с обязательным использованием дополнительной опоры</a:t>
            </a:r>
          </a:p>
          <a:p>
            <a:pPr algn="just"/>
            <a:endParaRPr lang="ru-RU" altLang="ru-RU" sz="2400" dirty="0">
              <a:latin typeface="+mn-lt"/>
            </a:endParaRPr>
          </a:p>
          <a:p>
            <a:pPr algn="just"/>
            <a:r>
              <a:rPr lang="ru-RU" altLang="ru-RU" sz="2400" dirty="0">
                <a:latin typeface="+mn-lt"/>
              </a:rPr>
              <a:t> </a:t>
            </a:r>
            <a:r>
              <a:rPr lang="ru-RU" altLang="ru-RU" sz="2400" dirty="0" smtClean="0">
                <a:latin typeface="+mn-lt"/>
              </a:rPr>
              <a:t>Снижение  </a:t>
            </a:r>
            <a:r>
              <a:rPr lang="ru-RU" altLang="ru-RU" sz="2400" dirty="0">
                <a:latin typeface="+mn-lt"/>
              </a:rPr>
              <a:t>ЭМГ - данных   более чем на 60 %,  ЭМГ-показателей более 60%, с  признаками </a:t>
            </a:r>
            <a:r>
              <a:rPr lang="ru-RU" altLang="ru-RU" sz="2400" dirty="0" err="1" smtClean="0">
                <a:latin typeface="+mn-lt"/>
              </a:rPr>
              <a:t>миодистрофии</a:t>
            </a:r>
            <a:r>
              <a:rPr lang="ru-RU" altLang="ru-RU" sz="2400" dirty="0" smtClean="0">
                <a:latin typeface="+mn-lt"/>
              </a:rPr>
              <a:t>  </a:t>
            </a:r>
            <a:r>
              <a:rPr lang="ru-RU" altLang="ru-RU" sz="2400" dirty="0">
                <a:latin typeface="+mn-lt"/>
              </a:rPr>
              <a:t>- не менее 12 месяцев ,  с постоянным использованием дополнительной опоры</a:t>
            </a:r>
          </a:p>
          <a:p>
            <a:pPr algn="ctr"/>
            <a:endParaRPr lang="ru-RU" altLang="ru-RU" sz="2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6278951"/>
      </p:ext>
    </p:extLst>
  </p:cSld>
  <p:clrMapOvr>
    <a:masterClrMapping/>
  </p:clrMapOvr>
  <p:transition spd="slow">
    <p:strips dir="rd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7" name="Rectangle 9"/>
          <p:cNvSpPr>
            <a:spLocks noGrp="1" noChangeArrowheads="1"/>
          </p:cNvSpPr>
          <p:nvPr>
            <p:ph type="title" idx="4294967295"/>
          </p:nvPr>
        </p:nvSpPr>
        <p:spPr>
          <a:xfrm>
            <a:off x="395536" y="9728"/>
            <a:ext cx="7956550" cy="1196975"/>
          </a:xfrm>
        </p:spPr>
        <p:txBody>
          <a:bodyPr>
            <a:normAutofit/>
          </a:bodyPr>
          <a:lstStyle/>
          <a:p>
            <a:pPr algn="ctr"/>
            <a:r>
              <a:rPr lang="ru-RU" sz="3600" dirty="0" smtClean="0">
                <a:solidFill>
                  <a:schemeClr val="accent1"/>
                </a:solidFill>
                <a:latin typeface="+mn-lt"/>
              </a:rPr>
              <a:t>Метод функциональной электростимуляции (ФЭС) -</a:t>
            </a:r>
          </a:p>
        </p:txBody>
      </p:sp>
      <p:pic>
        <p:nvPicPr>
          <p:cNvPr id="119813" name="Picture 5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179512" y="1124744"/>
            <a:ext cx="4248472" cy="5537938"/>
          </a:xfrm>
          <a:noFill/>
          <a:ln>
            <a:solidFill>
              <a:schemeClr val="accent1">
                <a:shade val="60000"/>
                <a:satMod val="110000"/>
              </a:schemeClr>
            </a:solidFill>
          </a:ln>
        </p:spPr>
      </p:pic>
      <p:sp>
        <p:nvSpPr>
          <p:cNvPr id="2" name="TextBox 1"/>
          <p:cNvSpPr txBox="1"/>
          <p:nvPr/>
        </p:nvSpPr>
        <p:spPr>
          <a:xfrm>
            <a:off x="4427984" y="1423804"/>
            <a:ext cx="4536504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dirty="0" smtClean="0"/>
              <a:t>Современный метод восстановления </a:t>
            </a:r>
            <a:r>
              <a:rPr lang="ru-RU" sz="2000" dirty="0"/>
              <a:t>двигательных функций </a:t>
            </a:r>
            <a:r>
              <a:rPr lang="ru-RU" sz="2000" dirty="0" smtClean="0"/>
              <a:t>посредством </a:t>
            </a:r>
            <a:r>
              <a:rPr lang="ru-RU" sz="2000" dirty="0"/>
              <a:t>программируемой электростимуляции мышц при патологической ходьбе. </a:t>
            </a:r>
            <a:endParaRPr lang="ru-RU" sz="2000" dirty="0" smtClean="0"/>
          </a:p>
          <a:p>
            <a:pPr algn="just"/>
            <a:endParaRPr lang="ru-RU" sz="2000" dirty="0"/>
          </a:p>
          <a:p>
            <a:pPr algn="just"/>
            <a:r>
              <a:rPr lang="ru-RU" sz="2000" dirty="0" smtClean="0"/>
              <a:t>В </a:t>
            </a:r>
            <a:r>
              <a:rPr lang="ru-RU" sz="2000" dirty="0"/>
              <a:t>последние десятилетия данный метод находит все большее распространение при лечении пациентов с патологией нервной системы, опорно-двигательного аппарата (</a:t>
            </a:r>
            <a:r>
              <a:rPr lang="ru-RU" sz="2000" dirty="0" err="1"/>
              <a:t>Витензон</a:t>
            </a:r>
            <a:r>
              <a:rPr lang="ru-RU" sz="2000" dirty="0"/>
              <a:t> А.С., </a:t>
            </a:r>
            <a:r>
              <a:rPr lang="ru-RU" sz="2000" dirty="0" err="1"/>
              <a:t>Петрушанская</a:t>
            </a:r>
            <a:r>
              <a:rPr lang="ru-RU" sz="2000" dirty="0"/>
              <a:t> К.А. и </a:t>
            </a:r>
            <a:r>
              <a:rPr lang="ru-RU" sz="2000" dirty="0" err="1"/>
              <a:t>соавт</a:t>
            </a:r>
            <a:r>
              <a:rPr lang="ru-RU" sz="2000" dirty="0"/>
              <a:t>.). </a:t>
            </a:r>
          </a:p>
        </p:txBody>
      </p:sp>
    </p:spTree>
    <p:extLst>
      <p:ext uri="{BB962C8B-B14F-4D97-AF65-F5344CB8AC3E}">
        <p14:creationId xmlns:p14="http://schemas.microsoft.com/office/powerpoint/2010/main" val="725817404"/>
      </p:ext>
    </p:extLst>
  </p:cSld>
  <p:clrMapOvr>
    <a:masterClrMapping/>
  </p:clrMapOvr>
  <p:transition spd="slow">
    <p:strips dir="rd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800" dirty="0" smtClean="0">
                <a:solidFill>
                  <a:schemeClr val="accent1"/>
                </a:solidFill>
                <a:latin typeface="+mn-lt"/>
              </a:rPr>
              <a:t>Основные преимущества функциональной электростимуляции</a:t>
            </a:r>
          </a:p>
        </p:txBody>
      </p:sp>
      <p:sp>
        <p:nvSpPr>
          <p:cNvPr id="9625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07504" y="1406524"/>
            <a:ext cx="8893175" cy="4326732"/>
          </a:xfrm>
        </p:spPr>
        <p:txBody>
          <a:bodyPr>
            <a:normAutofit fontScale="47500" lnSpcReduction="20000"/>
          </a:bodyPr>
          <a:lstStyle/>
          <a:p>
            <a:pPr algn="just">
              <a:lnSpc>
                <a:spcPct val="120000"/>
              </a:lnSpc>
              <a:buFontTx/>
              <a:buChar char="•"/>
            </a:pPr>
            <a:r>
              <a:rPr lang="ru-RU" sz="5100" dirty="0" smtClean="0"/>
              <a:t>Электростимуляция включается в основные фазы двигательного цикла, соответствующие фазам естественного возбуждения и сокращения мышц</a:t>
            </a:r>
          </a:p>
          <a:p>
            <a:pPr algn="just">
              <a:lnSpc>
                <a:spcPct val="120000"/>
              </a:lnSpc>
              <a:buFontTx/>
              <a:buChar char="•"/>
            </a:pPr>
            <a:r>
              <a:rPr lang="ru-RU" sz="5100" dirty="0" smtClean="0"/>
              <a:t>В </a:t>
            </a:r>
            <a:r>
              <a:rPr lang="ru-RU" sz="5100" dirty="0"/>
              <a:t>качестве объекта </a:t>
            </a:r>
            <a:r>
              <a:rPr lang="ru-RU" sz="5100" dirty="0" err="1"/>
              <a:t>стимуляционного</a:t>
            </a:r>
            <a:r>
              <a:rPr lang="ru-RU" sz="5100" dirty="0"/>
              <a:t> воздействия выступает не отдельная мышца , а конечности или </a:t>
            </a:r>
            <a:r>
              <a:rPr lang="ru-RU" sz="5100" dirty="0" smtClean="0"/>
              <a:t>туловище.</a:t>
            </a:r>
          </a:p>
          <a:p>
            <a:pPr algn="just">
              <a:lnSpc>
                <a:spcPct val="120000"/>
              </a:lnSpc>
              <a:buFontTx/>
              <a:buChar char="•"/>
            </a:pPr>
            <a:r>
              <a:rPr lang="ru-RU" sz="5100" dirty="0" smtClean="0"/>
              <a:t>В </a:t>
            </a:r>
            <a:r>
              <a:rPr lang="ru-RU" sz="5100" dirty="0"/>
              <a:t>результате усиления функции ослабленных мышц и коррекции нарушенных движений происходит формирование приближающегося к норме двигательного стереотипа   </a:t>
            </a:r>
          </a:p>
          <a:p>
            <a:pPr algn="just">
              <a:buFontTx/>
              <a:buChar char="•"/>
            </a:pPr>
            <a:endParaRPr lang="ru-RU" sz="2800" dirty="0">
              <a:latin typeface="Tahoma" charset="0"/>
            </a:endParaRPr>
          </a:p>
          <a:p>
            <a:pPr algn="just">
              <a:buFontTx/>
              <a:buChar char="•"/>
            </a:pPr>
            <a:endParaRPr lang="ru-RU" dirty="0" smtClean="0">
              <a:latin typeface="Tahoma" charset="0"/>
            </a:endParaRPr>
          </a:p>
        </p:txBody>
      </p:sp>
      <p:sp>
        <p:nvSpPr>
          <p:cNvPr id="96260" name="Rectangle 4"/>
          <p:cNvSpPr>
            <a:spLocks noChangeArrowheads="1"/>
          </p:cNvSpPr>
          <p:nvPr/>
        </p:nvSpPr>
        <p:spPr bwMode="auto">
          <a:xfrm>
            <a:off x="250825" y="2924175"/>
            <a:ext cx="8686800" cy="129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l" eaLnBrk="0" hangingPunct="0">
              <a:spcBef>
                <a:spcPct val="20000"/>
              </a:spcBef>
              <a:buSzPct val="200000"/>
              <a:buFontTx/>
              <a:buChar char="•"/>
            </a:pPr>
            <a:endParaRPr lang="ru-RU" sz="2400" dirty="0">
              <a:latin typeface="Tahoma" charset="0"/>
            </a:endParaRPr>
          </a:p>
        </p:txBody>
      </p:sp>
      <p:sp>
        <p:nvSpPr>
          <p:cNvPr id="96261" name="Rectangle 5"/>
          <p:cNvSpPr>
            <a:spLocks noChangeArrowheads="1"/>
          </p:cNvSpPr>
          <p:nvPr/>
        </p:nvSpPr>
        <p:spPr bwMode="auto">
          <a:xfrm>
            <a:off x="279400" y="4437063"/>
            <a:ext cx="8686800" cy="1760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l" eaLnBrk="0" hangingPunct="0">
              <a:spcBef>
                <a:spcPct val="20000"/>
              </a:spcBef>
              <a:buSzPct val="200000"/>
              <a:buFontTx/>
              <a:buChar char="•"/>
            </a:pPr>
            <a:endParaRPr lang="ru-RU" sz="2400" b="1" dirty="0">
              <a:latin typeface="Tahom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7350437"/>
      </p:ext>
    </p:extLst>
  </p:cSld>
  <p:clrMapOvr>
    <a:masterClrMapping/>
  </p:clrMapOvr>
  <p:transition spd="slow">
    <p:strips dir="r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142852"/>
            <a:ext cx="8183880" cy="105156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chemeClr val="accent1"/>
                </a:solidFill>
                <a:latin typeface="+mn-lt"/>
              </a:rPr>
              <a:t>Методы клинической биомеханики</a:t>
            </a:r>
            <a:endParaRPr lang="ru-RU" dirty="0">
              <a:solidFill>
                <a:schemeClr val="accent1"/>
              </a:solidFill>
              <a:latin typeface="+mn-lt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827584" y="1214422"/>
            <a:ext cx="7316316" cy="4374818"/>
          </a:xfrm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</a:pPr>
            <a:r>
              <a:rPr lang="ru-RU" sz="2000" dirty="0" smtClean="0"/>
              <a:t>Направлены </a:t>
            </a:r>
            <a:r>
              <a:rPr lang="ru-RU" sz="2000" dirty="0"/>
              <a:t>на оценку статической нагрузки нижних конечностей и кинематики походки в процессе </a:t>
            </a:r>
            <a:r>
              <a:rPr lang="ru-RU" sz="2000" dirty="0" smtClean="0"/>
              <a:t>реабилитации </a:t>
            </a:r>
            <a:r>
              <a:rPr lang="ru-RU" sz="2000" dirty="0"/>
              <a:t>пациентов. </a:t>
            </a:r>
            <a:endParaRPr lang="ru-RU" sz="2000" dirty="0" smtClean="0"/>
          </a:p>
          <a:p>
            <a:pPr algn="just">
              <a:lnSpc>
                <a:spcPct val="150000"/>
              </a:lnSpc>
            </a:pPr>
            <a:r>
              <a:rPr lang="ru-RU" sz="2000" dirty="0" smtClean="0"/>
              <a:t>С использованием программно-аппаратного комплекса нами проводились следующие </a:t>
            </a:r>
            <a:r>
              <a:rPr lang="ru-RU" sz="2000" dirty="0"/>
              <a:t>биомеханические </a:t>
            </a:r>
            <a:r>
              <a:rPr lang="ru-RU" sz="2000" dirty="0" smtClean="0"/>
              <a:t>исследования:</a:t>
            </a:r>
          </a:p>
          <a:p>
            <a:pPr algn="just"/>
            <a:endParaRPr lang="ru-RU" sz="2000" dirty="0"/>
          </a:p>
        </p:txBody>
      </p:sp>
      <p:sp>
        <p:nvSpPr>
          <p:cNvPr id="5" name="TextBox 4"/>
          <p:cNvSpPr txBox="1"/>
          <p:nvPr/>
        </p:nvSpPr>
        <p:spPr>
          <a:xfrm>
            <a:off x="2987824" y="4365104"/>
            <a:ext cx="4071966" cy="14150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ru-RU" sz="2000" dirty="0" err="1" smtClean="0"/>
              <a:t>подография</a:t>
            </a:r>
            <a:r>
              <a:rPr lang="ru-RU" sz="2000" dirty="0" smtClean="0"/>
              <a:t> </a:t>
            </a:r>
          </a:p>
          <a:p>
            <a:pPr marL="342900" indent="-342900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ru-RU" sz="2000" dirty="0" smtClean="0"/>
              <a:t>стабилография</a:t>
            </a:r>
          </a:p>
          <a:p>
            <a:pPr marL="342900" indent="-342900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ru-RU" sz="2000" dirty="0" smtClean="0"/>
              <a:t>динамометрия </a:t>
            </a:r>
          </a:p>
        </p:txBody>
      </p:sp>
    </p:spTree>
    <p:extLst>
      <p:ext uri="{BB962C8B-B14F-4D97-AF65-F5344CB8AC3E}">
        <p14:creationId xmlns:p14="http://schemas.microsoft.com/office/powerpoint/2010/main" val="2156462041"/>
      </p:ext>
    </p:extLst>
  </p:cSld>
  <p:clrMapOvr>
    <a:masterClrMapping/>
  </p:clrMapOvr>
  <p:transition spd="slow">
    <p:strips dir="rd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4" descr="IMG_2639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39552" y="1197446"/>
            <a:ext cx="4464422" cy="299063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2292" name="TextBox 5"/>
          <p:cNvSpPr txBox="1">
            <a:spLocks noChangeArrowheads="1"/>
          </p:cNvSpPr>
          <p:nvPr/>
        </p:nvSpPr>
        <p:spPr bwMode="auto">
          <a:xfrm>
            <a:off x="1691680" y="119533"/>
            <a:ext cx="8352928" cy="1077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3200" dirty="0">
                <a:solidFill>
                  <a:schemeClr val="accent1"/>
                </a:solidFill>
                <a:latin typeface="Arial" charset="0"/>
              </a:rPr>
              <a:t>Комплекс функциональной электростимуляции «Стимул»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23891" y="3212976"/>
            <a:ext cx="3888506" cy="265477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71425697"/>
      </p:ext>
    </p:extLst>
  </p:cSld>
  <p:clrMapOvr>
    <a:masterClrMapping/>
  </p:clrMapOvr>
  <p:transition spd="slow">
    <p:strips dir="rd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88640"/>
            <a:ext cx="9144000" cy="762000"/>
          </a:xfrm>
        </p:spPr>
        <p:txBody>
          <a:bodyPr>
            <a:normAutofit/>
          </a:bodyPr>
          <a:lstStyle/>
          <a:p>
            <a:pPr algn="ctr" eaLnBrk="1" hangingPunct="1"/>
            <a:r>
              <a:rPr lang="ru-RU" altLang="ru-RU" sz="2800" dirty="0" smtClean="0">
                <a:solidFill>
                  <a:schemeClr val="accent1"/>
                </a:solidFill>
              </a:rPr>
              <a:t>Проведение сеанса ФЭС</a:t>
            </a:r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99592" y="1093333"/>
            <a:ext cx="3528392" cy="470639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40187" y="1093333"/>
            <a:ext cx="3532213" cy="470639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64951431"/>
      </p:ext>
    </p:extLst>
  </p:cSld>
  <p:clrMapOvr>
    <a:masterClrMapping/>
  </p:clrMapOvr>
  <p:transition spd="slow">
    <p:strips dir="rd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83568" y="476672"/>
            <a:ext cx="7772400" cy="1143000"/>
          </a:xfrm>
        </p:spPr>
        <p:txBody>
          <a:bodyPr/>
          <a:lstStyle/>
          <a:p>
            <a:pPr algn="ctr"/>
            <a:r>
              <a:rPr lang="ru-RU" sz="2800" dirty="0" smtClean="0">
                <a:solidFill>
                  <a:schemeClr val="accent1"/>
                </a:solidFill>
                <a:latin typeface="+mn-lt"/>
              </a:rPr>
              <a:t>Клинические признаки эффективности ФЭС</a:t>
            </a:r>
          </a:p>
        </p:txBody>
      </p:sp>
      <p:sp>
        <p:nvSpPr>
          <p:cNvPr id="14029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899592" y="1700808"/>
            <a:ext cx="7772400" cy="4572000"/>
          </a:xfrm>
        </p:spPr>
        <p:txBody>
          <a:bodyPr>
            <a:normAutofit/>
          </a:bodyPr>
          <a:lstStyle/>
          <a:p>
            <a:pPr>
              <a:buFontTx/>
              <a:buChar char="•"/>
            </a:pPr>
            <a:r>
              <a:rPr lang="ru-RU" sz="2400" dirty="0" smtClean="0"/>
              <a:t>Повышение устойчивости при ходьбе </a:t>
            </a:r>
          </a:p>
          <a:p>
            <a:pPr>
              <a:buFontTx/>
              <a:buChar char="•"/>
            </a:pPr>
            <a:r>
              <a:rPr lang="ru-RU" sz="2400" dirty="0" smtClean="0"/>
              <a:t>Повышение скорости передвижения </a:t>
            </a:r>
          </a:p>
          <a:p>
            <a:pPr>
              <a:buFontTx/>
              <a:buChar char="•"/>
            </a:pPr>
            <a:r>
              <a:rPr lang="ru-RU" sz="2400" dirty="0" smtClean="0"/>
              <a:t>Прохождение более длительного отрезка пути </a:t>
            </a:r>
          </a:p>
          <a:p>
            <a:pPr>
              <a:buFontTx/>
              <a:buChar char="•"/>
            </a:pPr>
            <a:r>
              <a:rPr lang="ru-RU" sz="2400" dirty="0" smtClean="0"/>
              <a:t>Ослабление нагрузки на дополнительную опору или отказ от нее </a:t>
            </a:r>
          </a:p>
          <a:p>
            <a:pPr>
              <a:buFontTx/>
              <a:buChar char="•"/>
            </a:pPr>
            <a:r>
              <a:rPr lang="ru-RU" sz="2400" dirty="0" smtClean="0"/>
              <a:t>Увеличение амплитуды движений в суставах </a:t>
            </a:r>
          </a:p>
        </p:txBody>
      </p:sp>
    </p:spTree>
    <p:extLst>
      <p:ext uri="{BB962C8B-B14F-4D97-AF65-F5344CB8AC3E}">
        <p14:creationId xmlns:p14="http://schemas.microsoft.com/office/powerpoint/2010/main" val="101821499"/>
      </p:ext>
    </p:extLst>
  </p:cSld>
  <p:clrMapOvr>
    <a:masterClrMapping/>
  </p:clrMapOvr>
  <p:transition spd="slow">
    <p:strips dir="rd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00034" y="91400"/>
            <a:ext cx="8183880" cy="765832"/>
          </a:xfrm>
        </p:spPr>
        <p:txBody>
          <a:bodyPr>
            <a:normAutofit/>
          </a:bodyPr>
          <a:lstStyle/>
          <a:p>
            <a:pPr algn="ctr"/>
            <a:r>
              <a:rPr lang="ru-RU" sz="2800" dirty="0" smtClean="0"/>
              <a:t>Выводы</a:t>
            </a:r>
            <a:endParaRPr lang="ru-RU" sz="2800" dirty="0"/>
          </a:p>
        </p:txBody>
      </p:sp>
      <p:sp>
        <p:nvSpPr>
          <p:cNvPr id="2" name="Объект 1"/>
          <p:cNvSpPr>
            <a:spLocks noGrp="1"/>
          </p:cNvSpPr>
          <p:nvPr>
            <p:ph sz="quarter" idx="1"/>
          </p:nvPr>
        </p:nvSpPr>
        <p:spPr>
          <a:xfrm>
            <a:off x="246772" y="877182"/>
            <a:ext cx="8429684" cy="5072098"/>
          </a:xfrm>
        </p:spPr>
        <p:txBody>
          <a:bodyPr>
            <a:noAutofit/>
          </a:bodyPr>
          <a:lstStyle/>
          <a:p>
            <a:pPr algn="just">
              <a:lnSpc>
                <a:spcPct val="120000"/>
              </a:lnSpc>
            </a:pPr>
            <a:r>
              <a:rPr lang="ru-RU" sz="1800" dirty="0"/>
              <a:t>Метод клинического анализа движений помогает объективно оценить степень нарушения локомоторных функций и позволяет прослеживать </a:t>
            </a:r>
            <a:r>
              <a:rPr lang="ru-RU" sz="1800" dirty="0" smtClean="0"/>
              <a:t>динамику в </a:t>
            </a:r>
            <a:r>
              <a:rPr lang="ru-RU" sz="1800" dirty="0"/>
              <a:t>процессе медицинской реабилитации</a:t>
            </a:r>
            <a:r>
              <a:rPr lang="ru-RU" sz="1800" dirty="0" smtClean="0"/>
              <a:t>.</a:t>
            </a:r>
          </a:p>
          <a:p>
            <a:pPr marL="274320" lvl="1" indent="-274320" algn="just">
              <a:lnSpc>
                <a:spcPct val="120000"/>
              </a:lnSpc>
              <a:spcBef>
                <a:spcPts val="580"/>
              </a:spcBef>
              <a:buClr>
                <a:schemeClr val="accent1"/>
              </a:buClr>
            </a:pPr>
            <a:r>
              <a:rPr lang="ru-RU" sz="1800" dirty="0"/>
              <a:t>Разработанный на основе полученных данных биомеханического исследования интегральный показатель, позволяет точно оценить  состояние кинематической и статической функции опорно-двигательной системы у </a:t>
            </a:r>
            <a:r>
              <a:rPr lang="ru-RU" sz="1800" dirty="0" smtClean="0"/>
              <a:t>пациентов с заболеваниями и травмами опорно-двигательной системы</a:t>
            </a:r>
            <a:endParaRPr lang="ru-RU" sz="1800" dirty="0"/>
          </a:p>
          <a:p>
            <a:pPr marL="274320" lvl="1" indent="-274320" algn="just">
              <a:lnSpc>
                <a:spcPct val="120000"/>
              </a:lnSpc>
              <a:spcBef>
                <a:spcPts val="580"/>
              </a:spcBef>
              <a:buClr>
                <a:schemeClr val="accent1"/>
              </a:buClr>
            </a:pPr>
            <a:r>
              <a:rPr lang="ru-RU" altLang="ru-RU" sz="1800" dirty="0"/>
              <a:t>Применение ЭНМГ-и ЭМГ мониторинга </a:t>
            </a:r>
            <a:r>
              <a:rPr lang="ru-RU" altLang="ru-RU" sz="1800" dirty="0" smtClean="0"/>
              <a:t>позволяет: оценить </a:t>
            </a:r>
            <a:r>
              <a:rPr lang="ru-RU" altLang="ru-RU" sz="1800" dirty="0"/>
              <a:t>состояние функциональной активности  мионеврального комплекса до и после выполненного оперативного вмешательства, выявить признаки абсолютной или функциональной мышечной недостаточности, выбрать индивидуальную адекватную тактику послеоперационной реабилитации.</a:t>
            </a:r>
          </a:p>
          <a:p>
            <a:pPr marL="274320" lvl="1" indent="-274320" algn="just">
              <a:lnSpc>
                <a:spcPct val="120000"/>
              </a:lnSpc>
              <a:spcBef>
                <a:spcPts val="580"/>
              </a:spcBef>
              <a:buClr>
                <a:schemeClr val="accent1"/>
              </a:buClr>
            </a:pPr>
            <a:endParaRPr lang="ru-RU" sz="1800" dirty="0"/>
          </a:p>
          <a:p>
            <a:pPr algn="just">
              <a:lnSpc>
                <a:spcPct val="120000"/>
              </a:lnSpc>
            </a:pPr>
            <a:endParaRPr lang="ru-RU" sz="1800" dirty="0"/>
          </a:p>
          <a:p>
            <a:pPr algn="just"/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1114864982"/>
      </p:ext>
    </p:extLst>
  </p:cSld>
  <p:clrMapOvr>
    <a:masterClrMapping/>
  </p:clrMapOvr>
  <p:transition spd="slow">
    <p:strips dir="rd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7596336" y="6527445"/>
            <a:ext cx="502920" cy="301752"/>
          </a:xfrm>
        </p:spPr>
        <p:txBody>
          <a:bodyPr/>
          <a:lstStyle/>
          <a:p>
            <a:fld id="{B19B0651-EE4F-4900-A07F-96A6BFA9D0F0}" type="slidenum">
              <a:rPr lang="ru-RU" smtClean="0"/>
              <a:t>24</a:t>
            </a:fld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-264027" y="1213009"/>
            <a:ext cx="9408027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Благодарим за внимание !</a:t>
            </a:r>
            <a:endParaRPr lang="ru-RU" sz="54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863781660"/>
      </p:ext>
    </p:extLst>
  </p:cSld>
  <p:clrMapOvr>
    <a:masterClrMapping/>
  </p:clrMapOvr>
  <p:transition spd="slow">
    <p:strips dir="r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44301" y="3846901"/>
            <a:ext cx="2096005" cy="31432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79512" y="71414"/>
            <a:ext cx="9145016" cy="1051560"/>
          </a:xfrm>
        </p:spPr>
        <p:txBody>
          <a:bodyPr>
            <a:normAutofit fontScale="90000"/>
          </a:bodyPr>
          <a:lstStyle/>
          <a:p>
            <a:r>
              <a:rPr lang="ru-RU" sz="3200" dirty="0">
                <a:solidFill>
                  <a:schemeClr val="accent1"/>
                </a:solidFill>
                <a:latin typeface="+mn-lt"/>
              </a:rPr>
              <a:t>Общий вид программно-аппаратного комплекса «МБН-Биомеханика» (г. Москва)</a:t>
            </a:r>
          </a:p>
        </p:txBody>
      </p:sp>
      <p:sp>
        <p:nvSpPr>
          <p:cNvPr id="2" name="Объект 1"/>
          <p:cNvSpPr>
            <a:spLocks noGrp="1"/>
          </p:cNvSpPr>
          <p:nvPr>
            <p:ph sz="quarter" idx="1"/>
          </p:nvPr>
        </p:nvSpPr>
        <p:spPr>
          <a:xfrm>
            <a:off x="270688" y="888150"/>
            <a:ext cx="5013987" cy="3387146"/>
          </a:xfrm>
        </p:spPr>
        <p:txBody>
          <a:bodyPr>
            <a:normAutofit fontScale="85000" lnSpcReduction="10000"/>
          </a:bodyPr>
          <a:lstStyle/>
          <a:p>
            <a:pPr marL="109728" indent="0">
              <a:buNone/>
            </a:pPr>
            <a:endParaRPr lang="ru-RU" sz="2000" dirty="0" smtClean="0"/>
          </a:p>
          <a:p>
            <a:pPr marL="109728" indent="0">
              <a:buNone/>
            </a:pPr>
            <a:r>
              <a:rPr lang="ru-RU" sz="2400" dirty="0" smtClean="0"/>
              <a:t>В составе комплекса:</a:t>
            </a:r>
          </a:p>
          <a:p>
            <a:r>
              <a:rPr lang="ru-RU" sz="2400" dirty="0" smtClean="0"/>
              <a:t>Трехкомпонентная </a:t>
            </a:r>
          </a:p>
          <a:p>
            <a:pPr marL="109728" indent="0">
              <a:buNone/>
            </a:pPr>
            <a:r>
              <a:rPr lang="ru-RU" sz="2400" dirty="0" smtClean="0"/>
              <a:t>   динамометрическая платформа</a:t>
            </a:r>
          </a:p>
          <a:p>
            <a:pPr marL="109728" indent="0">
              <a:buNone/>
            </a:pPr>
            <a:r>
              <a:rPr lang="ru-RU" sz="2400" dirty="0" smtClean="0"/>
              <a:t>   с определением координат</a:t>
            </a:r>
          </a:p>
          <a:p>
            <a:r>
              <a:rPr lang="ru-RU" sz="2400" dirty="0" smtClean="0"/>
              <a:t>Системный носимый блок</a:t>
            </a:r>
          </a:p>
          <a:p>
            <a:r>
              <a:rPr lang="ru-RU" sz="2400" dirty="0" smtClean="0"/>
              <a:t>Комплект </a:t>
            </a:r>
            <a:r>
              <a:rPr lang="ru-RU" sz="2400" dirty="0" err="1" smtClean="0"/>
              <a:t>подометрических</a:t>
            </a:r>
            <a:r>
              <a:rPr lang="ru-RU" sz="2400" dirty="0" smtClean="0"/>
              <a:t> </a:t>
            </a:r>
          </a:p>
          <a:p>
            <a:pPr marL="109728" indent="0">
              <a:buNone/>
            </a:pPr>
            <a:r>
              <a:rPr lang="ru-RU" sz="2400" dirty="0" smtClean="0"/>
              <a:t>    датчиков</a:t>
            </a:r>
          </a:p>
          <a:p>
            <a:r>
              <a:rPr lang="ru-RU" sz="2400" dirty="0" smtClean="0"/>
              <a:t>Компьютер </a:t>
            </a:r>
          </a:p>
          <a:p>
            <a:r>
              <a:rPr lang="ru-RU" sz="2400" dirty="0" smtClean="0"/>
              <a:t>Программное обеспечение</a:t>
            </a:r>
            <a:endParaRPr lang="ru-RU" sz="24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08104" y="1559573"/>
            <a:ext cx="2877273" cy="20443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99592" y="4221088"/>
            <a:ext cx="3756181" cy="23948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7120036"/>
      </p:ext>
    </p:extLst>
  </p:cSld>
  <p:clrMapOvr>
    <a:masterClrMapping/>
  </p:clrMapOvr>
  <p:transition spd="slow">
    <p:strips dir="r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14290"/>
            <a:ext cx="8463884" cy="1000132"/>
          </a:xfrm>
        </p:spPr>
        <p:txBody>
          <a:bodyPr>
            <a:noAutofit/>
          </a:bodyPr>
          <a:lstStyle/>
          <a:p>
            <a:pPr algn="ctr"/>
            <a:r>
              <a:rPr lang="ru-RU" sz="2800" dirty="0" err="1" smtClean="0">
                <a:solidFill>
                  <a:schemeClr val="accent1"/>
                </a:solidFill>
                <a:latin typeface="+mn-lt"/>
              </a:rPr>
              <a:t>Подография</a:t>
            </a:r>
            <a:r>
              <a:rPr lang="ru-RU" sz="2800" dirty="0" smtClean="0">
                <a:solidFill>
                  <a:schemeClr val="accent1"/>
                </a:solidFill>
                <a:latin typeface="+mn-lt"/>
              </a:rPr>
              <a:t> – измерение временных характеристик шага </a:t>
            </a:r>
            <a:endParaRPr lang="ru-RU" sz="2800" dirty="0">
              <a:solidFill>
                <a:schemeClr val="accent1"/>
              </a:solidFill>
              <a:latin typeface="+mn-lt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2092586" y="1219552"/>
            <a:ext cx="6842711" cy="1566506"/>
          </a:xfrm>
        </p:spPr>
        <p:txBody>
          <a:bodyPr>
            <a:normAutofit/>
          </a:bodyPr>
          <a:lstStyle/>
          <a:p>
            <a:r>
              <a:rPr lang="ru-RU" sz="2000" dirty="0" smtClean="0"/>
              <a:t>Регистрация производилась с помощью </a:t>
            </a:r>
            <a:r>
              <a:rPr lang="ru-RU" sz="2000" dirty="0" err="1" smtClean="0"/>
              <a:t>подометрических</a:t>
            </a:r>
            <a:r>
              <a:rPr lang="ru-RU" sz="2000" dirty="0" smtClean="0"/>
              <a:t> датчиков, фиксированных  в специальной обуви на носке и пятке.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1472" y="1136782"/>
            <a:ext cx="1501216" cy="16492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Рисунок 4" descr="799px-Ходбьа2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1472" y="2786058"/>
            <a:ext cx="4071966" cy="3057797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786314" y="4286257"/>
            <a:ext cx="3812489" cy="2232247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6200000">
            <a:off x="5749785" y="1393960"/>
            <a:ext cx="1859661" cy="37866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6996187"/>
      </p:ext>
    </p:extLst>
  </p:cSld>
  <p:clrMapOvr>
    <a:masterClrMapping/>
  </p:clrMapOvr>
  <p:transition spd="slow">
    <p:strips dir="r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42566" y="3491716"/>
            <a:ext cx="7273850" cy="295232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516216" y="3183939"/>
            <a:ext cx="20517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i="1" dirty="0" smtClean="0">
                <a:solidFill>
                  <a:srgbClr val="FF0000"/>
                </a:solidFill>
              </a:rPr>
              <a:t>Д.В. Скворцов, 2007</a:t>
            </a:r>
            <a:endParaRPr lang="ru-RU" sz="1400" i="1" dirty="0">
              <a:solidFill>
                <a:srgbClr val="FF0000"/>
              </a:solidFill>
            </a:endParaRPr>
          </a:p>
        </p:txBody>
      </p:sp>
      <p:sp>
        <p:nvSpPr>
          <p:cNvPr id="6" name="Объект 2"/>
          <p:cNvSpPr txBox="1">
            <a:spLocks/>
          </p:cNvSpPr>
          <p:nvPr/>
        </p:nvSpPr>
        <p:spPr>
          <a:xfrm>
            <a:off x="1321296" y="208833"/>
            <a:ext cx="5915000" cy="3282883"/>
          </a:xfrm>
          <a:prstGeom prst="rect">
            <a:avLst/>
          </a:prstGeom>
        </p:spPr>
        <p:txBody>
          <a:bodyPr vert="horz">
            <a:normAutofit fontScale="92500" lnSpcReduction="20000"/>
          </a:bodyPr>
          <a:lstStyle>
            <a:lvl1pPr marL="274320" indent="-274320" algn="l" rtl="0" eaLnBrk="1" latinLnBrk="0" hangingPunct="1">
              <a:spcBef>
                <a:spcPts val="58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28600" algn="l" rtl="0" eaLnBrk="1" latinLnBrk="0" hangingPunct="1">
              <a:spcBef>
                <a:spcPts val="370"/>
              </a:spcBef>
              <a:buClr>
                <a:schemeClr val="accent2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ts val="370"/>
              </a:spcBef>
              <a:buClr>
                <a:schemeClr val="accent1">
                  <a:tint val="60000"/>
                </a:schemeClr>
              </a:buClr>
              <a:buSzPct val="8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ts val="370"/>
              </a:spcBef>
              <a:buClr>
                <a:schemeClr val="accent3"/>
              </a:buClr>
              <a:buSzPct val="80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70"/>
              </a:spcBef>
              <a:buClr>
                <a:schemeClr val="accent3"/>
              </a:buClr>
              <a:buFontTx/>
              <a:buChar char="o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228600" algn="l" rtl="0" eaLnBrk="1" latinLnBrk="0" hangingPunct="1">
              <a:spcBef>
                <a:spcPts val="370"/>
              </a:spcBef>
              <a:buClr>
                <a:schemeClr val="accent3"/>
              </a:buClr>
              <a:buChar char="•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228600" algn="l" rtl="0" eaLnBrk="1" latinLnBrk="0" hangingPunct="1">
              <a:spcBef>
                <a:spcPts val="370"/>
              </a:spcBef>
              <a:buClr>
                <a:schemeClr val="accent2"/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228600" algn="l" rtl="0" eaLnBrk="1" latinLnBrk="0" hangingPunct="1">
              <a:spcBef>
                <a:spcPts val="370"/>
              </a:spcBef>
              <a:buClr>
                <a:schemeClr val="accent1">
                  <a:tint val="60000"/>
                </a:schemeClr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228600" algn="l" rtl="0" eaLnBrk="1" latinLnBrk="0" hangingPunct="1">
              <a:spcBef>
                <a:spcPts val="370"/>
              </a:spcBef>
              <a:buClr>
                <a:schemeClr val="accent2">
                  <a:tint val="60000"/>
                </a:schemeClr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 algn="just">
              <a:buFont typeface="Wingdings 2"/>
              <a:buNone/>
            </a:pPr>
            <a:r>
              <a:rPr lang="ru-RU" dirty="0" smtClean="0">
                <a:solidFill>
                  <a:schemeClr val="accent1"/>
                </a:solidFill>
              </a:rPr>
              <a:t>Исследуютс</a:t>
            </a:r>
            <a:r>
              <a:rPr lang="ru-RU" dirty="0">
                <a:solidFill>
                  <a:schemeClr val="accent1"/>
                </a:solidFill>
              </a:rPr>
              <a:t>я</a:t>
            </a:r>
            <a:r>
              <a:rPr lang="ru-RU" dirty="0" smtClean="0">
                <a:solidFill>
                  <a:schemeClr val="accent1"/>
                </a:solidFill>
              </a:rPr>
              <a:t> следующие показатели: </a:t>
            </a:r>
          </a:p>
          <a:p>
            <a:pPr algn="just"/>
            <a:r>
              <a:rPr lang="ru-RU" sz="2400" dirty="0" smtClean="0"/>
              <a:t>Цикл шага (ЦШ)</a:t>
            </a:r>
          </a:p>
          <a:p>
            <a:pPr algn="just"/>
            <a:r>
              <a:rPr lang="ru-RU" sz="2400" dirty="0" smtClean="0"/>
              <a:t>Коэффициент ритмичности</a:t>
            </a:r>
          </a:p>
          <a:p>
            <a:pPr algn="just"/>
            <a:r>
              <a:rPr lang="ru-RU" sz="2400" dirty="0" smtClean="0"/>
              <a:t>Период опоры (ПО)</a:t>
            </a:r>
          </a:p>
          <a:p>
            <a:pPr algn="just"/>
            <a:r>
              <a:rPr lang="ru-RU" sz="2400" dirty="0" smtClean="0"/>
              <a:t>Период переноса (ДО)</a:t>
            </a:r>
          </a:p>
          <a:p>
            <a:pPr algn="just"/>
            <a:r>
              <a:rPr lang="ru-RU" sz="2400" dirty="0" smtClean="0"/>
              <a:t>Первый период двойной опоры (ПДО)</a:t>
            </a:r>
          </a:p>
          <a:p>
            <a:pPr algn="just"/>
            <a:r>
              <a:rPr lang="ru-RU" sz="2400" dirty="0" smtClean="0"/>
              <a:t>Второй период двойной опоры (ВДО)</a:t>
            </a:r>
          </a:p>
          <a:p>
            <a:pPr algn="just"/>
            <a:r>
              <a:rPr lang="ru-RU" sz="2400" dirty="0" smtClean="0"/>
              <a:t>Период одиночной опоры (ОО)</a:t>
            </a:r>
          </a:p>
          <a:p>
            <a:pPr algn="just"/>
            <a:endParaRPr lang="ru-RU" sz="2400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20300691"/>
      </p:ext>
    </p:extLst>
  </p:cSld>
  <p:clrMapOvr>
    <a:masterClrMapping/>
  </p:clrMapOvr>
  <p:transition spd="slow">
    <p:strips dir="r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3803677" y="508795"/>
            <a:ext cx="5072098" cy="6072206"/>
          </a:xfrm>
        </p:spPr>
        <p:txBody>
          <a:bodyPr>
            <a:normAutofit fontScale="92500" lnSpcReduction="10000"/>
          </a:bodyPr>
          <a:lstStyle/>
          <a:p>
            <a:pPr marL="114300" lvl="0" indent="0" algn="just">
              <a:buNone/>
            </a:pPr>
            <a:endParaRPr lang="ru-RU" dirty="0" smtClean="0">
              <a:solidFill>
                <a:schemeClr val="accent1"/>
              </a:solidFill>
            </a:endParaRPr>
          </a:p>
          <a:p>
            <a:pPr marL="571500" indent="-457200" algn="just"/>
            <a:r>
              <a:rPr lang="ru-RU" dirty="0" smtClean="0"/>
              <a:t>положение ЦД относительно нормы в системе координат пациента</a:t>
            </a:r>
          </a:p>
          <a:p>
            <a:pPr lvl="0" algn="just"/>
            <a:r>
              <a:rPr lang="ru-RU" dirty="0" smtClean="0"/>
              <a:t> </a:t>
            </a:r>
            <a:r>
              <a:rPr lang="ru-RU" dirty="0"/>
              <a:t>колебания ЦД относительно нормы по фронтальной и сагиттальной </a:t>
            </a:r>
            <a:r>
              <a:rPr lang="ru-RU" dirty="0" smtClean="0"/>
              <a:t>составляющим</a:t>
            </a:r>
          </a:p>
          <a:p>
            <a:pPr lvl="0" algn="just"/>
            <a:r>
              <a:rPr lang="ru-RU" dirty="0" smtClean="0"/>
              <a:t>Площадь и длина </a:t>
            </a:r>
            <a:r>
              <a:rPr lang="ru-RU" dirty="0" err="1" smtClean="0"/>
              <a:t>статокинезиограммы</a:t>
            </a:r>
            <a:endParaRPr lang="ru-RU" dirty="0" smtClean="0"/>
          </a:p>
          <a:p>
            <a:pPr lvl="0" algn="just"/>
            <a:r>
              <a:rPr lang="ru-RU" dirty="0" smtClean="0"/>
              <a:t> </a:t>
            </a:r>
            <a:r>
              <a:rPr lang="ru-RU" dirty="0"/>
              <a:t>скорость ЦД относительно </a:t>
            </a:r>
            <a:r>
              <a:rPr lang="ru-RU" dirty="0" smtClean="0"/>
              <a:t>нормы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72328" y="3140968"/>
            <a:ext cx="3456384" cy="35205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42976" y="785794"/>
            <a:ext cx="1515352" cy="20002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1801072" y="785794"/>
            <a:ext cx="857256" cy="28575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372328" y="139463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3600" dirty="0" err="1" smtClean="0">
                <a:solidFill>
                  <a:schemeClr val="accent1"/>
                </a:solidFill>
              </a:rPr>
              <a:t>Стабилометрия</a:t>
            </a:r>
            <a:endParaRPr lang="ru-RU" sz="36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9003305"/>
      </p:ext>
    </p:extLst>
  </p:cSld>
  <p:clrMapOvr>
    <a:masterClrMapping/>
  </p:clrMapOvr>
  <p:transition spd="slow">
    <p:strips dir="r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95164"/>
            <a:ext cx="8183880" cy="1051560"/>
          </a:xfrm>
        </p:spPr>
        <p:txBody>
          <a:bodyPr>
            <a:normAutofit/>
          </a:bodyPr>
          <a:lstStyle/>
          <a:p>
            <a:r>
              <a:rPr lang="ru-RU" sz="2800" dirty="0" smtClean="0">
                <a:solidFill>
                  <a:schemeClr val="accent1"/>
                </a:solidFill>
                <a:latin typeface="+mn-lt"/>
              </a:rPr>
              <a:t>Динамометрия – регистрация силы реакции опоры</a:t>
            </a:r>
            <a:endParaRPr lang="ru-RU" sz="2800" dirty="0">
              <a:solidFill>
                <a:schemeClr val="accent1"/>
              </a:solidFill>
              <a:latin typeface="+mn-lt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3985592" y="925820"/>
            <a:ext cx="4978896" cy="4231372"/>
          </a:xfrm>
        </p:spPr>
        <p:txBody>
          <a:bodyPr>
            <a:normAutofit/>
          </a:bodyPr>
          <a:lstStyle/>
          <a:p>
            <a:pPr lvl="0" algn="just"/>
            <a:r>
              <a:rPr lang="ru-RU" sz="2400" dirty="0" smtClean="0"/>
              <a:t>амплитуда </a:t>
            </a:r>
            <a:r>
              <a:rPr lang="ru-RU" sz="2400" dirty="0"/>
              <a:t>основных экстремумов вертикальной, продольной составляющих, их симметричность для каждой </a:t>
            </a:r>
            <a:r>
              <a:rPr lang="ru-RU" sz="2400" dirty="0" smtClean="0"/>
              <a:t>стороны </a:t>
            </a:r>
          </a:p>
          <a:p>
            <a:pPr lvl="0" algn="just"/>
            <a:r>
              <a:rPr lang="ru-RU" sz="2400" dirty="0" smtClean="0"/>
              <a:t>диапазон </a:t>
            </a:r>
            <a:r>
              <a:rPr lang="ru-RU" sz="2400" dirty="0"/>
              <a:t>переменных и динамических </a:t>
            </a:r>
            <a:r>
              <a:rPr lang="ru-RU" sz="2400" dirty="0" smtClean="0"/>
              <a:t>нагрузок</a:t>
            </a:r>
          </a:p>
          <a:p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2704" y="1080936"/>
            <a:ext cx="3415934" cy="2857520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8631" y="4146252"/>
            <a:ext cx="3389313" cy="2451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Рисунок 5"/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640818" y="4255393"/>
            <a:ext cx="3288428" cy="2232818"/>
          </a:xfrm>
          <a:prstGeom prst="rect">
            <a:avLst/>
          </a:prstGeom>
        </p:spPr>
      </p:pic>
      <p:sp>
        <p:nvSpPr>
          <p:cNvPr id="7" name="Овал 6"/>
          <p:cNvSpPr/>
          <p:nvPr/>
        </p:nvSpPr>
        <p:spPr>
          <a:xfrm>
            <a:off x="884668" y="4443277"/>
            <a:ext cx="785818" cy="714380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4788024" y="4657422"/>
            <a:ext cx="785818" cy="714380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1475656" y="6487212"/>
            <a:ext cx="70723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Реакции опоры у пациента до оперативного лечения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18183668"/>
      </p:ext>
    </p:extLst>
  </p:cSld>
  <p:clrMapOvr>
    <a:masterClrMapping/>
  </p:clrMapOvr>
  <p:transition spd="slow">
    <p:strips dir="r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7158" y="1340768"/>
            <a:ext cx="8538032" cy="5072098"/>
          </a:xfrm>
          <a:prstGeom prst="rect">
            <a:avLst/>
          </a:prstGeom>
          <a:noFill/>
          <a:ln w="9525">
            <a:solidFill>
              <a:schemeClr val="accent1">
                <a:shade val="50000"/>
              </a:schemeClr>
            </a:solidFill>
            <a:miter lim="800000"/>
            <a:headEnd/>
            <a:tailEnd/>
          </a:ln>
          <a:effectLst/>
        </p:spPr>
      </p:pic>
      <p:sp>
        <p:nvSpPr>
          <p:cNvPr id="3" name="Заголовок 1"/>
          <p:cNvSpPr txBox="1">
            <a:spLocks/>
          </p:cNvSpPr>
          <p:nvPr/>
        </p:nvSpPr>
        <p:spPr>
          <a:xfrm>
            <a:off x="357158" y="285728"/>
            <a:ext cx="8229600" cy="1143000"/>
          </a:xfrm>
          <a:prstGeom prst="rect">
            <a:avLst/>
          </a:prstGeom>
          <a:effectLst/>
        </p:spPr>
        <p:txBody>
          <a:bodyPr>
            <a:normAutofit fontScale="40000" lnSpcReduction="200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1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algn="ctr"/>
            <a:r>
              <a:rPr lang="ru-RU" sz="5100" b="0" dirty="0" smtClean="0">
                <a:solidFill>
                  <a:schemeClr val="accent1"/>
                </a:solidFill>
              </a:rPr>
              <a:t>Фрагмент отчета динамометрического исследования</a:t>
            </a:r>
          </a:p>
          <a:p>
            <a:pPr algn="ctr"/>
            <a:endParaRPr lang="ru-RU" sz="2400" dirty="0" smtClean="0">
              <a:solidFill>
                <a:schemeClr val="tx1"/>
              </a:solidFill>
            </a:endParaRPr>
          </a:p>
          <a:p>
            <a:pPr algn="ctr"/>
            <a:r>
              <a:rPr lang="ru-RU" sz="3400" b="0" dirty="0" smtClean="0">
                <a:solidFill>
                  <a:schemeClr val="tx1"/>
                </a:solidFill>
                <a:effectLst/>
              </a:rPr>
              <a:t>Красная линия – данные пациента. </a:t>
            </a:r>
          </a:p>
          <a:p>
            <a:pPr algn="ctr"/>
            <a:r>
              <a:rPr lang="ru-RU" sz="3400" b="0" dirty="0" smtClean="0">
                <a:solidFill>
                  <a:schemeClr val="tx1"/>
                </a:solidFill>
                <a:effectLst/>
              </a:rPr>
              <a:t>Для вертикальной составляющей горизонтальная линия, обозначенная цифрой 100, - уровень 100% веса тела</a:t>
            </a:r>
            <a:endParaRPr lang="ru-RU" sz="3400" b="0" dirty="0">
              <a:solidFill>
                <a:schemeClr val="tx1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464246358"/>
      </p:ext>
    </p:extLst>
  </p:cSld>
  <p:clrMapOvr>
    <a:masterClrMapping/>
  </p:clrMapOvr>
  <p:transition spd="slow">
    <p:strips dir="r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49173" y="4143356"/>
            <a:ext cx="4721121" cy="2714644"/>
          </a:xfrm>
          <a:prstGeom prst="rect">
            <a:avLst/>
          </a:prstGeom>
          <a:noFill/>
          <a:ln w="9525">
            <a:solidFill>
              <a:schemeClr val="accent1">
                <a:shade val="50000"/>
              </a:schemeClr>
            </a:solidFill>
            <a:miter lim="800000"/>
            <a:headEnd/>
            <a:tailEnd/>
          </a:ln>
          <a:effectLst/>
        </p:spPr>
      </p:pic>
      <p:sp>
        <p:nvSpPr>
          <p:cNvPr id="3" name="Заголовок 1"/>
          <p:cNvSpPr>
            <a:spLocks noGrp="1"/>
          </p:cNvSpPr>
          <p:nvPr>
            <p:ph type="title"/>
          </p:nvPr>
        </p:nvSpPr>
        <p:spPr>
          <a:xfrm>
            <a:off x="45546" y="124992"/>
            <a:ext cx="8411424" cy="1312674"/>
          </a:xfrm>
        </p:spPr>
        <p:txBody>
          <a:bodyPr>
            <a:noAutofit/>
          </a:bodyPr>
          <a:lstStyle/>
          <a:p>
            <a:pPr algn="just"/>
            <a:r>
              <a:rPr lang="ru-RU" sz="1800" b="0" dirty="0" smtClean="0">
                <a:solidFill>
                  <a:schemeClr val="tx1"/>
                </a:solidFill>
                <a:effectLst/>
              </a:rPr>
              <a:t>	</a:t>
            </a:r>
            <a:r>
              <a:rPr lang="ru-RU" sz="2000" b="0" dirty="0" smtClean="0">
                <a:solidFill>
                  <a:schemeClr val="tx1"/>
                </a:solidFill>
                <a:effectLst/>
              </a:rPr>
              <a:t>В результате каждого исследования получаем более 50 показателей, что достаточно сложно для интерпретации данных. В связи с чем возникла необходимость определения наиболее значимых параметров.</a:t>
            </a:r>
            <a:endParaRPr lang="ru-RU" sz="2000" b="0" dirty="0">
              <a:solidFill>
                <a:schemeClr val="tx1"/>
              </a:solidFill>
              <a:effectLst/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546" y="1785925"/>
            <a:ext cx="4205712" cy="3615437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ffectLst/>
        </p:spPr>
      </p:pic>
      <p:grpSp>
        <p:nvGrpSpPr>
          <p:cNvPr id="4" name="Группа 3"/>
          <p:cNvGrpSpPr/>
          <p:nvPr/>
        </p:nvGrpSpPr>
        <p:grpSpPr>
          <a:xfrm>
            <a:off x="4747891" y="1440099"/>
            <a:ext cx="3923684" cy="2643206"/>
            <a:chOff x="1115616" y="332656"/>
            <a:chExt cx="7780309" cy="5760640"/>
          </a:xfrm>
        </p:grpSpPr>
        <p:pic>
          <p:nvPicPr>
            <p:cNvPr id="5" name="Picture 3"/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46551" y="332656"/>
              <a:ext cx="7649374" cy="576064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</p:pic>
        <p:sp>
          <p:nvSpPr>
            <p:cNvPr id="6" name="Прямоугольник 5"/>
            <p:cNvSpPr/>
            <p:nvPr/>
          </p:nvSpPr>
          <p:spPr>
            <a:xfrm>
              <a:off x="1115616" y="1412776"/>
              <a:ext cx="2664296" cy="21602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val="2953755344"/>
      </p:ext>
    </p:extLst>
  </p:cSld>
  <p:clrMapOvr>
    <a:masterClrMapping/>
  </p:clrMapOvr>
  <p:transition spd="slow">
    <p:strips dir="rd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Яркая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Яркая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Яркая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Verve</Template>
  <TotalTime>532</TotalTime>
  <Words>804</Words>
  <Application>Microsoft Office PowerPoint</Application>
  <PresentationFormat>Экран (4:3)</PresentationFormat>
  <Paragraphs>113</Paragraphs>
  <Slides>24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32" baseType="lpstr">
      <vt:lpstr>Arial</vt:lpstr>
      <vt:lpstr>Calibri</vt:lpstr>
      <vt:lpstr>Century Gothic</vt:lpstr>
      <vt:lpstr>Symbol</vt:lpstr>
      <vt:lpstr>Tahoma</vt:lpstr>
      <vt:lpstr>Verdana</vt:lpstr>
      <vt:lpstr>Wingdings 2</vt:lpstr>
      <vt:lpstr>Яркая</vt:lpstr>
      <vt:lpstr>Комплексная функциональная диагностика патологии двигательной сферы у пациентов травматолого-ортопедического профиля</vt:lpstr>
      <vt:lpstr>Методы клинической биомеханики</vt:lpstr>
      <vt:lpstr>Общий вид программно-аппаратного комплекса «МБН-Биомеханика» (г. Москва)</vt:lpstr>
      <vt:lpstr>Подография – измерение временных характеристик шага </vt:lpstr>
      <vt:lpstr>Презентация PowerPoint</vt:lpstr>
      <vt:lpstr>Презентация PowerPoint</vt:lpstr>
      <vt:lpstr>Динамометрия – регистрация силы реакции опоры</vt:lpstr>
      <vt:lpstr>Презентация PowerPoint</vt:lpstr>
      <vt:lpstr> В результате каждого исследования получаем более 50 показателей, что достаточно сложно для интерпретации данных. В связи с чем возникла необходимость определения наиболее значимых параметров.</vt:lpstr>
      <vt:lpstr>С использованием методов статистики были определены наиболее чувствительные показатели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Исследование афферентной проводимости большеберцовой порции  седалищного нерва, с регистрацией F-волн</vt:lpstr>
      <vt:lpstr>Степень снижения   ЭНМГ и ЭМГ – данных  влияют на длительность периода реабилитации пациентов: </vt:lpstr>
      <vt:lpstr>Метод функциональной электростимуляции (ФЭС) -</vt:lpstr>
      <vt:lpstr>Основные преимущества функциональной электростимуляции</vt:lpstr>
      <vt:lpstr>Презентация PowerPoint</vt:lpstr>
      <vt:lpstr>Проведение сеанса ФЭС</vt:lpstr>
      <vt:lpstr>Клинические признаки эффективности ФЭС</vt:lpstr>
      <vt:lpstr>Выводы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Исследование локомоций в суставах верхних и нижних конечностей методом захвата движений с использованием инерциальных датчиков</dc:title>
  <dc:creator>AB</dc:creator>
  <cp:lastModifiedBy>Eugene Moiseev</cp:lastModifiedBy>
  <cp:revision>63</cp:revision>
  <dcterms:created xsi:type="dcterms:W3CDTF">2018-06-27T07:34:53Z</dcterms:created>
  <dcterms:modified xsi:type="dcterms:W3CDTF">2020-12-29T07:25:05Z</dcterms:modified>
</cp:coreProperties>
</file>