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87" r:id="rId3"/>
    <p:sldId id="261" r:id="rId4"/>
    <p:sldId id="260" r:id="rId5"/>
    <p:sldId id="275" r:id="rId6"/>
    <p:sldId id="284" r:id="rId7"/>
    <p:sldId id="286" r:id="rId8"/>
    <p:sldId id="289" r:id="rId9"/>
    <p:sldId id="288" r:id="rId10"/>
    <p:sldId id="279" r:id="rId11"/>
    <p:sldId id="282" r:id="rId12"/>
    <p:sldId id="273" r:id="rId13"/>
    <p:sldId id="264" r:id="rId14"/>
    <p:sldId id="265" r:id="rId15"/>
    <p:sldId id="271" r:id="rId16"/>
    <p:sldId id="280" r:id="rId17"/>
    <p:sldId id="283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7" autoAdjust="0"/>
  </p:normalViewPr>
  <p:slideViewPr>
    <p:cSldViewPr snapToGrid="0">
      <p:cViewPr varScale="1">
        <p:scale>
          <a:sx n="100" d="100"/>
          <a:sy n="100" d="100"/>
        </p:scale>
        <p:origin x="2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171\Desktop\&#1044;&#1080;&#1072;&#1075;&#1088;%20&#1040;&#1058;&#1054;&#105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Планктонная культура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25</c:v>
              </c:pt>
              <c:pt idx="4">
                <c:v>100</c:v>
              </c:pt>
              <c:pt idx="5">
                <c:v>200</c:v>
              </c:pt>
            </c:numLit>
          </c:cat>
          <c:val>
            <c:numRef>
              <c:f>Лист1!$A$1:$A$6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F-4BC5-9C7A-0C28ABDB2406}"/>
            </c:ext>
          </c:extLst>
        </c:ser>
        <c:ser>
          <c:idx val="1"/>
          <c:order val="1"/>
          <c:tx>
            <c:v>Планктонная культура после УЗ-воздействия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25</c:v>
              </c:pt>
              <c:pt idx="4">
                <c:v>100</c:v>
              </c:pt>
              <c:pt idx="5">
                <c:v>200</c:v>
              </c:pt>
            </c:numLit>
          </c:cat>
          <c:val>
            <c:numRef>
              <c:f>Лист1!$B$1:$B$6</c:f>
              <c:numCache>
                <c:formatCode>General</c:formatCode>
                <c:ptCount val="6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F-4BC5-9C7A-0C28ABDB2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40616"/>
        <c:axId val="173938320"/>
      </c:barChart>
      <c:catAx>
        <c:axId val="173940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8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Концентрация </a:t>
                </a:r>
                <a:r>
                  <a:rPr lang="ru-RU" sz="1800" b="1" baseline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цефтриаксона</a:t>
                </a:r>
                <a:r>
                  <a:rPr lang="ru-RU" sz="18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мкг/мл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3938320"/>
        <c:crosses val="autoZero"/>
        <c:auto val="1"/>
        <c:lblAlgn val="ctr"/>
        <c:lblOffset val="100"/>
        <c:noMultiLvlLbl val="0"/>
      </c:catAx>
      <c:valAx>
        <c:axId val="17393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 err="1">
                    <a:solidFill>
                      <a:schemeClr val="tx1"/>
                    </a:solidFill>
                  </a:rPr>
                  <a:t>lg</a:t>
                </a:r>
                <a:r>
                  <a:rPr lang="en-US" sz="2000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baseline="0" dirty="0">
                    <a:solidFill>
                      <a:schemeClr val="tx1"/>
                    </a:solidFill>
                  </a:rPr>
                  <a:t>КОЕ/мл</a:t>
                </a:r>
              </a:p>
            </c:rich>
          </c:tx>
          <c:layout>
            <c:manualLayout>
              <c:xMode val="edge"/>
              <c:yMode val="edge"/>
              <c:x val="0"/>
              <c:y val="8.758737074422569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394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33714584211646"/>
          <c:y val="0.12382780786279847"/>
          <c:w val="0.32266288359363687"/>
          <c:h val="0.3511702515849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Биопленка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25</c:v>
              </c:pt>
              <c:pt idx="4">
                <c:v>100</c:v>
              </c:pt>
              <c:pt idx="5">
                <c:v>200</c:v>
              </c:pt>
            </c:numLit>
          </c:cat>
          <c:val>
            <c:numRef>
              <c:f>Лист1!$A$31:$F$31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D-463F-857C-FEA5426F615F}"/>
            </c:ext>
          </c:extLst>
        </c:ser>
        <c:ser>
          <c:idx val="1"/>
          <c:order val="1"/>
          <c:tx>
            <c:v>Биопленка после УЗ-воздействия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25</c:v>
              </c:pt>
              <c:pt idx="4">
                <c:v>100</c:v>
              </c:pt>
              <c:pt idx="5">
                <c:v>200</c:v>
              </c:pt>
            </c:numLit>
          </c:cat>
          <c:val>
            <c:numRef>
              <c:f>Лист1!$A$32:$F$32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ED-463F-857C-FEA5426F6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07008"/>
        <c:axId val="173898152"/>
      </c:barChart>
      <c:catAx>
        <c:axId val="173907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8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Концентрация цетриаксона, мкг/мл</a:t>
                </a:r>
              </a:p>
            </c:rich>
          </c:tx>
          <c:layout>
            <c:manualLayout>
              <c:xMode val="edge"/>
              <c:yMode val="edge"/>
              <c:x val="0.52323999964831058"/>
              <c:y val="0.92859776327494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3898152"/>
        <c:crosses val="autoZero"/>
        <c:auto val="1"/>
        <c:lblAlgn val="ctr"/>
        <c:lblOffset val="100"/>
        <c:noMultiLvlLbl val="0"/>
      </c:catAx>
      <c:valAx>
        <c:axId val="17389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baseline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</a:t>
                </a:r>
                <a:r>
                  <a:rPr lang="en-US" sz="18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КОЕ/мл</a:t>
                </a:r>
              </a:p>
            </c:rich>
          </c:tx>
          <c:layout>
            <c:manualLayout>
              <c:xMode val="edge"/>
              <c:yMode val="edge"/>
              <c:x val="0"/>
              <c:y val="7.016840941691841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390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94608937711367"/>
          <c:y val="0.18076938317768274"/>
          <c:w val="0.29405392930782115"/>
          <c:h val="0.26764327886236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12027477153757"/>
          <c:y val="3.3250004627973284E-2"/>
          <c:w val="0.82508693794787713"/>
          <c:h val="0.57476028042873539"/>
        </c:manualLayout>
      </c:layout>
      <c:lineChart>
        <c:grouping val="standard"/>
        <c:varyColors val="0"/>
        <c:ser>
          <c:idx val="0"/>
          <c:order val="0"/>
          <c:tx>
            <c:v>планктонная культура</c:v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25</c:v>
              </c:pt>
              <c:pt idx="4">
                <c:v>100</c:v>
              </c:pt>
              <c:pt idx="5">
                <c:v>200</c:v>
              </c:pt>
            </c:numLit>
          </c:cat>
          <c:val>
            <c:numRef>
              <c:f>Лист1!$A$1:$A$6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90-4379-940A-3CFB814CBF86}"/>
            </c:ext>
          </c:extLst>
        </c:ser>
        <c:ser>
          <c:idx val="1"/>
          <c:order val="1"/>
          <c:tx>
            <c:v>планктонная культура после УЗ</c:v>
          </c:tx>
          <c:spPr>
            <a:ln w="5080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25</c:v>
              </c:pt>
              <c:pt idx="4">
                <c:v>100</c:v>
              </c:pt>
              <c:pt idx="5">
                <c:v>200</c:v>
              </c:pt>
            </c:numLit>
          </c:cat>
          <c:val>
            <c:numRef>
              <c:f>Лист1!$B$1:$B$6</c:f>
              <c:numCache>
                <c:formatCode>General</c:formatCode>
                <c:ptCount val="6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90-4379-940A-3CFB814CBF86}"/>
            </c:ext>
          </c:extLst>
        </c:ser>
        <c:ser>
          <c:idx val="2"/>
          <c:order val="2"/>
          <c:tx>
            <c:v>Биопленка</c:v>
          </c:tx>
          <c:spPr>
            <a:ln w="50800" cap="rnd">
              <a:solidFill>
                <a:srgbClr val="5B9BD5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25</c:v>
              </c:pt>
              <c:pt idx="4">
                <c:v>100</c:v>
              </c:pt>
              <c:pt idx="5">
                <c:v>200</c:v>
              </c:pt>
            </c:numLit>
          </c:cat>
          <c:val>
            <c:numRef>
              <c:f>Лист1!$C$1:$C$6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90-4379-940A-3CFB814CBF86}"/>
            </c:ext>
          </c:extLst>
        </c:ser>
        <c:ser>
          <c:idx val="3"/>
          <c:order val="3"/>
          <c:tx>
            <c:v>Биопленка после УЗ</c:v>
          </c:tx>
          <c:spPr>
            <a:ln w="50800" cap="rnd">
              <a:solidFill>
                <a:srgbClr val="5B9BD5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25</c:v>
              </c:pt>
              <c:pt idx="4">
                <c:v>100</c:v>
              </c:pt>
              <c:pt idx="5">
                <c:v>200</c:v>
              </c:pt>
            </c:numLit>
          </c:cat>
          <c:val>
            <c:numRef>
              <c:f>Лист1!$D$1:$D$6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90-4379-940A-3CFB814CB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518200"/>
        <c:axId val="420512296"/>
      </c:lineChart>
      <c:catAx>
        <c:axId val="420518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800" b="1" baseline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Концентрация цефтриаксона, мкг/мл</a:t>
                </a:r>
              </a:p>
            </c:rich>
          </c:tx>
          <c:layout>
            <c:manualLayout>
              <c:xMode val="edge"/>
              <c:yMode val="edge"/>
              <c:x val="0.43339002983069475"/>
              <c:y val="0.703314044444410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20512296"/>
        <c:crosses val="autoZero"/>
        <c:auto val="1"/>
        <c:lblAlgn val="ctr"/>
        <c:lblOffset val="100"/>
        <c:noMultiLvlLbl val="0"/>
      </c:catAx>
      <c:valAx>
        <c:axId val="42051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800" b="1" baseline="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lg</a:t>
                </a:r>
                <a:r>
                  <a:rPr lang="en-US" sz="18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18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КОЕ, </a:t>
                </a:r>
                <a:r>
                  <a:rPr lang="ru-RU" sz="1800" b="1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мкг/мл</a:t>
                </a:r>
                <a:endParaRPr lang="ru-RU" sz="1800" b="1" baseline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8.5304448884187967E-3"/>
              <c:y val="5.909431135654140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20518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833216529684922E-2"/>
          <c:y val="0.78176102506019196"/>
          <c:w val="0.7707065699017327"/>
          <c:h val="0.20144604330951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DF06E-A52C-4687-A924-A2CE553E7B7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AEDCA-6205-4B32-8F88-50C8E954D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2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9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24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16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12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7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8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Пути преодоления резистентности биопленок к внешним воздействиям включают: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5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5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5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3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AEDCA-6205-4B32-8F88-50C8E954D4A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9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5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5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7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7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0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7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0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5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8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3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D844-5A67-4DDC-A28B-9DBDCFA77AC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28CD-9246-4E52-A37D-7C34A0C55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0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725" y="4785610"/>
            <a:ext cx="1071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«Разработка средств, эффективных в отношении пленкообразующих микроорганизмов при лечении инфекционных осложнений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эндопротезирования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суставов»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7725" y="5431941"/>
            <a:ext cx="10363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руководитель: НИИТОН СГМУ им. В.И. Разумовского МЗ РФ д.м.н.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Ульянов В. 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0442" y="1770057"/>
            <a:ext cx="9384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Биоакустический эффект как перспективный метод воздействия на биопленки, сформированные возбудителями инфекционно-воспалительного процесса области оперативного вмешательства</a:t>
            </a:r>
          </a:p>
          <a:p>
            <a:pPr 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Бабушкина И.В., Мамонова И.А., Ульянов В.Ю., Гладкова Е.В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5" y="376822"/>
            <a:ext cx="3400928" cy="12855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59573" y="5893606"/>
            <a:ext cx="454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Сроки выполнения 01.01.2021г. – 31.12.2023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1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2423" y="916854"/>
            <a:ext cx="71683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имитационной модели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биопленки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гидрофильных и гидрофобных поверхностях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nikons.pro/images/petritest/IMG_0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48586" y="3544430"/>
            <a:ext cx="3434991" cy="23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5385" r="2773" b="17253"/>
          <a:stretch/>
        </p:blipFill>
        <p:spPr bwMode="auto">
          <a:xfrm>
            <a:off x="6878065" y="3559022"/>
            <a:ext cx="3458700" cy="23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01274" y="2542775"/>
            <a:ext cx="34122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полистироловых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пробирках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микропланшетах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9545" y="2473882"/>
            <a:ext cx="3625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микробной биопленки на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покровных стеклах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369717" y="1806572"/>
            <a:ext cx="1524000" cy="6341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017773" y="969872"/>
            <a:ext cx="7571873" cy="749377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61" y="2542775"/>
            <a:ext cx="4283242" cy="9372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262" y="2557683"/>
            <a:ext cx="4627265" cy="9327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0463" y="3713"/>
            <a:ext cx="743776" cy="6858594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6376012" y="1854938"/>
            <a:ext cx="1207385" cy="6341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74576" y="366163"/>
            <a:ext cx="311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2072" y="6147956"/>
            <a:ext cx="2434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G.OʼToole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Kolter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85134" y="6147956"/>
            <a:ext cx="37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Чеботарь И.В.,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Таланин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201" y="639097"/>
            <a:ext cx="6914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 ИССЛЕДОВАНИЯ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8356" y="1424615"/>
            <a:ext cx="97371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МПК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цефтриаксона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методом серийных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разведений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следующих сериях проб:</a:t>
            </a:r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 Планктонная культура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S. 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epidermidis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Планктонная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S. 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epidermidis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после обработки ультразвуком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Предформированная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(48-часовая биопленка)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Предформированная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(48-часовая биопленка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после обработки ультразвуком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463" y="3713"/>
            <a:ext cx="74377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96485"/>
              </p:ext>
            </p:extLst>
          </p:nvPr>
        </p:nvGraphicFramePr>
        <p:xfrm>
          <a:off x="128335" y="763645"/>
          <a:ext cx="11871160" cy="5982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358">
                  <a:extLst>
                    <a:ext uri="{9D8B030D-6E8A-4147-A177-3AD203B41FA5}">
                      <a16:colId xmlns:a16="http://schemas.microsoft.com/office/drawing/2014/main" val="1065759603"/>
                    </a:ext>
                  </a:extLst>
                </a:gridCol>
                <a:gridCol w="2942621">
                  <a:extLst>
                    <a:ext uri="{9D8B030D-6E8A-4147-A177-3AD203B41FA5}">
                      <a16:colId xmlns:a16="http://schemas.microsoft.com/office/drawing/2014/main" val="3980909557"/>
                    </a:ext>
                  </a:extLst>
                </a:gridCol>
                <a:gridCol w="2570823">
                  <a:extLst>
                    <a:ext uri="{9D8B030D-6E8A-4147-A177-3AD203B41FA5}">
                      <a16:colId xmlns:a16="http://schemas.microsoft.com/office/drawing/2014/main" val="1185401132"/>
                    </a:ext>
                  </a:extLst>
                </a:gridCol>
                <a:gridCol w="2703146">
                  <a:extLst>
                    <a:ext uri="{9D8B030D-6E8A-4147-A177-3AD203B41FA5}">
                      <a16:colId xmlns:a16="http://schemas.microsoft.com/office/drawing/2014/main" val="680452361"/>
                    </a:ext>
                  </a:extLst>
                </a:gridCol>
                <a:gridCol w="2495212">
                  <a:extLst>
                    <a:ext uri="{9D8B030D-6E8A-4147-A177-3AD203B41FA5}">
                      <a16:colId xmlns:a16="http://schemas.microsoft.com/office/drawing/2014/main" val="2845222062"/>
                    </a:ext>
                  </a:extLst>
                </a:gridCol>
              </a:tblGrid>
              <a:tr h="2644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Конц-ция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цефтриаксона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мкг/мл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193760"/>
                  </a:ext>
                </a:extLst>
              </a:tr>
              <a:tr h="831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Планктонная культура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Планктонная культура после обработки УЗ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Биопленка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Биопленка после обработки УЗ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51235"/>
                  </a:ext>
                </a:extLst>
              </a:tr>
              <a:tr h="915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(контроль)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2,8∙10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(1,5∙10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5,3∙10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(5,8∙10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6,2∙10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(1,1∙10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4,0∙10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(1,2∙10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;7,0∙10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7509128"/>
                  </a:ext>
                </a:extLst>
              </a:tr>
              <a:tr h="850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3,2∙10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(6,1∙10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6,9∙10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(7,5∙10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1,4∙10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(8,9∙10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6,7∙10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1-3=0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,004217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5,1∙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(7,8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,037398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255569"/>
                  </a:ext>
                </a:extLst>
              </a:tr>
              <a:tr h="850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4,1∙10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(1,5∙10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5,7∙10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(1,0∙10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9,5∙10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8,1∙10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1-3=0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,008705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6,1∙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,003405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840362"/>
                  </a:ext>
                </a:extLst>
              </a:tr>
              <a:tr h="850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6,0∙10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(0,0; 3,2∙10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(0,0; 2,0∙10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(1,7∙10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7,8∙10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1-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,003631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(0,0; 6,4∙10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,013198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871349"/>
                  </a:ext>
                </a:extLst>
              </a:tr>
              <a:tr h="850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роста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роста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(5,4∙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3,1∙10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1-3=0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,019732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роста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3-4=0,019732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0467493"/>
                  </a:ext>
                </a:extLst>
              </a:tr>
              <a:tr h="567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роста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роста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роста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роста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21854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75747" y="209647"/>
            <a:ext cx="98017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Микробная обсемененность образцов в присутствии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цефтриаксона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КОЕ/мл  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630313"/>
              </p:ext>
            </p:extLst>
          </p:nvPr>
        </p:nvGraphicFramePr>
        <p:xfrm>
          <a:off x="401053" y="2174789"/>
          <a:ext cx="10398752" cy="424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23050" y="176151"/>
            <a:ext cx="3838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8483" y="845974"/>
            <a:ext cx="7058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Микробная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обсеменность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образцов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планктонной культуры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epidermidis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присутствии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цефтриаксона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КОЕ/мл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463" y="3713"/>
            <a:ext cx="74377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002909"/>
              </p:ext>
            </p:extLst>
          </p:nvPr>
        </p:nvGraphicFramePr>
        <p:xfrm>
          <a:off x="850230" y="1925052"/>
          <a:ext cx="10122569" cy="431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96512" y="256309"/>
            <a:ext cx="3838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494" y="998347"/>
            <a:ext cx="9368589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Микробная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обсемененность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образцов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биопленки 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epidermidis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присутствии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цефтриаксона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КОЕ/мл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463" y="3713"/>
            <a:ext cx="74377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9142303"/>
              </p:ext>
            </p:extLst>
          </p:nvPr>
        </p:nvGraphicFramePr>
        <p:xfrm>
          <a:off x="577516" y="818148"/>
          <a:ext cx="10379242" cy="529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20356" y="196334"/>
            <a:ext cx="3838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8224" y="-594"/>
            <a:ext cx="74377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736" y="410762"/>
            <a:ext cx="9368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Деcтрукция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биологических пленок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абиотических поверхностях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4843" y="1058325"/>
            <a:ext cx="8197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биопленок, образованных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epidermidis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после обработки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ультразвуком в течение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минут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4250" y="2290809"/>
            <a:ext cx="238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960" y="4078523"/>
            <a:ext cx="2027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Биопленка после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УЗ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4692" y="6084150"/>
            <a:ext cx="4426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краска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генциановым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фиолетовым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90003" y="6103442"/>
            <a:ext cx="3062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конго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красны</a:t>
            </a:r>
            <a:r>
              <a:rPr lang="ru-RU" dirty="0" smtClean="0">
                <a:solidFill>
                  <a:prstClr val="black"/>
                </a:solidFill>
              </a:rPr>
              <a:t>м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95" y="4200165"/>
            <a:ext cx="2310064" cy="16189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003" y="2216305"/>
            <a:ext cx="2352356" cy="16917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003" y="4192237"/>
            <a:ext cx="2352356" cy="16364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8224" y="0"/>
            <a:ext cx="743776" cy="68585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9123" y="2264740"/>
            <a:ext cx="2206036" cy="17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6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8481" y="469050"/>
            <a:ext cx="1412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1072" y="4205848"/>
            <a:ext cx="9641305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712" y="930715"/>
            <a:ext cx="103896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воздействии на планктонную культуру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epidermidis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выявлено статистически достоверных различий между микробной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обсеменностью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образцов, подвергавшихся сочетанному действию низкочастотного ультразвука и рассчитанных концентраций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цефтриаксона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 образцов, инкубированных с аналогичными концентрациями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цефтриаксона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без воздействия ультразвука.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изучении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предформированной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биопленки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epidermidis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выявлено статистически достоверное повышение чувствительности к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цефтриаксону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образцов, подвергавшихся комплексному воздействию низкочастотного ультразвука и  рассчитанных концентраций антибиотика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Предполагаемым патогенетическим механизмом влияния низкочастотного ультразвука на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предформированные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биопленки является разрушение внеклеточного матрикса биопленки, приводящее к дезинтеграции бактериальных клеток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биоакустического эффекта является перспективным направлением при разработке методов деструкции биопленок. сформированных возбудителями имплантат-ассоциированной инфекции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481" y="0"/>
            <a:ext cx="74377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8" y="268420"/>
            <a:ext cx="2930418" cy="2070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992" y="2736502"/>
            <a:ext cx="90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anrope" pitchFamily="2" charset="0"/>
              </a:rPr>
              <a:t>Благодарим за внимание</a:t>
            </a:r>
            <a:endParaRPr lang="ru-RU" sz="2800" b="1" dirty="0">
              <a:latin typeface="Manrop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992" y="4960189"/>
            <a:ext cx="9696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anrope" pitchFamily="2" charset="0"/>
              </a:rPr>
              <a:t>Автор</a:t>
            </a:r>
            <a:r>
              <a:rPr lang="ru-RU" b="1" dirty="0">
                <a:latin typeface="Manrope" pitchFamily="2" charset="0"/>
              </a:rPr>
              <a:t> </a:t>
            </a:r>
            <a:r>
              <a:rPr lang="ru-RU" b="1" dirty="0" smtClean="0">
                <a:latin typeface="Manrope" pitchFamily="2" charset="0"/>
              </a:rPr>
              <a:t>презентации</a:t>
            </a:r>
          </a:p>
          <a:p>
            <a:r>
              <a:rPr lang="ru-RU" dirty="0" smtClean="0">
                <a:latin typeface="Manrope" pitchFamily="2" charset="0"/>
              </a:rPr>
              <a:t>Бабушкина И.В., </a:t>
            </a:r>
            <a:r>
              <a:rPr lang="ru-RU" dirty="0" err="1" smtClean="0">
                <a:latin typeface="Manrope" pitchFamily="2" charset="0"/>
              </a:rPr>
              <a:t>ст.н.с</a:t>
            </a:r>
            <a:r>
              <a:rPr lang="ru-RU" dirty="0" smtClean="0">
                <a:latin typeface="Manrope" pitchFamily="2" charset="0"/>
              </a:rPr>
              <a:t>. отдела фундаментальных и клинико-экспериментальных исследований НИИТОН СГМУ</a:t>
            </a:r>
            <a:endParaRPr lang="ru-RU" dirty="0">
              <a:latin typeface="Manrope" pitchFamily="2" charset="0"/>
            </a:endParaRPr>
          </a:p>
          <a:p>
            <a:endParaRPr lang="ru-RU" dirty="0" smtClean="0">
              <a:latin typeface="Manrope" pitchFamily="2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10051968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@mail.ru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3" y="626455"/>
            <a:ext cx="3685806" cy="13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fineartamerica.com/images-medium-large-5/2-knee-replacement-zephyrscience-photo-libra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82" y="3167516"/>
            <a:ext cx="2683220" cy="31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0651" y="381525"/>
            <a:ext cx="9865894" cy="250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Увеличение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оперативных вмешательств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резкому увеличению частоты развития различных осложнений, в том числе, глубокой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С.Б.,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Этиология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патогенез инфекционных осложнений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суставов связаны с формированием микробных биопленок, обладающих высокой резистентностью к антибактериальным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препаратам, которое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инициируется наличием ортопедических медицинских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имплантатов (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Trampuz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Perka C, Borens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2018)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8224" y="-594"/>
            <a:ext cx="743776" cy="6858594"/>
          </a:xfrm>
          <a:prstGeom prst="rect">
            <a:avLst/>
          </a:prstGeom>
        </p:spPr>
      </p:pic>
      <p:pic>
        <p:nvPicPr>
          <p:cNvPr id="2052" name="Picture 4" descr="Опасные Бактериальные Пленки Взаимодействуют с Электрическими Импульсами, А Это Означает, Что Мы Могли Бы Блокировать Их, чтобы помеша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3416683"/>
            <a:ext cx="3883494" cy="26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нешний файл, содержащий изображение, иллюстрацию и т. Д. Имя объекта zmr999092367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86" y="1236521"/>
            <a:ext cx="8197088" cy="38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769" y="282895"/>
            <a:ext cx="10186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резистентности микроорганизмов в составе биопленки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75473" y="59498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0" dirty="0" err="1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Microbiol</a:t>
            </a:r>
            <a:r>
              <a:rPr lang="en-US" sz="1400" b="1" i="0" dirty="0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400" b="1" i="0" dirty="0" err="1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Mol</a:t>
            </a:r>
            <a:r>
              <a:rPr lang="en-US" sz="1400" b="1" i="0" dirty="0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400" b="1" i="0" dirty="0" err="1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Biol</a:t>
            </a:r>
            <a:r>
              <a:rPr lang="en-US" sz="1400" b="1" i="0" dirty="0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 Rev. 2014 Sep; 78(3): 510–543</a:t>
            </a:r>
            <a:endParaRPr lang="en-US" b="0" i="0" dirty="0" smtClean="0">
              <a:solidFill>
                <a:srgbClr val="222222"/>
              </a:solidFill>
              <a:effectLst/>
              <a:latin typeface="Segoe UI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916" y="1"/>
            <a:ext cx="746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886" y="753981"/>
            <a:ext cx="5775683" cy="4459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28848" y="594615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0" dirty="0" err="1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Microbiol</a:t>
            </a:r>
            <a:r>
              <a:rPr lang="en-US" sz="1600" b="1" i="0" dirty="0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Mol</a:t>
            </a:r>
            <a:r>
              <a:rPr lang="en-US" sz="1600" b="1" i="0" dirty="0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1" i="0" dirty="0" err="1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Biol</a:t>
            </a:r>
            <a:r>
              <a:rPr lang="en-US" sz="1600" b="1" i="0" dirty="0" smtClean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 Rev. 2014 Sep; 78(3): 510–543.</a:t>
            </a:r>
            <a:endParaRPr lang="ru-RU" sz="1600" b="1" dirty="0"/>
          </a:p>
        </p:txBody>
      </p:sp>
      <p:pic>
        <p:nvPicPr>
          <p:cNvPr id="5" name="Picture 2" descr="https://present5.com/presentforday2/20161113/geterogennosty.ppt_images/geterogennosty.ppt_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472"/>
            <a:ext cx="5888261" cy="57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484" y="1044575"/>
            <a:ext cx="4235115" cy="326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Кавитационно-механическая теория  (попеременные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сжатия и разряжения)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Кавитационно-электрохимическая теория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ионизация паров жидкости с образованием активного кислорода, перекиси водорода,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инактивация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ферментов и коагуляция белков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studfile.net/html/29159/100/html_BCnhRzLG6X.wSPf/htmlconvd-r8KSNQ22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65" y="1446589"/>
            <a:ext cx="5486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5529" y="427284"/>
            <a:ext cx="808753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Механизмы антибактериального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ультразвука 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0112" y="-594"/>
            <a:ext cx="743776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38594" y="599281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1599" y="5300927"/>
            <a:ext cx="6116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Seth 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Nguyen 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Geringer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Hong 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2013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99935" y="4305981"/>
            <a:ext cx="2380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Рисман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Б.В., Рыбальченко О.В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6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474" y="413299"/>
            <a:ext cx="10539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Биоакустический эффект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в уменьшении жизнеспособности бактерий в биопленках в результате одновременного воздействия низкочастотного ультразвука и антимикробных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84285"/>
              </p:ext>
            </p:extLst>
          </p:nvPr>
        </p:nvGraphicFramePr>
        <p:xfrm>
          <a:off x="2405505" y="2653514"/>
          <a:ext cx="6610570" cy="1225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434">
                  <a:extLst>
                    <a:ext uri="{9D8B030D-6E8A-4147-A177-3AD203B41FA5}">
                      <a16:colId xmlns:a16="http://schemas.microsoft.com/office/drawing/2014/main" val="2823840926"/>
                    </a:ext>
                  </a:extLst>
                </a:gridCol>
                <a:gridCol w="2913136">
                  <a:extLst>
                    <a:ext uri="{9D8B030D-6E8A-4147-A177-3AD203B41FA5}">
                      <a16:colId xmlns:a16="http://schemas.microsoft.com/office/drawing/2014/main" val="2217364188"/>
                    </a:ext>
                  </a:extLst>
                </a:gridCol>
              </a:tblGrid>
              <a:tr h="40853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ультразвука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18475"/>
                  </a:ext>
                </a:extLst>
              </a:tr>
              <a:tr h="40853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Высокочастотный ультразвук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 – 1000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 Гц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334688"/>
                  </a:ext>
                </a:extLst>
              </a:tr>
              <a:tr h="40853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Низкочастотный ультразвук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- 100 000 Гц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289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41299" y="2213621"/>
            <a:ext cx="3538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ультразвука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224" y="-594"/>
            <a:ext cx="743776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8042" y="413299"/>
            <a:ext cx="8045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2" descr="https://www.bbraun.ru/content/dam/b-braun/global/website/products-and-therapies/infectionprevention/wounds-&amp;-prontosan/Wound%20Irrig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9" y="4466651"/>
            <a:ext cx="3276599" cy="18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75953" y="4312762"/>
            <a:ext cx="4388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Антушева Т. 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Акопян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Б., 2005, 2013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15714" y="1673878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M., Pond, J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344" y="2274541"/>
            <a:ext cx="8085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 клетки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свойств мембраны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концентрации веществ в цитоплазме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жизнедеятельности клетки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6634240" y="2712112"/>
            <a:ext cx="705852" cy="9957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85400" y="2921911"/>
            <a:ext cx="1887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УЗ-воздействия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2651066" y="3156846"/>
            <a:ext cx="401053" cy="1764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2645194" y="2623881"/>
            <a:ext cx="401053" cy="1764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2655688" y="3689811"/>
            <a:ext cx="401053" cy="1764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26959" y="1069102"/>
            <a:ext cx="5843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ультразвука на бактериальную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1744" y="1041685"/>
            <a:ext cx="6133760" cy="532226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224" y="-594"/>
            <a:ext cx="743776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63415" y="5148481"/>
            <a:ext cx="600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Балаклиец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И.,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Тагаев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А., 2017;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Bartley, J., Young, 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224" y="-594"/>
            <a:ext cx="743776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4612" y="1694130"/>
            <a:ext cx="9095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Сравнительное изучение сочетанного влияния низкочастотного ультразвука и различных концентраций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цефтриаксона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предформированную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биопленку и планктонные штаммы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S.epidermidis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6104" y="77339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Цель исследования: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339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3175" y="340713"/>
            <a:ext cx="4089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398" y="802378"/>
            <a:ext cx="97696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выполнены 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метициллинчувствительных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штаммах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epidermidis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выделенных из биологического материала (отделяемое раны,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биоптат) пациентов с инфекционно-воспалительными осложнениями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крупных суставов,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проходивших лечение 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НИИТОН СГМУ им. В.И. Разумовского 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2020-2021г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Контроль фенотипа чувствительности к антибиотикам осуществляли диско-диффузионным методом, все изученные штаммы были чувствительны к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цефтриаксону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Обработку ультразвуком осуществляли в течение 10 мин при частоте 35 кГц в ультразвуковой ванне УЗУМИ-2 (Россия).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224" y="-93436"/>
            <a:ext cx="74377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18170</TotalTime>
  <Words>875</Words>
  <Application>Microsoft Office PowerPoint</Application>
  <PresentationFormat>Широкоэкранный</PresentationFormat>
  <Paragraphs>171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Manrope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User171</dc:creator>
  <cp:lastModifiedBy>User171</cp:lastModifiedBy>
  <cp:revision>377</cp:revision>
  <dcterms:created xsi:type="dcterms:W3CDTF">2021-09-09T06:36:32Z</dcterms:created>
  <dcterms:modified xsi:type="dcterms:W3CDTF">2021-09-23T12:11:35Z</dcterms:modified>
</cp:coreProperties>
</file>