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5" r:id="rId6"/>
    <p:sldId id="269" r:id="rId7"/>
    <p:sldId id="260" r:id="rId8"/>
    <p:sldId id="263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2" autoAdjust="0"/>
  </p:normalViewPr>
  <p:slideViewPr>
    <p:cSldViewPr>
      <p:cViewPr varScale="1">
        <p:scale>
          <a:sx n="123" d="100"/>
          <a:sy n="123" d="100"/>
        </p:scale>
        <p:origin x="12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FB4A6-12F2-4ECF-A0EA-033CEA8540C4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91688-B40F-47DD-84B4-076DDCA00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5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5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6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5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3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7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0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1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4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4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5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7FE-3EDD-45B2-8093-EF204DE1F8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4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D27FE-3EDD-45B2-8093-EF204DE1F8FA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146E-6794-4109-8D56-7296AC4E9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ladckowa.katya@yandex.ru)-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79290"/>
            <a:ext cx="7560840" cy="405951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Ремоделирование</a:t>
            </a:r>
            <a:r>
              <a:rPr lang="ru-RU" b="1" dirty="0">
                <a:solidFill>
                  <a:schemeClr val="tx1"/>
                </a:solidFill>
              </a:rPr>
              <a:t> скелетных соединительных тканей и особенности процессов </a:t>
            </a:r>
            <a:r>
              <a:rPr lang="ru-RU" b="1" dirty="0" err="1">
                <a:solidFill>
                  <a:schemeClr val="tx1"/>
                </a:solidFill>
              </a:rPr>
              <a:t>липопероксидации</a:t>
            </a:r>
            <a:r>
              <a:rPr lang="ru-RU" b="1" dirty="0">
                <a:solidFill>
                  <a:schemeClr val="tx1"/>
                </a:solidFill>
              </a:rPr>
              <a:t> в патогенезе первичного и 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посттравматического </a:t>
            </a:r>
            <a:r>
              <a:rPr lang="ru-RU" b="1" dirty="0" err="1">
                <a:solidFill>
                  <a:schemeClr val="tx1"/>
                </a:solidFill>
              </a:rPr>
              <a:t>остеоартроза</a:t>
            </a:r>
            <a:r>
              <a:rPr lang="ru-RU" b="1" dirty="0">
                <a:solidFill>
                  <a:schemeClr val="tx1"/>
                </a:solidFill>
              </a:rPr>
              <a:t> коленных суставов у крыс. </a:t>
            </a:r>
          </a:p>
          <a:p>
            <a:endParaRPr lang="ru-RU" dirty="0"/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Авторы презентации: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к.б.н. Гладкова Е.В.(</a:t>
            </a:r>
            <a:r>
              <a:rPr lang="ru-RU" sz="2600" dirty="0">
                <a:solidFill>
                  <a:schemeClr val="tx1"/>
                </a:solidFill>
                <a:hlinkClick r:id="rId2"/>
              </a:rPr>
              <a:t>Gladckowa.katya@yandex.ru)-</a:t>
            </a:r>
            <a:r>
              <a:rPr lang="ru-RU" sz="2600" dirty="0">
                <a:solidFill>
                  <a:schemeClr val="tx1"/>
                </a:solidFill>
              </a:rPr>
              <a:t> начальник отдела фундаментальных и клинико-экспериментальных исследований НИИТОН СГМУ;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д.м.н., доцент Ульянов В.Ю. –заместитель директора НИИТОН СГМУ по научной и инновационной деятельности;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6877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12700"/>
            <a:ext cx="762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0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	Ранние проявления экспериментального первичного и посттравматического </a:t>
            </a:r>
            <a:r>
              <a:rPr lang="ru-RU" dirty="0" err="1"/>
              <a:t>остеоартроза</a:t>
            </a:r>
            <a:r>
              <a:rPr lang="ru-RU" dirty="0"/>
              <a:t> коленных суставов сопровождаются </a:t>
            </a:r>
            <a:r>
              <a:rPr lang="ru-RU" dirty="0" err="1"/>
              <a:t>прооксидантной</a:t>
            </a:r>
            <a:r>
              <a:rPr lang="ru-RU" dirty="0"/>
              <a:t> активностью, характеризующейся накоплением в биологических средах первичных и вторичных продуктов перекисного окисления липидов.</a:t>
            </a:r>
          </a:p>
          <a:p>
            <a:pPr marL="0" indent="0" algn="just">
              <a:buNone/>
            </a:pPr>
            <a:r>
              <a:rPr lang="ru-RU" dirty="0"/>
              <a:t>	Формирование  экспериментального </a:t>
            </a:r>
            <a:r>
              <a:rPr lang="ru-RU" dirty="0" err="1"/>
              <a:t>остеоартроза</a:t>
            </a:r>
            <a:r>
              <a:rPr lang="ru-RU" dirty="0"/>
              <a:t> коленных суставов у мелких лабораторных животных характеризуется дисбалансом активности ферментного звена антиоксидантной системы, представленной каталазой и СОД.</a:t>
            </a:r>
          </a:p>
          <a:p>
            <a:pPr marL="0" indent="0" algn="just">
              <a:buNone/>
            </a:pPr>
            <a:r>
              <a:rPr lang="ru-RU" dirty="0"/>
              <a:t>	Неблагоприятные метаболические сдвиги в скелетных соединительных тканях при экспериментальном </a:t>
            </a:r>
            <a:r>
              <a:rPr lang="ru-RU" dirty="0" err="1"/>
              <a:t>остеоартрозе</a:t>
            </a:r>
            <a:r>
              <a:rPr lang="ru-RU" dirty="0"/>
              <a:t>, связанные с избытком синтеза первичных и вторичных продуктов ПОЛ при снижении активности  ферментов антиоксидантной защиты, ассоциированы с гистоморфологическими изменениями суставного хряща, заключающимися снижении общего числа </a:t>
            </a:r>
            <a:r>
              <a:rPr lang="ru-RU" dirty="0" err="1"/>
              <a:t>хондроцитов</a:t>
            </a:r>
            <a:r>
              <a:rPr lang="ru-RU" dirty="0"/>
              <a:t>, нарушении их пространственного расположения и  клеточных индексов на фоне признаков дезорганизации его </a:t>
            </a:r>
            <a:r>
              <a:rPr lang="ru-RU" dirty="0" err="1"/>
              <a:t>экстрацеллюлярного</a:t>
            </a:r>
            <a:r>
              <a:rPr lang="ru-RU" dirty="0"/>
              <a:t> матрикса.</a:t>
            </a:r>
          </a:p>
          <a:p>
            <a:pPr marL="0" indent="0" algn="just">
              <a:buNone/>
            </a:pPr>
            <a:r>
              <a:rPr lang="ru-RU" dirty="0"/>
              <a:t>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778" y="-17663"/>
            <a:ext cx="762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91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869160"/>
            <a:ext cx="676875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00" dirty="0"/>
              <a:t>Работа выполнена в рамках темы инициативного плана НИОКТР ФГБОУ ВО Саратовский ГМУ им. В.И. Разумовского Минздрава России «Патогенетические особенности, регуляторные механизмы и прогностическое значение системных проявлений нарушений метаболизма хрящевой и костной тканей на ранних стадиях </a:t>
            </a:r>
            <a:r>
              <a:rPr lang="ru-RU" sz="1100" dirty="0" err="1"/>
              <a:t>остеоартроза</a:t>
            </a:r>
            <a:r>
              <a:rPr lang="ru-RU" sz="1100" dirty="0"/>
              <a:t>», регистрационный номер: АААА-А18-118102690087-7. </a:t>
            </a:r>
            <a:br>
              <a:rPr lang="ru-RU" sz="1100" dirty="0"/>
            </a:br>
            <a:r>
              <a:rPr lang="ru-RU" sz="1100" dirty="0"/>
              <a:t>Конфликт интересов отсутствует.</a:t>
            </a:r>
            <a:br>
              <a:rPr lang="ru-RU" sz="1100" dirty="0"/>
            </a:br>
            <a:endParaRPr lang="ru-RU" sz="1100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r="10443"/>
          <a:stretch>
            <a:fillRect/>
          </a:stretch>
        </p:blipFill>
        <p:spPr bwMode="auto">
          <a:xfrm>
            <a:off x="1115616" y="332656"/>
            <a:ext cx="676875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07704" y="5949280"/>
            <a:ext cx="5760640" cy="22292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93" y="0"/>
            <a:ext cx="762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96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33670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000" b="1" dirty="0" err="1"/>
              <a:t>Остеоартроз</a:t>
            </a:r>
            <a:r>
              <a:rPr lang="ru-RU" sz="4000" b="1" dirty="0"/>
              <a:t> (ОА) –социально значимое заболевание суставов, исследованию особенностей возникновения и прогрессирования которого посвящено множество научно-практических работ, однако совокупность представлений о механизмах его возникновения и прогрессирования окончательно не сформулирована [1]. Одним из значимых патогенетических механизмов, вносящих существенный вклад в  формирование необратимых структурно-метаболических  нарушений в суставном хряще и прилегающих костных структурах при </a:t>
            </a:r>
            <a:r>
              <a:rPr lang="ru-RU" sz="4000" b="1" dirty="0" err="1"/>
              <a:t>остеоартрозе</a:t>
            </a:r>
            <a:r>
              <a:rPr lang="ru-RU" sz="4000" b="1" dirty="0"/>
              <a:t> (ОА) является  развитие выраженного окислительного стресса.  Результатом избыточной выработки активных форм кислорода (АФК), на фоне несостоятельности механизмов антиоксидантной защиты (АОЗ) становиться токсическое повреждение липидного </a:t>
            </a:r>
            <a:r>
              <a:rPr lang="ru-RU" sz="4000" b="1" dirty="0" err="1"/>
              <a:t>биослоя</a:t>
            </a:r>
            <a:r>
              <a:rPr lang="ru-RU" sz="4000" b="1" dirty="0"/>
              <a:t> клеточных мембран в опорных соединительных тканях [2].  Процессы  перекисного окисления липидов (ПОЛ) при ОА могут быть инициированы как при непосредственном стимулирующем воздействии клеточных ферментных систем,  содержащих  в качестве активных компонентов </a:t>
            </a:r>
            <a:r>
              <a:rPr lang="ru-RU" sz="4000" b="1" dirty="0" err="1"/>
              <a:t>циклооксигеназы</a:t>
            </a:r>
            <a:r>
              <a:rPr lang="ru-RU" sz="4000" b="1" dirty="0"/>
              <a:t> (ЦОГ)  или </a:t>
            </a:r>
            <a:r>
              <a:rPr lang="ru-RU" sz="4000" b="1" dirty="0" err="1"/>
              <a:t>липоксигеназы</a:t>
            </a:r>
            <a:r>
              <a:rPr lang="ru-RU" sz="4000" b="1" dirty="0"/>
              <a:t>, так и протекать по свободно-радикальному  механизму с образованием  АФК  [3].  Некомпенсируемое нарастание </a:t>
            </a:r>
            <a:r>
              <a:rPr lang="ru-RU" sz="4000" b="1" dirty="0" err="1"/>
              <a:t>прооксидантной</a:t>
            </a:r>
            <a:r>
              <a:rPr lang="ru-RU" sz="4000" b="1" dirty="0"/>
              <a:t> активности сопровождается воспалительной деструкцией </a:t>
            </a:r>
            <a:r>
              <a:rPr lang="ru-RU" sz="4000" b="1" dirty="0" err="1"/>
              <a:t>экстрацеллюлярного</a:t>
            </a:r>
            <a:r>
              <a:rPr lang="ru-RU" sz="4000" b="1" dirty="0"/>
              <a:t> матрикса (ЭЦМ) суставного хряща с участием протеолитических систем на фоне значимого </a:t>
            </a:r>
            <a:r>
              <a:rPr lang="ru-RU" sz="4000" b="1" dirty="0" err="1"/>
              <a:t>цитокинового</a:t>
            </a:r>
            <a:r>
              <a:rPr lang="ru-RU" sz="4000" b="1" dirty="0"/>
              <a:t>  дисбаланса с экспрессией Il-1β и других </a:t>
            </a:r>
            <a:r>
              <a:rPr lang="ru-RU" sz="4000" b="1" dirty="0" err="1"/>
              <a:t>провоспалительных</a:t>
            </a:r>
            <a:r>
              <a:rPr lang="ru-RU" sz="4000" b="1" dirty="0"/>
              <a:t> медиаторов. Дисбалансу в системе перекисного гомеостаза с превалированием выработки и избыточным накоплением в биологических средах как первичных, так и конечных продуктов  </a:t>
            </a:r>
            <a:r>
              <a:rPr lang="ru-RU" sz="4000" b="1" dirty="0" err="1"/>
              <a:t>липопероксидации</a:t>
            </a:r>
            <a:r>
              <a:rPr lang="ru-RU" sz="4000" b="1" dirty="0"/>
              <a:t> способствует, в том числе, прогрессирующая недостаточность систем ферментной антиоксидантной защиты [4]. </a:t>
            </a:r>
          </a:p>
          <a:p>
            <a:pPr marL="0" indent="0" algn="just">
              <a:buNone/>
            </a:pPr>
            <a:r>
              <a:rPr lang="ru-RU" sz="4000" b="1" dirty="0"/>
              <a:t>Известно, что в поддержании адекватного гомеостаза суставного хряща ведущее значение принадлежит резидентным </a:t>
            </a:r>
            <a:r>
              <a:rPr lang="ru-RU" sz="4000" b="1" dirty="0" err="1"/>
              <a:t>хондроцитам</a:t>
            </a:r>
            <a:r>
              <a:rPr lang="ru-RU" sz="4000" b="1" dirty="0"/>
              <a:t>, являющимся по сути факультативными макрофагами,  вовлеченными  в регуляцию большинства катаболических и анаболических процессов с участием матриксных </a:t>
            </a:r>
            <a:r>
              <a:rPr lang="ru-RU" sz="4000" b="1" dirty="0" err="1"/>
              <a:t>металлопротеиназ</a:t>
            </a:r>
            <a:r>
              <a:rPr lang="ru-RU" sz="4000" b="1" dirty="0"/>
              <a:t> (MMP) и их тканевых ингибиторов, а также  белков, содержащих мотивы  </a:t>
            </a:r>
            <a:r>
              <a:rPr lang="ru-RU" sz="4000" b="1" dirty="0" err="1"/>
              <a:t>тромбоспондина</a:t>
            </a:r>
            <a:r>
              <a:rPr lang="ru-RU" sz="4000" b="1" dirty="0"/>
              <a:t> (ADAMTS), </a:t>
            </a:r>
            <a:r>
              <a:rPr lang="ru-RU" sz="4000" b="1" dirty="0" err="1"/>
              <a:t>дезинтегрина</a:t>
            </a:r>
            <a:r>
              <a:rPr lang="ru-RU" sz="4000" b="1" dirty="0"/>
              <a:t>.  Каскад же патологических событий,  приводящих к воспалительно-дегенеративной модификации хрящевой ткани при ОА, в свою очередь,  неразрывно связан с нарушением клеточных циклов </a:t>
            </a:r>
            <a:r>
              <a:rPr lang="ru-RU" sz="4000" b="1" dirty="0" err="1"/>
              <a:t>хондроцитов</a:t>
            </a:r>
            <a:r>
              <a:rPr lang="ru-RU" sz="4000" b="1" dirty="0"/>
              <a:t>, их фенотипической модуляцией, усилением процессов пролиферации и неконтролируемого </a:t>
            </a:r>
            <a:r>
              <a:rPr lang="ru-RU" sz="4000" b="1" dirty="0" err="1"/>
              <a:t>апоптоза</a:t>
            </a:r>
            <a:r>
              <a:rPr lang="ru-RU" sz="4000" b="1" dirty="0"/>
              <a:t>, в том числе,  вследствие дестабилизации  клеточных мембран всех уровней [5]. </a:t>
            </a:r>
          </a:p>
          <a:p>
            <a:pPr marL="0" indent="0" algn="just">
              <a:buNone/>
            </a:pPr>
            <a:r>
              <a:rPr lang="ru-RU" sz="4000" b="1" dirty="0"/>
              <a:t>Таким образом, роль </a:t>
            </a:r>
            <a:r>
              <a:rPr lang="ru-RU" sz="4000" b="1" dirty="0" err="1"/>
              <a:t>оксидативного</a:t>
            </a:r>
            <a:r>
              <a:rPr lang="ru-RU" sz="4000" b="1" dirty="0"/>
              <a:t> стресса в формировании молекулярных и биохимических паттернов прогрессирования воспалительной дегенерации тканей при  ОА является неоспоримым фактом, однако механизмы ранних нарушений гомеостаза суставного хряща изучены недостаточно, что предопределяет актуальность объективизации отдельных его патологических паттернов в условиях экспериментального моделирования.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4581128"/>
            <a:ext cx="3430660" cy="19442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1. </a:t>
            </a:r>
            <a:r>
              <a:rPr lang="en-US" dirty="0"/>
              <a:t>BONE TISSUE METABOLISM IN DYNAMICS OF EXPERIMENTAL KNEE OSTEOARTHROSIS INDUCED BY DEXAMETHASONE AND TALCUM GLADKOVA E.V.*1, ULYANOV V.Y.1, GLADKOVA Y.K. Bulletin of Experimental Biology and Medicine. -2021. - </a:t>
            </a:r>
            <a:r>
              <a:rPr lang="ru-RU" dirty="0"/>
              <a:t>Т. 170.- №6.-Р. -  734-736. </a:t>
            </a:r>
          </a:p>
          <a:p>
            <a:pPr marL="0" indent="0" algn="just">
              <a:buNone/>
            </a:pPr>
            <a:r>
              <a:rPr lang="ru-RU" dirty="0"/>
              <a:t>2. Матвеева, Е. Л., </a:t>
            </a:r>
            <a:r>
              <a:rPr lang="ru-RU" dirty="0" err="1"/>
              <a:t>Чепелева</a:t>
            </a:r>
            <a:r>
              <a:rPr lang="ru-RU" dirty="0"/>
              <a:t>, М. В., Спиркина, Е. С., Гасанова, А. Г., </a:t>
            </a:r>
            <a:r>
              <a:rPr lang="ru-RU" dirty="0" err="1"/>
              <a:t>Чегуров</a:t>
            </a:r>
            <a:r>
              <a:rPr lang="ru-RU" dirty="0"/>
              <a:t>, О. К., &amp; Кузнецова, Е. И. (2018). Концентрация цитокинов и профиль </a:t>
            </a:r>
            <a:r>
              <a:rPr lang="ru-RU" dirty="0" err="1"/>
              <a:t>пероксидации</a:t>
            </a:r>
            <a:r>
              <a:rPr lang="ru-RU" dirty="0"/>
              <a:t> в синовиальной жидкости суставов у пациентов с </a:t>
            </a:r>
            <a:r>
              <a:rPr lang="ru-RU" dirty="0" err="1"/>
              <a:t>остеоартрозом</a:t>
            </a:r>
            <a:r>
              <a:rPr lang="ru-RU" dirty="0"/>
              <a:t>, сопровождающимся дефектами суставных поверхностей // Гений ортопедии. – 2018. – Т. 24. – №. 4. - С.474-477.</a:t>
            </a:r>
          </a:p>
          <a:p>
            <a:pPr marL="0" indent="0" algn="just">
              <a:buNone/>
            </a:pPr>
            <a:r>
              <a:rPr lang="ru-RU" dirty="0"/>
              <a:t>3. </a:t>
            </a:r>
            <a:r>
              <a:rPr lang="en-US" dirty="0" err="1"/>
              <a:t>Zahan</a:t>
            </a:r>
            <a:r>
              <a:rPr lang="en-US" dirty="0"/>
              <a:t>, O. M., </a:t>
            </a:r>
            <a:r>
              <a:rPr lang="en-US" dirty="0" err="1"/>
              <a:t>Serban</a:t>
            </a:r>
            <a:r>
              <a:rPr lang="en-US" dirty="0"/>
              <a:t>, O., </a:t>
            </a:r>
            <a:r>
              <a:rPr lang="en-US" dirty="0" err="1"/>
              <a:t>Gherman</a:t>
            </a:r>
            <a:r>
              <a:rPr lang="en-US" dirty="0"/>
              <a:t>, C., &amp; Fodor, D. The evaluation of oxidative stress in osteoarthritis //Medicine and pharmacy reports. – 2020. – </a:t>
            </a:r>
            <a:r>
              <a:rPr lang="ru-RU" dirty="0"/>
              <a:t>Т. 93. – №. 1. – </a:t>
            </a:r>
            <a:r>
              <a:rPr lang="en-US" dirty="0"/>
              <a:t>P-12-14.</a:t>
            </a:r>
          </a:p>
          <a:p>
            <a:pPr marL="0" indent="0" algn="just">
              <a:buNone/>
            </a:pPr>
            <a:r>
              <a:rPr lang="en-US" dirty="0"/>
              <a:t>4. </a:t>
            </a:r>
            <a:r>
              <a:rPr lang="en-US" dirty="0" err="1"/>
              <a:t>Paździor</a:t>
            </a:r>
            <a:r>
              <a:rPr lang="en-US" dirty="0"/>
              <a:t>, M., </a:t>
            </a:r>
            <a:r>
              <a:rPr lang="en-US" dirty="0" err="1"/>
              <a:t>Kiełczykowska</a:t>
            </a:r>
            <a:r>
              <a:rPr lang="en-US" dirty="0"/>
              <a:t>, M., </a:t>
            </a:r>
            <a:r>
              <a:rPr lang="en-US" dirty="0" err="1"/>
              <a:t>Kurzepa</a:t>
            </a:r>
            <a:r>
              <a:rPr lang="en-US" dirty="0"/>
              <a:t>, J., </a:t>
            </a:r>
            <a:r>
              <a:rPr lang="en-US" dirty="0" err="1"/>
              <a:t>Luchowska-Kocot</a:t>
            </a:r>
            <a:r>
              <a:rPr lang="en-US" dirty="0"/>
              <a:t>, D., </a:t>
            </a:r>
            <a:r>
              <a:rPr lang="en-US" dirty="0" err="1"/>
              <a:t>Kocot</a:t>
            </a:r>
            <a:r>
              <a:rPr lang="en-US" dirty="0"/>
              <a:t>, J., &amp; </a:t>
            </a:r>
            <a:r>
              <a:rPr lang="en-US" dirty="0" err="1"/>
              <a:t>Musik</a:t>
            </a:r>
            <a:r>
              <a:rPr lang="en-US" dirty="0"/>
              <a:t>, I. (2019). The oxidative stress in knee osteoarthritis patients. An attempt of evaluation of possible compensatory effects occurring in the disease development.// </a:t>
            </a:r>
            <a:r>
              <a:rPr lang="en-US" dirty="0" err="1"/>
              <a:t>Medicina</a:t>
            </a:r>
            <a:r>
              <a:rPr lang="en-US" dirty="0"/>
              <a:t>. – 2019. – </a:t>
            </a:r>
            <a:r>
              <a:rPr lang="ru-RU" dirty="0"/>
              <a:t>Т. 55. – №. 5. – </a:t>
            </a:r>
            <a:r>
              <a:rPr lang="en-US" dirty="0"/>
              <a:t>P. 150.</a:t>
            </a:r>
          </a:p>
          <a:p>
            <a:pPr marL="0" indent="0" algn="just">
              <a:buNone/>
            </a:pPr>
            <a:r>
              <a:rPr lang="en-US" dirty="0"/>
              <a:t>5. Zhu Y. J., Jiang D. M. </a:t>
            </a:r>
            <a:r>
              <a:rPr lang="en-US" dirty="0" err="1"/>
              <a:t>LncRNA</a:t>
            </a:r>
            <a:r>
              <a:rPr lang="en-US" dirty="0"/>
              <a:t> PART1 modulates chondrocyte proliferation, apoptosis, and extracellular matrix degradation in osteoarthritis via regulating miR-373-3p/SOX4 axis //</a:t>
            </a:r>
            <a:r>
              <a:rPr lang="en-US" dirty="0" err="1"/>
              <a:t>Eur</a:t>
            </a:r>
            <a:r>
              <a:rPr lang="en-US" dirty="0"/>
              <a:t> Rev Med </a:t>
            </a:r>
            <a:r>
              <a:rPr lang="en-US" dirty="0" err="1"/>
              <a:t>Pharmacol</a:t>
            </a:r>
            <a:r>
              <a:rPr lang="en-US" dirty="0"/>
              <a:t> Sci. – 2019. – </a:t>
            </a:r>
            <a:r>
              <a:rPr lang="ru-RU" dirty="0"/>
              <a:t>Т. 23. – №. 19. – С. 8175-8185.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220" y="-12700"/>
            <a:ext cx="762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34348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81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272808" cy="1143000"/>
          </a:xfrm>
        </p:spPr>
        <p:txBody>
          <a:bodyPr>
            <a:noAutofit/>
          </a:bodyPr>
          <a:lstStyle/>
          <a:p>
            <a:br>
              <a:rPr lang="ru-RU" sz="1800" dirty="0"/>
            </a:br>
            <a:r>
              <a:rPr lang="ru-RU" sz="1800" b="1" dirty="0"/>
              <a:t>Цель работы: Изучение процессов перекисного окисления липидов и состояния ферментного звена антиоксидантной системы в патогенезе экспериментального первичного и посттравматического  </a:t>
            </a:r>
            <a:r>
              <a:rPr lang="ru-RU" sz="1800" b="1" dirty="0" err="1"/>
              <a:t>остеоартроза</a:t>
            </a:r>
            <a:r>
              <a:rPr lang="ru-RU" sz="1800" b="1" dirty="0"/>
              <a:t> коленных суставов 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1033"/>
            <a:ext cx="524301" cy="51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14" y="2561033"/>
            <a:ext cx="5238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56" y="4949188"/>
            <a:ext cx="5238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1" y="3090567"/>
            <a:ext cx="28481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90567"/>
            <a:ext cx="293793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9449" y="5495456"/>
            <a:ext cx="1792491" cy="10899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3 Группа отрицательного контроля -10 </a:t>
            </a:r>
            <a:r>
              <a:rPr lang="ru-RU" sz="1200" b="1" dirty="0" err="1"/>
              <a:t>ложнооперированных</a:t>
            </a:r>
            <a:r>
              <a:rPr lang="ru-RU" sz="1200" b="1" dirty="0"/>
              <a:t> животных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2839" y="4733114"/>
            <a:ext cx="2232248" cy="104950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4 группа отрицательного контроля -10 крыс с </a:t>
            </a:r>
            <a:r>
              <a:rPr lang="ru-RU" sz="1200" b="1" dirty="0" err="1"/>
              <a:t>интраартикулярным</a:t>
            </a:r>
            <a:r>
              <a:rPr lang="ru-RU" sz="1200" b="1" dirty="0"/>
              <a:t> введением изотонического раствора натрия хлорида</a:t>
            </a:r>
            <a:r>
              <a:rPr lang="ru-RU" sz="1000" b="1" dirty="0"/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84784"/>
            <a:ext cx="7186406" cy="3726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Дизайн исследования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88840"/>
            <a:ext cx="7186406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160 белых лабораторных крыс-самцов в возрасте 18 месяцев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26" y="4023741"/>
            <a:ext cx="523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47" y="4999105"/>
            <a:ext cx="523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41781" y="5554178"/>
            <a:ext cx="1872208" cy="10614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20 </a:t>
            </a:r>
            <a:r>
              <a:rPr lang="ru-RU" sz="1200" b="1" dirty="0" err="1"/>
              <a:t>интактных</a:t>
            </a:r>
            <a:r>
              <a:rPr lang="ru-RU" sz="1200" b="1" dirty="0"/>
              <a:t> крыс группы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287618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Методология проведения исследования: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3322712" cy="504055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/>
              <a:t>Моделирование первичного ОА коленных суставов у крыс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3106688" cy="3857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b="1" dirty="0"/>
              <a:t>Животным 1 опытной группы </a:t>
            </a:r>
            <a:r>
              <a:rPr lang="ru-RU" sz="1200" dirty="0"/>
              <a:t>в правых (опытных)  коленных суставах формировали первичный ОА коленного сустава (</a:t>
            </a:r>
            <a:r>
              <a:rPr lang="ru-RU" sz="1200" dirty="0" err="1"/>
              <a:t>гонартроза</a:t>
            </a:r>
            <a:r>
              <a:rPr lang="ru-RU" sz="1200" dirty="0"/>
              <a:t>) путем внутрисуставного введения раствора </a:t>
            </a:r>
            <a:r>
              <a:rPr lang="ru-RU" sz="1200" dirty="0" err="1"/>
              <a:t>дексаметазона</a:t>
            </a:r>
            <a:r>
              <a:rPr lang="ru-RU" sz="1200" dirty="0"/>
              <a:t>, в объеме, соответствующем 2 мг действующего вещества.  После 24-часового интервала в те же суставы было осуществлено  введение 10% водной суспензии стерильного талька в качестве абразивного вещества [Патент РФ №2237928 от 16.12.2002 г Котельников Г.П. (RU),  </a:t>
            </a:r>
            <a:r>
              <a:rPr lang="ru-RU" sz="1200" dirty="0" err="1"/>
              <a:t>Измалков</a:t>
            </a:r>
            <a:r>
              <a:rPr lang="ru-RU" sz="1200" dirty="0"/>
              <a:t> С.Н. (RU), Ларцев Ю.В. (RU) «Способ моделирования артроза» ]. </a:t>
            </a:r>
          </a:p>
          <a:p>
            <a:pPr marL="0" indent="0" algn="just">
              <a:buNone/>
            </a:pPr>
            <a:endParaRPr lang="ru-RU" sz="1300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3779913" y="1412777"/>
            <a:ext cx="4906888" cy="5760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6000" dirty="0"/>
              <a:t>Моделирование посттравматического ОА </a:t>
            </a:r>
          </a:p>
          <a:p>
            <a:r>
              <a:rPr lang="ru-RU" sz="6000" dirty="0"/>
              <a:t>коленных суставов у крыс</a:t>
            </a:r>
          </a:p>
          <a:p>
            <a:endParaRPr lang="ru-RU" sz="29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3725737" y="1988841"/>
            <a:ext cx="4662688" cy="3857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b="1" dirty="0"/>
              <a:t>Животным 2 опытной  группы </a:t>
            </a:r>
            <a:r>
              <a:rPr lang="ru-RU" sz="1200" dirty="0"/>
              <a:t>воспроизводили модель посттравматического </a:t>
            </a:r>
            <a:r>
              <a:rPr lang="ru-RU" sz="1200" dirty="0" err="1"/>
              <a:t>гонартроза</a:t>
            </a:r>
            <a:r>
              <a:rPr lang="ru-RU" sz="1200" dirty="0"/>
              <a:t> (ПТГА) путем хирургического пересечения передних крестообразных связок [ТЕХНОЛОГИЯ МОДЕЛИРОВАНИЯ ОСТЕОАРТРОЗА КРУПНЫХ СУСТАВОВ ОСТЕОАРТРОЗА КРУПНЫХ СУСТАВОВ Г. А. КОВАЛ</a:t>
            </a:r>
            <a:r>
              <a:rPr lang="en-US" sz="1200" dirty="0"/>
              <a:t>E</a:t>
            </a:r>
            <a:r>
              <a:rPr lang="ru-RU" sz="1200" dirty="0"/>
              <a:t>В, Б. П. ВВЕДЕНСКИЙ, Б. П. САНДОМИРСКИЙ БІОТЕХНОЛОГІЯ, Т. 3, №4, 2010 </a:t>
            </a:r>
            <a:r>
              <a:rPr lang="ru-RU" sz="1200" dirty="0" err="1"/>
              <a:t>стр</a:t>
            </a:r>
            <a:r>
              <a:rPr lang="ru-RU" sz="1200" dirty="0"/>
              <a:t>   37-43;    и  </a:t>
            </a:r>
            <a:r>
              <a:rPr lang="en-US" sz="1200" dirty="0"/>
              <a:t>Jean Y. H., Wen Z. H., Chang Y. C. et al. Intra# articular injection of the cyclooxygenase# 2 inhibitor </a:t>
            </a:r>
            <a:r>
              <a:rPr lang="en-US" sz="1200" dirty="0" err="1"/>
              <a:t>parecoxib</a:t>
            </a:r>
            <a:r>
              <a:rPr lang="en-US" sz="1200" dirty="0"/>
              <a:t> attenuates osteoarthritis progression in anterior cruciate ligament# transected knee in rats: role of excitatory amino acids // </a:t>
            </a:r>
            <a:r>
              <a:rPr lang="en-US" sz="1200" dirty="0" err="1"/>
              <a:t>Osteoarth</a:t>
            </a:r>
            <a:r>
              <a:rPr lang="en-US" sz="1200" dirty="0"/>
              <a:t>. </a:t>
            </a:r>
            <a:r>
              <a:rPr lang="en-US" sz="1200" dirty="0" err="1"/>
              <a:t>Cartil</a:t>
            </a:r>
            <a:r>
              <a:rPr lang="en-US" sz="1200" dirty="0"/>
              <a:t>. — 2007. — V. 15, N 6. — P. 638–645 ].  </a:t>
            </a:r>
            <a:r>
              <a:rPr lang="ru-RU" sz="1200" dirty="0"/>
              <a:t>Биомеханическая дестабилизация  сустава подтверждалась  в тесте  </a:t>
            </a:r>
            <a:r>
              <a:rPr lang="en-US" sz="1200" dirty="0" err="1"/>
              <a:t>Lachman</a:t>
            </a:r>
            <a:r>
              <a:rPr lang="en-US" sz="1200" dirty="0"/>
              <a:t>, </a:t>
            </a:r>
            <a:r>
              <a:rPr lang="ru-RU" sz="1200" dirty="0"/>
              <a:t>т.н. переднего «выдвижного ящика».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67" y="4581128"/>
            <a:ext cx="1944216" cy="134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736" y="4515418"/>
            <a:ext cx="1404496" cy="133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9552" y="5846489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Животным </a:t>
            </a:r>
            <a:r>
              <a:rPr lang="ru-RU" sz="1200" b="1" dirty="0"/>
              <a:t>3 группы отрицательного контроля (</a:t>
            </a:r>
            <a:r>
              <a:rPr lang="ru-RU" sz="1200" b="1" dirty="0" err="1"/>
              <a:t>ложнооперированным</a:t>
            </a:r>
            <a:r>
              <a:rPr lang="ru-RU" sz="1200" b="1" dirty="0"/>
              <a:t>)</a:t>
            </a:r>
            <a:r>
              <a:rPr lang="ru-RU" sz="1200" dirty="0"/>
              <a:t>  осуществляли вскрытие капсулы правого коленного сустава с последующим ее </a:t>
            </a:r>
            <a:r>
              <a:rPr lang="ru-RU" sz="1200" dirty="0" err="1"/>
              <a:t>ушиванием</a:t>
            </a:r>
            <a:r>
              <a:rPr lang="ru-RU" sz="1200" dirty="0"/>
              <a:t> без нарушения целостности передних крестообразных связок.</a:t>
            </a:r>
          </a:p>
          <a:p>
            <a:r>
              <a:rPr lang="ru-RU" sz="1200" b="1" dirty="0"/>
              <a:t>Крысам 4 группы отрицательного контроля </a:t>
            </a:r>
            <a:r>
              <a:rPr lang="ru-RU" sz="1200" dirty="0"/>
              <a:t>проводили </a:t>
            </a:r>
            <a:r>
              <a:rPr lang="ru-RU" sz="1200" dirty="0" err="1"/>
              <a:t>интраартикулярные</a:t>
            </a:r>
            <a:r>
              <a:rPr lang="ru-RU" sz="1200" dirty="0"/>
              <a:t> инъекции в правые коленные суставы изотонического раствора натрия хлорида;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049"/>
            <a:ext cx="1440160" cy="133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39" y="4499768"/>
            <a:ext cx="1512168" cy="134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778" y="0"/>
            <a:ext cx="762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08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/>
              <a:t>Лабораторные методы исследования: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92697"/>
            <a:ext cx="4040188" cy="360039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Оценка состояния системы ПОЛ-АОЗ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312" y="1124745"/>
            <a:ext cx="7704856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/>
              <a:t>Определение поступления  в биологические среды первичных и вторичных продуктов перекисного окисления липидов </a:t>
            </a:r>
          </a:p>
          <a:p>
            <a:pPr marL="0" indent="0" algn="just">
              <a:buNone/>
            </a:pPr>
            <a:r>
              <a:rPr lang="ru-RU" sz="1200" dirty="0"/>
              <a:t>1.Определение концентрации </a:t>
            </a:r>
            <a:r>
              <a:rPr lang="ru-RU" sz="1200" b="1" dirty="0"/>
              <a:t>гидроперекисей липидов (</a:t>
            </a:r>
            <a:r>
              <a:rPr lang="en-US" sz="1200" b="1" dirty="0"/>
              <a:t>LPO) </a:t>
            </a:r>
            <a:r>
              <a:rPr lang="ru-RU" sz="1200" dirty="0"/>
              <a:t>в сыворотке крови экспериментальных животных определяли методом твердофазного ИФА с использованием готовых коммерческих наборов (</a:t>
            </a:r>
            <a:r>
              <a:rPr lang="en-US" sz="1200" dirty="0"/>
              <a:t>Lipid </a:t>
            </a:r>
            <a:r>
              <a:rPr lang="en-US" sz="1200" dirty="0" err="1"/>
              <a:t>Hydroperoxude</a:t>
            </a:r>
            <a:r>
              <a:rPr lang="ru-RU" sz="1200" dirty="0"/>
              <a:t> (</a:t>
            </a:r>
            <a:r>
              <a:rPr lang="en-US" sz="1200" dirty="0"/>
              <a:t>LPO</a:t>
            </a:r>
            <a:r>
              <a:rPr lang="ru-RU" sz="1200" dirty="0"/>
              <a:t>) </a:t>
            </a:r>
            <a:r>
              <a:rPr lang="en-US" sz="1200" dirty="0"/>
              <a:t>Assay Kit</a:t>
            </a:r>
            <a:r>
              <a:rPr lang="ru-RU" sz="1200" dirty="0"/>
              <a:t> «</a:t>
            </a:r>
            <a:r>
              <a:rPr lang="en-US" sz="1200" dirty="0"/>
              <a:t>Cayman</a:t>
            </a:r>
            <a:r>
              <a:rPr lang="ru-RU" sz="1200" dirty="0"/>
              <a:t> С</a:t>
            </a:r>
            <a:r>
              <a:rPr lang="en-US" sz="1200" dirty="0" err="1"/>
              <a:t>hemical</a:t>
            </a:r>
            <a:r>
              <a:rPr lang="ru-RU" sz="1200" dirty="0"/>
              <a:t>», считывая результаты на фотометре </a:t>
            </a:r>
            <a:r>
              <a:rPr lang="ru-RU" sz="1200" dirty="0" err="1"/>
              <a:t>микропланшетного</a:t>
            </a:r>
            <a:r>
              <a:rPr lang="ru-RU" sz="1200" dirty="0"/>
              <a:t> формата «</a:t>
            </a:r>
            <a:r>
              <a:rPr lang="en-US" sz="1200" dirty="0"/>
              <a:t>EPOCH </a:t>
            </a:r>
            <a:r>
              <a:rPr lang="ru-RU" sz="1200" dirty="0"/>
              <a:t>ТМ (</a:t>
            </a:r>
            <a:r>
              <a:rPr lang="ru-RU" sz="1200" dirty="0" err="1"/>
              <a:t>BioTek</a:t>
            </a:r>
            <a:r>
              <a:rPr lang="ru-RU" sz="1200" dirty="0"/>
              <a:t>, США) ».</a:t>
            </a:r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r>
              <a:rPr lang="ru-RU" sz="1200" dirty="0"/>
              <a:t>2. Концентрация </a:t>
            </a:r>
            <a:r>
              <a:rPr lang="ru-RU" sz="1200" b="1" dirty="0" err="1"/>
              <a:t>малонового</a:t>
            </a:r>
            <a:r>
              <a:rPr lang="ru-RU" sz="1200" b="1" dirty="0"/>
              <a:t>  </a:t>
            </a:r>
            <a:r>
              <a:rPr lang="ru-RU" sz="1200" b="1" dirty="0" err="1"/>
              <a:t>диальдегида</a:t>
            </a:r>
            <a:r>
              <a:rPr lang="ru-RU" sz="1200" b="1" dirty="0"/>
              <a:t> (МДА) </a:t>
            </a:r>
            <a:r>
              <a:rPr lang="ru-RU" sz="1200" dirty="0"/>
              <a:t>в плазме крови была определена по методу (Стальной И.Д., </a:t>
            </a:r>
            <a:r>
              <a:rPr lang="ru-RU" sz="1200" dirty="0" err="1"/>
              <a:t>Гаришвили</a:t>
            </a:r>
            <a:r>
              <a:rPr lang="ru-RU" sz="1200" dirty="0"/>
              <a:t> Т.Г., 1977). в реакции с </a:t>
            </a:r>
            <a:r>
              <a:rPr lang="ru-RU" sz="1200" dirty="0" err="1"/>
              <a:t>тиобарбитуровой</a:t>
            </a:r>
            <a:r>
              <a:rPr lang="ru-RU" sz="1200" dirty="0"/>
              <a:t> кислотой методом </a:t>
            </a:r>
            <a:r>
              <a:rPr lang="ru-RU" sz="1200" dirty="0" err="1"/>
              <a:t>спектрофотометрии</a:t>
            </a:r>
            <a:r>
              <a:rPr lang="ru-RU" sz="1200" dirty="0"/>
              <a:t> при длине волны 535 </a:t>
            </a:r>
            <a:r>
              <a:rPr lang="ru-RU" sz="1200" dirty="0" err="1"/>
              <a:t>нм</a:t>
            </a:r>
            <a:r>
              <a:rPr lang="ru-RU" sz="1200" dirty="0"/>
              <a:t>. на спектрофотометре ПЭ-5400 УФ .</a:t>
            </a:r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3" y="692696"/>
            <a:ext cx="3816424" cy="360041"/>
          </a:xfrm>
        </p:spPr>
        <p:txBody>
          <a:bodyPr>
            <a:noAutofit/>
          </a:bodyPr>
          <a:lstStyle/>
          <a:p>
            <a:endParaRPr lang="ru-RU" sz="1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39952" y="1052736"/>
            <a:ext cx="4092217" cy="45719"/>
          </a:xfrm>
        </p:spPr>
        <p:txBody>
          <a:bodyPr>
            <a:noAutofit/>
          </a:bodyPr>
          <a:lstStyle/>
          <a:p>
            <a:pPr marL="228600" indent="-228600" algn="just">
              <a:buAutoNum type="arabicPeriod"/>
            </a:pPr>
            <a:endParaRPr lang="ru-RU" sz="1200" dirty="0"/>
          </a:p>
          <a:p>
            <a:pPr marL="0" indent="0" algn="just">
              <a:buNone/>
            </a:pPr>
            <a:endParaRPr lang="ru-RU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-7555"/>
            <a:ext cx="682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7312" y="3421445"/>
            <a:ext cx="7704856" cy="1879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00" dirty="0">
              <a:solidFill>
                <a:schemeClr val="tx1"/>
              </a:solidFill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2. </a:t>
            </a:r>
            <a:r>
              <a:rPr lang="ru-RU" sz="1200" b="1" dirty="0">
                <a:solidFill>
                  <a:schemeClr val="tx1"/>
                </a:solidFill>
              </a:rPr>
              <a:t>Изучали степень суммарной активности трех разновидностей </a:t>
            </a:r>
            <a:r>
              <a:rPr lang="ru-RU" sz="1200" b="1" dirty="0" err="1">
                <a:solidFill>
                  <a:schemeClr val="tx1"/>
                </a:solidFill>
              </a:rPr>
              <a:t>супероксиддисмутазы</a:t>
            </a:r>
            <a:r>
              <a:rPr lang="ru-RU" sz="1200" b="1" dirty="0">
                <a:solidFill>
                  <a:schemeClr val="tx1"/>
                </a:solidFill>
              </a:rPr>
              <a:t> СОД (</a:t>
            </a:r>
            <a:r>
              <a:rPr lang="ru-RU" sz="1200" b="1" dirty="0" err="1">
                <a:solidFill>
                  <a:schemeClr val="tx1"/>
                </a:solidFill>
              </a:rPr>
              <a:t>Cu</a:t>
            </a:r>
            <a:r>
              <a:rPr lang="ru-RU" sz="1200" b="1" dirty="0">
                <a:solidFill>
                  <a:schemeClr val="tx1"/>
                </a:solidFill>
              </a:rPr>
              <a:t> / </a:t>
            </a:r>
            <a:r>
              <a:rPr lang="ru-RU" sz="1200" b="1" dirty="0" err="1">
                <a:solidFill>
                  <a:schemeClr val="tx1"/>
                </a:solidFill>
              </a:rPr>
              <a:t>Zn</a:t>
            </a:r>
            <a:r>
              <a:rPr lang="ru-RU" sz="1200" b="1" dirty="0">
                <a:solidFill>
                  <a:schemeClr val="tx1"/>
                </a:solidFill>
              </a:rPr>
              <a:t>, </a:t>
            </a:r>
            <a:r>
              <a:rPr lang="ru-RU" sz="1200" b="1" dirty="0" err="1">
                <a:solidFill>
                  <a:schemeClr val="tx1"/>
                </a:solidFill>
              </a:rPr>
              <a:t>Mn</a:t>
            </a:r>
            <a:r>
              <a:rPr lang="ru-RU" sz="1200" b="1" dirty="0">
                <a:solidFill>
                  <a:schemeClr val="tx1"/>
                </a:solidFill>
              </a:rPr>
              <a:t> и </a:t>
            </a:r>
            <a:r>
              <a:rPr lang="ru-RU" sz="1200" b="1" dirty="0" err="1">
                <a:solidFill>
                  <a:schemeClr val="tx1"/>
                </a:solidFill>
              </a:rPr>
              <a:t>FeSOD</a:t>
            </a:r>
            <a:r>
              <a:rPr lang="ru-RU" sz="1100" b="1" dirty="0">
                <a:solidFill>
                  <a:schemeClr val="tx1"/>
                </a:solidFill>
              </a:rPr>
              <a:t>) в сыворотке крови, </a:t>
            </a:r>
            <a:r>
              <a:rPr lang="ru-RU" sz="1200" dirty="0">
                <a:solidFill>
                  <a:schemeClr val="tx1"/>
                </a:solidFill>
              </a:rPr>
              <a:t>используя набор  (</a:t>
            </a:r>
            <a:r>
              <a:rPr lang="ru-RU" sz="1200" dirty="0" err="1">
                <a:solidFill>
                  <a:schemeClr val="tx1"/>
                </a:solidFill>
              </a:rPr>
              <a:t>Superoxide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Dismutase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Assay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Kit</a:t>
            </a:r>
            <a:r>
              <a:rPr lang="ru-RU" sz="1200" dirty="0">
                <a:solidFill>
                  <a:schemeClr val="tx1"/>
                </a:solidFill>
              </a:rPr>
              <a:t> «</a:t>
            </a:r>
            <a:r>
              <a:rPr lang="ru-RU" sz="1200" dirty="0" err="1">
                <a:solidFill>
                  <a:schemeClr val="tx1"/>
                </a:solidFill>
              </a:rPr>
              <a:t>Cayman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chemical</a:t>
            </a:r>
            <a:r>
              <a:rPr lang="ru-RU" sz="1200" dirty="0">
                <a:solidFill>
                  <a:schemeClr val="tx1"/>
                </a:solidFill>
              </a:rPr>
              <a:t>»), которая  также была определена методом ИФА на многофункциональном спектрофотометре E</a:t>
            </a:r>
            <a:r>
              <a:rPr lang="ru-RU" sz="1200" cap="small" dirty="0">
                <a:solidFill>
                  <a:schemeClr val="tx1"/>
                </a:solidFill>
              </a:rPr>
              <a:t>POCH</a:t>
            </a:r>
            <a:r>
              <a:rPr lang="ru-RU" sz="1200" dirty="0">
                <a:solidFill>
                  <a:schemeClr val="tx1"/>
                </a:solidFill>
              </a:rPr>
              <a:t> TM (</a:t>
            </a:r>
            <a:r>
              <a:rPr lang="ru-RU" sz="1200" dirty="0" err="1">
                <a:solidFill>
                  <a:schemeClr val="tx1"/>
                </a:solidFill>
              </a:rPr>
              <a:t>BioTek</a:t>
            </a:r>
            <a:r>
              <a:rPr lang="ru-RU" sz="1200" dirty="0">
                <a:solidFill>
                  <a:schemeClr val="tx1"/>
                </a:solidFill>
              </a:rPr>
              <a:t>, США) в реакции </a:t>
            </a:r>
            <a:r>
              <a:rPr lang="ru-RU" sz="1200" dirty="0" err="1">
                <a:solidFill>
                  <a:schemeClr val="tx1"/>
                </a:solidFill>
              </a:rPr>
              <a:t>дисмутации</a:t>
            </a:r>
            <a:r>
              <a:rPr lang="ru-RU" sz="1200" dirty="0">
                <a:solidFill>
                  <a:schemeClr val="tx1"/>
                </a:solidFill>
              </a:rPr>
              <a:t>  с  солями </a:t>
            </a:r>
            <a:r>
              <a:rPr lang="ru-RU" sz="1200" dirty="0" err="1">
                <a:solidFill>
                  <a:schemeClr val="tx1"/>
                </a:solidFill>
              </a:rPr>
              <a:t>тетразолия</a:t>
            </a:r>
            <a:r>
              <a:rPr lang="ru-RU" sz="1200" dirty="0">
                <a:solidFill>
                  <a:schemeClr val="tx1"/>
                </a:solidFill>
              </a:rPr>
              <a:t> путем выявления </a:t>
            </a:r>
            <a:r>
              <a:rPr lang="ru-RU" sz="1200" dirty="0" err="1">
                <a:solidFill>
                  <a:schemeClr val="tx1"/>
                </a:solidFill>
              </a:rPr>
              <a:t>супероксидных</a:t>
            </a:r>
            <a:r>
              <a:rPr lang="ru-RU" sz="1200" dirty="0">
                <a:solidFill>
                  <a:schemeClr val="tx1"/>
                </a:solidFill>
              </a:rPr>
              <a:t> радикалов, генерируемых </a:t>
            </a:r>
            <a:r>
              <a:rPr lang="ru-RU" sz="1200" dirty="0" err="1">
                <a:solidFill>
                  <a:schemeClr val="tx1"/>
                </a:solidFill>
              </a:rPr>
              <a:t>ксантиноксидазой</a:t>
            </a:r>
            <a:r>
              <a:rPr lang="ru-RU" sz="1200" dirty="0">
                <a:solidFill>
                  <a:schemeClr val="tx1"/>
                </a:solidFill>
              </a:rPr>
              <a:t> и гипоксантином. </a:t>
            </a:r>
          </a:p>
          <a:p>
            <a:pPr algn="just"/>
            <a:r>
              <a:rPr lang="ru-RU" sz="1200" dirty="0" err="1">
                <a:solidFill>
                  <a:srgbClr val="C00000"/>
                </a:solidFill>
              </a:rPr>
              <a:t>Супероксиддисмутаза</a:t>
            </a:r>
            <a:r>
              <a:rPr lang="ru-RU" sz="1200" dirty="0">
                <a:solidFill>
                  <a:srgbClr val="C00000"/>
                </a:solidFill>
              </a:rPr>
              <a:t> катализирует </a:t>
            </a:r>
            <a:r>
              <a:rPr lang="ru-RU" sz="1200" dirty="0" err="1">
                <a:solidFill>
                  <a:srgbClr val="C00000"/>
                </a:solidFill>
              </a:rPr>
              <a:t>дисмутацию</a:t>
            </a:r>
            <a:r>
              <a:rPr lang="ru-RU" sz="1200" dirty="0">
                <a:solidFill>
                  <a:srgbClr val="C00000"/>
                </a:solidFill>
              </a:rPr>
              <a:t> супероксида в кислород и пероксид водорода:</a:t>
            </a:r>
          </a:p>
          <a:p>
            <a:pPr algn="just"/>
            <a:r>
              <a:rPr lang="en-US" sz="1200" b="1" dirty="0">
                <a:solidFill>
                  <a:schemeClr val="tx1"/>
                </a:solidFill>
              </a:rPr>
              <a:t>M(n+1)+ − </a:t>
            </a:r>
            <a:r>
              <a:rPr lang="ru-RU" sz="1200" b="1" dirty="0">
                <a:solidFill>
                  <a:schemeClr val="tx1"/>
                </a:solidFill>
              </a:rPr>
              <a:t>СОД + </a:t>
            </a:r>
            <a:r>
              <a:rPr lang="en-US" sz="1200" b="1" dirty="0">
                <a:solidFill>
                  <a:schemeClr val="tx1"/>
                </a:solidFill>
              </a:rPr>
              <a:t>O2− → </a:t>
            </a:r>
            <a:r>
              <a:rPr lang="en-US" sz="1200" b="1" dirty="0" err="1">
                <a:solidFill>
                  <a:schemeClr val="tx1"/>
                </a:solidFill>
              </a:rPr>
              <a:t>Mn</a:t>
            </a:r>
            <a:r>
              <a:rPr lang="en-US" sz="1200" b="1" dirty="0">
                <a:solidFill>
                  <a:schemeClr val="tx1"/>
                </a:solidFill>
              </a:rPr>
              <a:t>+ − </a:t>
            </a:r>
            <a:r>
              <a:rPr lang="ru-RU" sz="1200" b="1" dirty="0">
                <a:solidFill>
                  <a:schemeClr val="tx1"/>
                </a:solidFill>
              </a:rPr>
              <a:t>СОД + </a:t>
            </a:r>
            <a:r>
              <a:rPr lang="en-US" sz="1200" b="1" dirty="0">
                <a:solidFill>
                  <a:schemeClr val="tx1"/>
                </a:solidFill>
              </a:rPr>
              <a:t>O2</a:t>
            </a:r>
          </a:p>
          <a:p>
            <a:pPr algn="just"/>
            <a:r>
              <a:rPr lang="en-US" sz="1200" b="1" dirty="0" err="1">
                <a:solidFill>
                  <a:schemeClr val="tx1"/>
                </a:solidFill>
              </a:rPr>
              <a:t>Mn</a:t>
            </a:r>
            <a:r>
              <a:rPr lang="en-US" sz="1200" b="1" dirty="0">
                <a:solidFill>
                  <a:schemeClr val="tx1"/>
                </a:solidFill>
              </a:rPr>
              <a:t>+ − </a:t>
            </a:r>
            <a:r>
              <a:rPr lang="ru-RU" sz="1200" b="1" dirty="0">
                <a:solidFill>
                  <a:schemeClr val="tx1"/>
                </a:solidFill>
              </a:rPr>
              <a:t>СОД + </a:t>
            </a:r>
            <a:r>
              <a:rPr lang="en-US" sz="1200" b="1" dirty="0">
                <a:solidFill>
                  <a:schemeClr val="tx1"/>
                </a:solidFill>
              </a:rPr>
              <a:t>O2− + 2H+ → M(n+1)+ − </a:t>
            </a:r>
            <a:r>
              <a:rPr lang="ru-RU" sz="1200" b="1" dirty="0">
                <a:solidFill>
                  <a:schemeClr val="tx1"/>
                </a:solidFill>
              </a:rPr>
              <a:t>СОД + </a:t>
            </a:r>
            <a:r>
              <a:rPr lang="en-US" sz="1200" b="1" dirty="0">
                <a:solidFill>
                  <a:schemeClr val="tx1"/>
                </a:solidFill>
              </a:rPr>
              <a:t>H2O2.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где </a:t>
            </a:r>
            <a:r>
              <a:rPr lang="en-US" sz="1200" dirty="0">
                <a:solidFill>
                  <a:schemeClr val="tx1"/>
                </a:solidFill>
              </a:rPr>
              <a:t>M </a:t>
            </a:r>
            <a:r>
              <a:rPr lang="ru-RU" sz="1200" dirty="0">
                <a:solidFill>
                  <a:schemeClr val="tx1"/>
                </a:solidFill>
              </a:rPr>
              <a:t>-переходный металл, представленный  </a:t>
            </a:r>
            <a:r>
              <a:rPr lang="en-US" sz="1200" dirty="0">
                <a:solidFill>
                  <a:schemeClr val="tx1"/>
                </a:solidFill>
              </a:rPr>
              <a:t>Cu ; </a:t>
            </a:r>
            <a:r>
              <a:rPr lang="en-US" sz="1200" dirty="0" err="1">
                <a:solidFill>
                  <a:schemeClr val="tx1"/>
                </a:solidFill>
              </a:rPr>
              <a:t>Mn</a:t>
            </a:r>
            <a:r>
              <a:rPr lang="en-US" sz="1200" dirty="0">
                <a:solidFill>
                  <a:schemeClr val="tx1"/>
                </a:solidFill>
              </a:rPr>
              <a:t>; </a:t>
            </a:r>
            <a:r>
              <a:rPr lang="ru-RU" sz="1200" dirty="0" err="1">
                <a:solidFill>
                  <a:schemeClr val="tx1"/>
                </a:solidFill>
              </a:rPr>
              <a:t>Zn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chemeClr val="tx1"/>
                </a:solidFill>
              </a:rPr>
              <a:t>Fe.</a:t>
            </a:r>
            <a:endParaRPr lang="ru-RU" sz="1200" dirty="0">
              <a:solidFill>
                <a:schemeClr val="tx1"/>
              </a:solidFill>
            </a:endParaRPr>
          </a:p>
          <a:p>
            <a:pPr algn="just"/>
            <a:endParaRPr lang="ru-RU" sz="1000" dirty="0">
              <a:solidFill>
                <a:schemeClr val="tx1"/>
              </a:solidFill>
            </a:endParaRPr>
          </a:p>
          <a:p>
            <a:pPr algn="just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312" y="5157192"/>
            <a:ext cx="770485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>
              <a:solidFill>
                <a:schemeClr val="tx1"/>
              </a:solidFill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3. </a:t>
            </a:r>
            <a:r>
              <a:rPr lang="ru-RU" sz="1200" b="1" dirty="0">
                <a:solidFill>
                  <a:schemeClr val="tx1"/>
                </a:solidFill>
              </a:rPr>
              <a:t>Определяли активность каталазы - CAT </a:t>
            </a:r>
            <a:r>
              <a:rPr lang="ru-RU" sz="1200" dirty="0">
                <a:solidFill>
                  <a:schemeClr val="tx1"/>
                </a:solidFill>
              </a:rPr>
              <a:t>(</a:t>
            </a:r>
            <a:r>
              <a:rPr lang="ru-RU" sz="1200" dirty="0" err="1">
                <a:solidFill>
                  <a:schemeClr val="tx1"/>
                </a:solidFill>
              </a:rPr>
              <a:t>Catalase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Assay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Kit</a:t>
            </a:r>
            <a:r>
              <a:rPr lang="ru-RU" sz="1200" dirty="0">
                <a:solidFill>
                  <a:schemeClr val="tx1"/>
                </a:solidFill>
              </a:rPr>
              <a:t>), внутриклеточного антиоксиданта, оценивая его ферментативную активность в присутствии метанола и перекиси водорода по образованию формальдегида, образующего окрашенные комплексы с 4-амино-3-гидразин-5-меркапто-1,2,4-триазолом</a:t>
            </a:r>
            <a:r>
              <a:rPr lang="ru-RU" sz="10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1200" dirty="0">
                <a:solidFill>
                  <a:srgbClr val="C00000"/>
                </a:solidFill>
              </a:rPr>
              <a:t>Каталаза  принимает участие в разложении образующегося в процессе биологического окисления пероксида водорода на воду и молекулярный кислород, а также окисляет в присутствии пероксида водорода низкомолекулярные спирты и нитриты: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2Н2О2</a:t>
            </a:r>
            <a:r>
              <a:rPr lang="ru-RU" sz="10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2Н2О + О2</a:t>
            </a:r>
          </a:p>
          <a:p>
            <a:pPr algn="just"/>
            <a:endParaRPr lang="ru-RU" sz="1000" dirty="0">
              <a:solidFill>
                <a:schemeClr val="tx1"/>
              </a:solidFill>
            </a:endParaRPr>
          </a:p>
          <a:p>
            <a:pPr algn="just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312" y="3105835"/>
            <a:ext cx="7285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  <a:cs typeface="Times New Roman" pitchFamily="18" charset="0"/>
              </a:rPr>
              <a:t>Оценка активности ферментного звена антиоксидантной системы:</a:t>
            </a:r>
          </a:p>
        </p:txBody>
      </p:sp>
    </p:spTree>
    <p:extLst>
      <p:ext uri="{BB962C8B-B14F-4D97-AF65-F5344CB8AC3E}">
        <p14:creationId xmlns:p14="http://schemas.microsoft.com/office/powerpoint/2010/main" val="171494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Материалы и методы исследования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Гистоморфологические методы: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При выведении животных из эксперимента ткани коленных суставов были взяты единым блоком и подвергнуты стандартной процедуре фиксации, деминерализации и обезвоживания  в многоатомных спиртах восходящей плотности. В препаратах, окрашенных гематоксилином и эозином осуществляли оценку состояния </a:t>
            </a:r>
            <a:r>
              <a:rPr lang="ru-RU" dirty="0" err="1"/>
              <a:t>субхондральной</a:t>
            </a:r>
            <a:r>
              <a:rPr lang="ru-RU" dirty="0"/>
              <a:t> кости, измерения толщины суставного хряща, подсчет количества изогенных групп, ядерно-цитоплазматического соотношения в </a:t>
            </a:r>
            <a:r>
              <a:rPr lang="ru-RU" dirty="0" err="1"/>
              <a:t>хондроцитах</a:t>
            </a:r>
            <a:r>
              <a:rPr lang="ru-RU" dirty="0"/>
              <a:t> при помощи </a:t>
            </a:r>
            <a:r>
              <a:rPr lang="ru-RU" dirty="0" err="1"/>
              <a:t>микровизора</a:t>
            </a:r>
            <a:r>
              <a:rPr lang="ru-RU" dirty="0"/>
              <a:t> лабораторного медицинского, оснащенного камерой для </a:t>
            </a:r>
            <a:r>
              <a:rPr lang="ru-RU" dirty="0" err="1"/>
              <a:t>сонаблюдения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     </a:t>
            </a:r>
            <a:r>
              <a:rPr lang="ru-RU" b="1" dirty="0"/>
              <a:t>Статистические методы: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Проведено тестирование всей совокупности значений переменных  c использованием критериев Колмогорова-Смирнова и Шапиро-Уилкса. Полученные значения по каждому из критериев не позволяли считать распределение данных нормальным. Поскольку полученные результаты не соответствовали закону нормального распределения, для  попарного сравнения групп использовали непараметрический U-критерий Манна-Уитни. Результаты измерений представлены в виде медианы (</a:t>
            </a:r>
            <a:r>
              <a:rPr lang="ru-RU" dirty="0" err="1"/>
              <a:t>Ме</a:t>
            </a:r>
            <a:r>
              <a:rPr lang="ru-RU" dirty="0"/>
              <a:t>), нижнего и верхнего квартилей (25%; 75%). При сопоставлении числовых данных в группах животных с ОА и контрольных групп учитывали различия при критическом уровне значимости  p&lt;0,05.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1588"/>
            <a:ext cx="682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68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rmAutofit/>
          </a:bodyPr>
          <a:lstStyle/>
          <a:p>
            <a:r>
              <a:rPr lang="ru-RU" sz="2000" dirty="0"/>
              <a:t>Динамика концентраций продуктов перекисного окисления липидов в биологических средах крыс с моделью первичного и посттравматического  ОА коленных суставов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47864" y="1556792"/>
            <a:ext cx="5034136" cy="518457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400" dirty="0"/>
              <a:t>Обследование  животных было проведено до начала эксперимента, а также через 1, 2 и 3 недели после формирования модели ОА коленных суставов. При осуществлении контрольных измерений через 7 суток у животных 1 и 2 опытной групп происходило существенное увеличение  сывороточных концентраций первичных продуктов ПОЛ (LPO). Следует  отметить, что во 2 опытной группе  отмечалось также повышение концентрации и вторичных продуктов ПОЛ, о чем свидетельствовало нарастание МДА в плазме крови по сравнению с результатами, полученными у животных 1 опытной и контрольной групп.</a:t>
            </a:r>
            <a:endParaRPr lang="en-US" sz="4400" dirty="0"/>
          </a:p>
          <a:p>
            <a:pPr marL="0" indent="0" algn="just">
              <a:buNone/>
            </a:pPr>
            <a:r>
              <a:rPr lang="ru-RU" sz="4400" b="1" dirty="0"/>
              <a:t>В 1 опытной группе отмечали повышение концентраций </a:t>
            </a:r>
            <a:r>
              <a:rPr lang="en-US" sz="4400" b="1" dirty="0"/>
              <a:t>LPO</a:t>
            </a:r>
            <a:r>
              <a:rPr lang="ru-RU" sz="4400" b="1" dirty="0"/>
              <a:t>:</a:t>
            </a:r>
          </a:p>
          <a:p>
            <a:pPr marL="0" indent="0" algn="just">
              <a:buNone/>
            </a:pPr>
            <a:r>
              <a:rPr lang="en-US" sz="4400" dirty="0"/>
              <a:t> </a:t>
            </a:r>
            <a:r>
              <a:rPr lang="ru-RU" sz="4400" dirty="0"/>
              <a:t>через </a:t>
            </a:r>
            <a:r>
              <a:rPr lang="ru-RU" sz="4400" b="1" dirty="0"/>
              <a:t>7 дней </a:t>
            </a:r>
            <a:r>
              <a:rPr lang="ru-RU" sz="4400" dirty="0"/>
              <a:t>после формирования модели ОА на </a:t>
            </a:r>
            <a:r>
              <a:rPr lang="ru-RU" sz="4400" b="1" dirty="0"/>
              <a:t>13,7%</a:t>
            </a:r>
            <a:r>
              <a:rPr lang="ru-RU" sz="4400" dirty="0"/>
              <a:t> (р=0,000007) против контроля; </a:t>
            </a:r>
          </a:p>
          <a:p>
            <a:pPr marL="0" indent="0" algn="just">
              <a:buNone/>
            </a:pPr>
            <a:r>
              <a:rPr lang="ru-RU" sz="4400" b="1" dirty="0"/>
              <a:t>через 14 </a:t>
            </a:r>
            <a:r>
              <a:rPr lang="ru-RU" sz="4400" dirty="0"/>
              <a:t>дней-на </a:t>
            </a:r>
            <a:r>
              <a:rPr lang="ru-RU" sz="4400" b="1" dirty="0"/>
              <a:t>43%</a:t>
            </a:r>
            <a:r>
              <a:rPr lang="ru-RU" sz="4400" dirty="0"/>
              <a:t> по отношению к данным в контрольной группе (р=0,0000006);</a:t>
            </a:r>
          </a:p>
          <a:p>
            <a:pPr marL="0" indent="0" algn="just">
              <a:buNone/>
            </a:pPr>
            <a:r>
              <a:rPr lang="ru-RU" sz="4400" dirty="0"/>
              <a:t>Через </a:t>
            </a:r>
            <a:r>
              <a:rPr lang="ru-RU" sz="4400" b="1" dirty="0"/>
              <a:t>21 день увеличение составило 67% </a:t>
            </a:r>
            <a:r>
              <a:rPr lang="ru-RU" sz="4400" dirty="0"/>
              <a:t>против контрольных значений (з=0,00000006);</a:t>
            </a:r>
          </a:p>
          <a:p>
            <a:pPr marL="0" indent="0" algn="just">
              <a:buNone/>
            </a:pPr>
            <a:r>
              <a:rPr lang="ru-RU" sz="4400" dirty="0"/>
              <a:t> </a:t>
            </a:r>
            <a:r>
              <a:rPr lang="ru-RU" sz="4400" b="1" dirty="0"/>
              <a:t>Во 2 опытной группе динамика изменения сывороточных концентраций </a:t>
            </a:r>
            <a:r>
              <a:rPr lang="en-US" sz="4400" b="1" dirty="0"/>
              <a:t>LPO</a:t>
            </a:r>
            <a:r>
              <a:rPr lang="ru-RU" sz="4400" b="1" dirty="0"/>
              <a:t> против контрольных значений составила:</a:t>
            </a:r>
          </a:p>
          <a:p>
            <a:pPr marL="0" indent="0" algn="just">
              <a:buNone/>
            </a:pPr>
            <a:r>
              <a:rPr lang="ru-RU" sz="4400" dirty="0"/>
              <a:t>Через </a:t>
            </a:r>
            <a:r>
              <a:rPr lang="ru-RU" sz="4400" b="1" dirty="0"/>
              <a:t>7 дней- </a:t>
            </a:r>
            <a:r>
              <a:rPr lang="ru-RU" sz="4400" dirty="0"/>
              <a:t>73,7% (Р=0,000001);</a:t>
            </a:r>
          </a:p>
          <a:p>
            <a:pPr marL="0" indent="0" algn="just">
              <a:buNone/>
            </a:pPr>
            <a:r>
              <a:rPr lang="ru-RU" sz="4400" dirty="0"/>
              <a:t>Через </a:t>
            </a:r>
            <a:r>
              <a:rPr lang="ru-RU" sz="4400" b="1" dirty="0"/>
              <a:t>14 дней</a:t>
            </a:r>
            <a:r>
              <a:rPr lang="ru-RU" sz="4400" dirty="0"/>
              <a:t>-34,4% (Р=0,000009)</a:t>
            </a:r>
          </a:p>
          <a:p>
            <a:pPr marL="0" indent="0" algn="just">
              <a:buNone/>
            </a:pPr>
            <a:r>
              <a:rPr lang="ru-RU" sz="4400" dirty="0"/>
              <a:t>Через </a:t>
            </a:r>
            <a:r>
              <a:rPr lang="ru-RU" sz="4400" b="1" dirty="0"/>
              <a:t>21 день</a:t>
            </a:r>
            <a:r>
              <a:rPr lang="ru-RU" sz="4400" dirty="0"/>
              <a:t>-31,5% (р=р=0,0000004);</a:t>
            </a:r>
          </a:p>
          <a:p>
            <a:pPr marL="0" indent="0" algn="just">
              <a:buNone/>
            </a:pPr>
            <a:r>
              <a:rPr lang="ru-RU" sz="4400" b="1" dirty="0"/>
              <a:t>Выявлены значимые изменения концентраций МДА в плазме крови экспериментальных животных по сравнению с контрольными значениями:</a:t>
            </a:r>
          </a:p>
          <a:p>
            <a:pPr marL="0" indent="0" algn="just">
              <a:buNone/>
            </a:pPr>
            <a:r>
              <a:rPr lang="ru-RU" sz="4400" b="1" dirty="0"/>
              <a:t>В 1 группе – </a:t>
            </a:r>
            <a:r>
              <a:rPr lang="ru-RU" sz="4400" dirty="0"/>
              <a:t>через </a:t>
            </a:r>
            <a:r>
              <a:rPr lang="ru-RU" sz="4400" b="1" dirty="0"/>
              <a:t>14 дней - 57,5%</a:t>
            </a:r>
            <a:r>
              <a:rPr lang="ru-RU" sz="4400" dirty="0"/>
              <a:t> (р=0,002);</a:t>
            </a:r>
          </a:p>
          <a:p>
            <a:pPr marL="0" indent="0" algn="just">
              <a:buNone/>
            </a:pPr>
            <a:r>
              <a:rPr lang="ru-RU" sz="4400" dirty="0"/>
              <a:t>Через </a:t>
            </a:r>
            <a:r>
              <a:rPr lang="ru-RU" sz="4400" b="1" dirty="0"/>
              <a:t>21 день-70,8%</a:t>
            </a:r>
            <a:r>
              <a:rPr lang="ru-RU" sz="4400" dirty="0"/>
              <a:t> (р=0,000015);</a:t>
            </a:r>
          </a:p>
          <a:p>
            <a:pPr marL="0" indent="0" algn="just">
              <a:buNone/>
            </a:pPr>
            <a:r>
              <a:rPr lang="ru-RU" sz="4400" b="1" dirty="0"/>
              <a:t>Во 2 опытной группе:</a:t>
            </a:r>
          </a:p>
          <a:p>
            <a:pPr marL="0" indent="0" algn="just">
              <a:buNone/>
            </a:pPr>
            <a:r>
              <a:rPr lang="ru-RU" sz="4400" b="1" dirty="0"/>
              <a:t>Через 7 дней</a:t>
            </a:r>
            <a:r>
              <a:rPr lang="ru-RU" sz="4400" dirty="0"/>
              <a:t>-на 250% (р=0,00000006);</a:t>
            </a:r>
          </a:p>
          <a:p>
            <a:pPr marL="0" indent="0" algn="just">
              <a:buNone/>
            </a:pPr>
            <a:r>
              <a:rPr lang="ru-RU" sz="4400" b="1" dirty="0"/>
              <a:t>Через 14 дней-</a:t>
            </a:r>
            <a:r>
              <a:rPr lang="ru-RU" sz="4400" dirty="0"/>
              <a:t>на 67,9% (р=0,00003);</a:t>
            </a:r>
          </a:p>
          <a:p>
            <a:pPr marL="0" indent="0" algn="just">
              <a:buNone/>
            </a:pPr>
            <a:r>
              <a:rPr lang="ru-RU" sz="4400" b="1" dirty="0"/>
              <a:t>Через 15 дней-</a:t>
            </a:r>
            <a:r>
              <a:rPr lang="ru-RU" sz="4400" dirty="0"/>
              <a:t>на  81% (р=0,00000098);</a:t>
            </a:r>
          </a:p>
          <a:p>
            <a:pPr marL="0" indent="0" algn="just">
              <a:buNone/>
            </a:pPr>
            <a:r>
              <a:rPr lang="ru-RU" sz="4400" dirty="0"/>
              <a:t>В 3 группе отрицательного контроля (</a:t>
            </a:r>
            <a:r>
              <a:rPr lang="ru-RU" sz="4400" dirty="0" err="1"/>
              <a:t>ложнооперированных</a:t>
            </a:r>
            <a:r>
              <a:rPr lang="ru-RU" sz="4400" dirty="0"/>
              <a:t> животных через 7 дней с начала эксперимента выявляли кратковременное повышение </a:t>
            </a:r>
            <a:r>
              <a:rPr lang="en-US" sz="4400" dirty="0"/>
              <a:t>(</a:t>
            </a:r>
            <a:r>
              <a:rPr lang="ru-RU" sz="4400" dirty="0"/>
              <a:t>р</a:t>
            </a:r>
            <a:r>
              <a:rPr lang="ru-RU" sz="4400" dirty="0">
                <a:latin typeface="Calibri"/>
              </a:rPr>
              <a:t>&lt;0,05) </a:t>
            </a:r>
            <a:r>
              <a:rPr lang="ru-RU" sz="4400" dirty="0"/>
              <a:t> уровня </a:t>
            </a:r>
            <a:r>
              <a:rPr lang="en-US" sz="4400" dirty="0"/>
              <a:t>LPO</a:t>
            </a:r>
            <a:r>
              <a:rPr lang="ru-RU" sz="4400" dirty="0"/>
              <a:t> на 11% и МДА на 9,8% против контрольных значений, исчезавшее к 14 дню наблюдения.</a:t>
            </a:r>
          </a:p>
          <a:p>
            <a:pPr marL="0" indent="0" algn="just">
              <a:buNone/>
            </a:pPr>
            <a:endParaRPr lang="ru-RU" sz="4800" dirty="0"/>
          </a:p>
          <a:p>
            <a:pPr marL="0" indent="0" algn="just">
              <a:buNone/>
            </a:pPr>
            <a:endParaRPr lang="ru-RU" sz="4800" dirty="0"/>
          </a:p>
          <a:p>
            <a:pPr marL="0" indent="0" algn="just">
              <a:buNone/>
            </a:pPr>
            <a:endParaRPr lang="ru-RU" sz="4800" dirty="0"/>
          </a:p>
          <a:p>
            <a:pPr marL="0" indent="0" algn="just">
              <a:buNone/>
            </a:pPr>
            <a:endParaRPr lang="ru-RU" sz="5600" dirty="0"/>
          </a:p>
          <a:p>
            <a:pPr marL="0" indent="0" algn="just">
              <a:buNone/>
            </a:pPr>
            <a:endParaRPr lang="ru-RU" sz="5600" dirty="0"/>
          </a:p>
          <a:p>
            <a:pPr marL="0" indent="0" algn="just">
              <a:buNone/>
            </a:pPr>
            <a:endParaRPr lang="ru-RU" sz="5600" dirty="0"/>
          </a:p>
          <a:p>
            <a:pPr marL="0" indent="0" algn="just">
              <a:buNone/>
            </a:pPr>
            <a:endParaRPr lang="ru-RU" sz="5600" dirty="0"/>
          </a:p>
          <a:p>
            <a:pPr marL="0" indent="0" algn="just">
              <a:buNone/>
            </a:pPr>
            <a:endParaRPr lang="ru-RU" sz="5600" dirty="0"/>
          </a:p>
          <a:p>
            <a:pPr marL="0" indent="0" algn="just">
              <a:buNone/>
            </a:pPr>
            <a:endParaRPr lang="ru-RU" sz="5600" dirty="0"/>
          </a:p>
          <a:p>
            <a:pPr marL="0" indent="0" algn="just">
              <a:buNone/>
            </a:pPr>
            <a:endParaRPr lang="ru-RU" sz="5600" dirty="0"/>
          </a:p>
          <a:p>
            <a:pPr marL="0" indent="0" algn="just">
              <a:buNone/>
            </a:pPr>
            <a:endParaRPr lang="ru-RU" sz="5600" dirty="0"/>
          </a:p>
          <a:p>
            <a:pPr marL="0" indent="0" algn="just">
              <a:buNone/>
            </a:pPr>
            <a:endParaRPr lang="ru-RU" sz="4000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12700"/>
            <a:ext cx="762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024335" cy="23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900093"/>
            <a:ext cx="3024334" cy="2489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Концентрация </a:t>
            </a:r>
            <a:r>
              <a:rPr lang="en-US" sz="800" dirty="0"/>
              <a:t>LPO</a:t>
            </a:r>
            <a:r>
              <a:rPr lang="ru-RU" sz="800" dirty="0"/>
              <a:t> в сыворотке крови экспериментальных животных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230214"/>
            <a:ext cx="3024335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18448"/>
            <a:ext cx="3024334" cy="31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85567"/>
              </p:ext>
            </p:extLst>
          </p:nvPr>
        </p:nvGraphicFramePr>
        <p:xfrm>
          <a:off x="1763688" y="9117632"/>
          <a:ext cx="3540225" cy="1296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Показатель/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группа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LPO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nmol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ml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МДА, </a:t>
                      </a:r>
                      <a:r>
                        <a:rPr lang="ru-RU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нмоль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/мл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группа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4,75 (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4,5; 4,9)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2,33 (2,15; 3,45)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1-ая опытная группа 7 дней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5,4 (5,15; 5,95)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*р=0,00000742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(2,7; 3,63)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2-ая опытная группа 14 дней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6,8 (6,6; 7,1)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*р=0,00000059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** р=0,00000063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3,67 (2,83; 4,06)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*р=0,002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**р=0,045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9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3-ая опытная группа 21 день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7,5 (7,4; 7,5)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*р=0,000000062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***0,000105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****р=0,000000602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3,98 (3,8; 4,11)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р=0,000015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****Р=0,025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*** р=0,025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2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4-ая опытная группа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8,25 (8,1;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8,55)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*Р=0,00000063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∆р=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0,000000063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○ р=0,000000063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6,67 (6,19;6,96)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*р=0,000000063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~р=0,00000006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○ р=0,00000063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0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5-ая опытная группа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6,05 (5,81; 6,30)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●р=0,000009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*р=0,00000432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+р=0,000000063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⌂р=0,0000092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◊р=0,00000006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●р=0,000000063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3,91 (3,62; 4,1)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*р=0,000031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++р=0,0000624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⌂р=0,09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6-ая опытная группа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6,25 (5,92; 6,51)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*р=0,0000004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++ р=0,00000062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◊◊ р=0,0000393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□ р=0,0000006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○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Calibri"/>
                        </a:rPr>
                        <a:t>○ р=0,198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●● р=0,000000063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4,21 (3,94; 4,44)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*р=0,00000098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++р=0,00000147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◊◊ р=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0,000169939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35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Показатели активности ферментного звена антиоксидантной </a:t>
            </a:r>
            <a:br>
              <a:rPr lang="ru-RU" sz="2000" dirty="0"/>
            </a:br>
            <a:r>
              <a:rPr lang="ru-RU" sz="2000" dirty="0"/>
              <a:t>системы в динамике первичного и посттравматического ОА </a:t>
            </a:r>
            <a:br>
              <a:rPr lang="ru-RU" sz="2000" dirty="0"/>
            </a:br>
            <a:r>
              <a:rPr lang="ru-RU" sz="2000" dirty="0"/>
              <a:t>коленных суставов у крыс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10744" cy="17498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200" b="0" dirty="0"/>
              <a:t>Выполненные исследования подтвердили изменения в  активности изученных компонентов ферментного звена системы АОЗ. Через 7 дней после моделирования ОА отмечали повышение антиоксидантной активности СОД в сыворотке крови  животных 1  опытной группы. Дальнейшие наблюдения демонстрировали постепенное  снижение активности данного фермента вплоть   до окончания срока наблюдения. Более выраженная динамика изменений отмечалась во 2 опытной группе( Рис 1).</a:t>
            </a:r>
          </a:p>
          <a:p>
            <a:endParaRPr lang="ru-RU" sz="10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427984" y="1412776"/>
            <a:ext cx="3672408" cy="1512167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200" b="0" dirty="0"/>
              <a:t>При изучении активности </a:t>
            </a:r>
            <a:r>
              <a:rPr lang="en-US" sz="1200" b="0" dirty="0"/>
              <a:t>C</a:t>
            </a:r>
            <a:r>
              <a:rPr lang="ru-RU" sz="1200" b="0" dirty="0"/>
              <a:t>А</a:t>
            </a:r>
            <a:r>
              <a:rPr lang="en-US" sz="1200" b="0" dirty="0"/>
              <a:t>T</a:t>
            </a:r>
            <a:r>
              <a:rPr lang="ru-RU" sz="1200" b="0" dirty="0"/>
              <a:t> также отмечали небольшое повышение активности данного антиоксидантного фермента через 7 дней после формирования первичного ОА. Дальнейшие наблюдения продемонстрировали  уменьшение активности </a:t>
            </a:r>
            <a:r>
              <a:rPr lang="en-US" sz="1200" b="0" dirty="0"/>
              <a:t>CAT </a:t>
            </a:r>
            <a:r>
              <a:rPr lang="ru-RU" sz="1200" b="0" dirty="0"/>
              <a:t>в обеих опытных группах, что подтверждало синергизм действия данных ферментов при различных видах моделирования ОА крупных суставов</a:t>
            </a:r>
            <a:r>
              <a:rPr lang="ru-RU" sz="1200" dirty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609975" cy="310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71345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45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032"/>
          </a:xfrm>
        </p:spPr>
        <p:txBody>
          <a:bodyPr>
            <a:noAutofit/>
          </a:bodyPr>
          <a:lstStyle/>
          <a:p>
            <a:r>
              <a:rPr lang="ru-RU" sz="1400" b="1" dirty="0"/>
              <a:t>Морфометрические характеристики суставного хряща при экспериментальном </a:t>
            </a:r>
            <a:r>
              <a:rPr lang="ru-RU" sz="1400" b="1" dirty="0" err="1"/>
              <a:t>остеоартрозе</a:t>
            </a:r>
            <a:endParaRPr lang="ru-RU" sz="14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81498"/>
            <a:ext cx="3826768" cy="2144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900" b="1" dirty="0"/>
          </a:p>
          <a:p>
            <a:pPr marL="0" indent="0" algn="just">
              <a:buNone/>
            </a:pPr>
            <a:endParaRPr lang="ru-RU" sz="900" b="1" dirty="0"/>
          </a:p>
          <a:p>
            <a:pPr marL="0" indent="0" algn="just">
              <a:buNone/>
            </a:pPr>
            <a:endParaRPr lang="ru-RU" sz="900" b="1" dirty="0"/>
          </a:p>
          <a:p>
            <a:pPr marL="0" indent="0" algn="just">
              <a:buNone/>
            </a:pPr>
            <a:r>
              <a:rPr lang="ru-RU" sz="900" b="1" dirty="0"/>
              <a:t>У животных контрольной группы толщина суставного хряща в нагружаемых зонах мыщелков бедренных костей составляла - 220-300 мкм. </a:t>
            </a:r>
            <a:r>
              <a:rPr lang="ru-RU" sz="900" b="1" dirty="0" err="1"/>
              <a:t>Хондроциты</a:t>
            </a:r>
            <a:r>
              <a:rPr lang="ru-RU" sz="900" b="1" dirty="0"/>
              <a:t> 1 типа-  овальной формы диаметром 11-18 мкм, имеющие центрально расположенное </a:t>
            </a:r>
            <a:r>
              <a:rPr lang="ru-RU" sz="900" b="1" dirty="0" err="1"/>
              <a:t>нормохромное</a:t>
            </a:r>
            <a:r>
              <a:rPr lang="ru-RU" sz="900" b="1" dirty="0"/>
              <a:t> ядро, ЯЦО - 0,64. Эти клетки располагались как изолированно, так и формировали изогенные группы, содержащие от 3-4 до 6 </a:t>
            </a:r>
            <a:r>
              <a:rPr lang="ru-RU" sz="900" b="1" dirty="0" err="1"/>
              <a:t>хондроцитов</a:t>
            </a:r>
            <a:r>
              <a:rPr lang="ru-RU" sz="900" b="1" dirty="0"/>
              <a:t> (Рис. 1). Количество изогенных групп в одном поле зрения составляло 8-10. </a:t>
            </a:r>
            <a:r>
              <a:rPr lang="ru-RU" sz="900" b="1" dirty="0" err="1"/>
              <a:t>Хондроциты</a:t>
            </a:r>
            <a:r>
              <a:rPr lang="ru-RU" sz="900" b="1" dirty="0"/>
              <a:t> второго типа, расположенные преимущественно в базальной зоне суставного хряща имели диаметр 8-9 мкм, а также </a:t>
            </a:r>
            <a:r>
              <a:rPr lang="ru-RU" sz="900" b="1" dirty="0" err="1"/>
              <a:t>пикнотичное</a:t>
            </a:r>
            <a:r>
              <a:rPr lang="ru-RU" sz="900" b="1" dirty="0"/>
              <a:t> ядро, расположенное центрально, ЯЦО -0,30. В каждом из выбранных полей зрения зон интереса располагалось 39-47 клеток, из которых на долю </a:t>
            </a:r>
            <a:r>
              <a:rPr lang="ru-RU" sz="900" b="1" dirty="0" err="1"/>
              <a:t>хондроцитов</a:t>
            </a:r>
            <a:r>
              <a:rPr lang="ru-RU" sz="900" b="1" dirty="0"/>
              <a:t> первого типа приходилось 70%. В области поверхностной зоны суставного хряща  клетки были уплощены и имели веретенообразную форму с бобовидным </a:t>
            </a:r>
            <a:r>
              <a:rPr lang="ru-RU" sz="900" b="1" dirty="0" err="1"/>
              <a:t>нормохромным</a:t>
            </a:r>
            <a:r>
              <a:rPr lang="ru-RU" sz="900" b="1" dirty="0"/>
              <a:t> ядром.</a:t>
            </a:r>
          </a:p>
          <a:p>
            <a:endParaRPr lang="ru-RU" sz="9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355976" y="404664"/>
            <a:ext cx="3888433" cy="3299835"/>
          </a:xfrm>
        </p:spPr>
        <p:txBody>
          <a:bodyPr>
            <a:noAutofit/>
          </a:bodyPr>
          <a:lstStyle/>
          <a:p>
            <a:pPr algn="just"/>
            <a:r>
              <a:rPr lang="ru-RU" sz="900" dirty="0"/>
              <a:t>Через 3 недели с начала формирования ОА у крыс основных групп (Рис. 2) отмечалось уменьшение толщины суставного хряща (р&lt;=0,01),  расположенного в нагружаемых его участках, а также происходило перераспределение количественного соотношения </a:t>
            </a:r>
            <a:r>
              <a:rPr lang="ru-RU" sz="900" dirty="0" err="1"/>
              <a:t>хондроцитов</a:t>
            </a:r>
            <a:r>
              <a:rPr lang="ru-RU" sz="900" dirty="0"/>
              <a:t> и изменение их морфологических характеристик. Относительное количество </a:t>
            </a:r>
            <a:r>
              <a:rPr lang="ru-RU" sz="900" dirty="0" err="1"/>
              <a:t>хондроцитов</a:t>
            </a:r>
            <a:r>
              <a:rPr lang="ru-RU" sz="900" dirty="0"/>
              <a:t> первого типа  снижалось до 40-50% всех  клеток. ЯЦО данного типа клеток, диаметр которых составлял 10-12 мкм, было  0,45. У части </a:t>
            </a:r>
            <a:r>
              <a:rPr lang="ru-RU" sz="900" dirty="0" err="1"/>
              <a:t>хондроцитов</a:t>
            </a:r>
            <a:r>
              <a:rPr lang="ru-RU" sz="900" dirty="0"/>
              <a:t> первого типа ядра имели бобовидную форму и </a:t>
            </a:r>
            <a:r>
              <a:rPr lang="ru-RU" sz="900" dirty="0" err="1"/>
              <a:t>гетерохромно</a:t>
            </a:r>
            <a:r>
              <a:rPr lang="ru-RU" sz="900" dirty="0"/>
              <a:t> окрашивались, располагались эксцентрично, цитоплазма имела нечеткие границы, треугольную, веретенообразную форму. </a:t>
            </a:r>
            <a:r>
              <a:rPr lang="ru-RU" sz="900" dirty="0" err="1"/>
              <a:t>Хондроциты</a:t>
            </a:r>
            <a:r>
              <a:rPr lang="ru-RU" sz="900" dirty="0"/>
              <a:t> первого типа формировали изогенные группы: 1-2 в поле зрения. Каждая  изогенная группа объединяла не более 2-3 </a:t>
            </a:r>
            <a:r>
              <a:rPr lang="ru-RU" sz="900" dirty="0" err="1"/>
              <a:t>хондроцитов</a:t>
            </a:r>
            <a:r>
              <a:rPr lang="ru-RU" sz="900" dirty="0"/>
              <a:t>. 22% </a:t>
            </a:r>
            <a:r>
              <a:rPr lang="ru-RU" sz="900" dirty="0" err="1"/>
              <a:t>хондроцитов</a:t>
            </a:r>
            <a:r>
              <a:rPr lang="ru-RU" sz="900" dirty="0"/>
              <a:t> второго типа отличались выраженным </a:t>
            </a:r>
            <a:r>
              <a:rPr lang="ru-RU" sz="900" dirty="0" err="1"/>
              <a:t>кариопикнозом</a:t>
            </a:r>
            <a:r>
              <a:rPr lang="ru-RU" sz="900" dirty="0"/>
              <a:t> и эксцентричным расположением ядер, 70% всех </a:t>
            </a:r>
            <a:r>
              <a:rPr lang="ru-RU" sz="900" dirty="0" err="1"/>
              <a:t>хондроцитов</a:t>
            </a:r>
            <a:r>
              <a:rPr lang="ru-RU" sz="900" dirty="0"/>
              <a:t> второго типа – </a:t>
            </a:r>
            <a:r>
              <a:rPr lang="ru-RU" sz="900" dirty="0" err="1"/>
              <a:t>микроцитозом</a:t>
            </a:r>
            <a:r>
              <a:rPr lang="ru-RU" sz="900" dirty="0"/>
              <a:t> (диаметр: 4-6 мкм). 40% </a:t>
            </a:r>
            <a:r>
              <a:rPr lang="ru-RU" sz="900" dirty="0" err="1"/>
              <a:t>хондроцитов</a:t>
            </a:r>
            <a:r>
              <a:rPr lang="ru-RU" sz="900" dirty="0"/>
              <a:t> 2 типа – с явлениями </a:t>
            </a:r>
            <a:r>
              <a:rPr lang="ru-RU" sz="900" dirty="0" err="1"/>
              <a:t>кариолизиса</a:t>
            </a:r>
            <a:r>
              <a:rPr lang="ru-RU" sz="900" dirty="0"/>
              <a:t>. Отмечали наличие единичных бесклеточных лакун. В каждом из полей зрения изолированно или скоплениями располагалось 27-30 </a:t>
            </a:r>
            <a:r>
              <a:rPr lang="ru-RU" sz="900" dirty="0" err="1"/>
              <a:t>хондроцитов</a:t>
            </a:r>
            <a:r>
              <a:rPr lang="ru-RU" sz="900" dirty="0"/>
              <a:t>.</a:t>
            </a:r>
          </a:p>
          <a:p>
            <a:pPr algn="just"/>
            <a:endParaRPr lang="ru-RU" sz="900" dirty="0"/>
          </a:p>
          <a:p>
            <a:pPr algn="just"/>
            <a:endParaRPr lang="ru-RU" sz="900" dirty="0"/>
          </a:p>
          <a:p>
            <a:pPr algn="just"/>
            <a:endParaRPr lang="ru-RU" sz="900" dirty="0"/>
          </a:p>
          <a:p>
            <a:pPr algn="just"/>
            <a:r>
              <a:rPr lang="ru-RU" sz="900" dirty="0"/>
              <a:t> 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057068"/>
            <a:ext cx="3600400" cy="25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74441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3645024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Рис 2. Участок суставного хряща коленного сустава крысы 1-й основной группы. Окраска гематоксилином-эозином. </a:t>
            </a:r>
            <a:r>
              <a:rPr lang="ru-RU" sz="1000" b="1" dirty="0" err="1"/>
              <a:t>Ув</a:t>
            </a:r>
            <a:r>
              <a:rPr lang="ru-RU" sz="1000" b="1" dirty="0"/>
              <a:t>. 1</a:t>
            </a:r>
            <a:r>
              <a:rPr lang="ru-RU" sz="1000" b="1"/>
              <a:t>0</a:t>
            </a:r>
            <a:r>
              <a:rPr lang="ru-RU" sz="1000" b="1" dirty="0"/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427500"/>
            <a:ext cx="388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Рис 1. Участок суставного хряща </a:t>
            </a:r>
            <a:r>
              <a:rPr lang="ru-RU" sz="1000" b="1" dirty="0" err="1"/>
              <a:t>интактного</a:t>
            </a:r>
            <a:r>
              <a:rPr lang="ru-RU" sz="1000" b="1" dirty="0"/>
              <a:t> коленного сустава крысы контрольной группы. Окраска гематоксилином-эозином. </a:t>
            </a:r>
            <a:r>
              <a:rPr lang="ru-RU" sz="1000" b="1" dirty="0" err="1"/>
              <a:t>Ув</a:t>
            </a:r>
            <a:r>
              <a:rPr lang="ru-RU" sz="1000" b="1" dirty="0"/>
              <a:t>. 10;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582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2909</Words>
  <Application>Microsoft Office PowerPoint</Application>
  <PresentationFormat>Экран (4:3)</PresentationFormat>
  <Paragraphs>254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 Цель работы: Изучение процессов перекисного окисления липидов и состояния ферментного звена антиоксидантной системы в патогенезе экспериментального первичного и посттравматического  остеоартроза коленных суставов  </vt:lpstr>
      <vt:lpstr>Методология проведения исследования:</vt:lpstr>
      <vt:lpstr>Лабораторные методы исследования:</vt:lpstr>
      <vt:lpstr>Материалы и методы исследования</vt:lpstr>
      <vt:lpstr>Динамика концентраций продуктов перекисного окисления липидов в биологических средах крыс с моделью первичного и посттравматического  ОА коленных суставов</vt:lpstr>
      <vt:lpstr>Показатели активности ферментного звена антиоксидантной  системы в динамике первичного и посттравматического ОА  коленных суставов у крыс</vt:lpstr>
      <vt:lpstr>Морфометрические характеристики суставного хряща при экспериментальном остеоартрозе</vt:lpstr>
      <vt:lpstr>Заключение</vt:lpstr>
      <vt:lpstr>Работа выполнена в рамках темы инициативного плана НИОКТР ФГБОУ ВО Саратовский ГМУ им. В.И. Разумовского Минздрава России «Патогенетические особенности, регуляторные механизмы и прогностическое значение системных проявлений нарушений метаболизма хрящевой и костной тканей на ранних стадиях остеоартроза», регистрационный номер: АААА-А18-118102690087-7.  Конфликт интересов отсутствует.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89</cp:revision>
  <dcterms:created xsi:type="dcterms:W3CDTF">2021-09-20T08:03:10Z</dcterms:created>
  <dcterms:modified xsi:type="dcterms:W3CDTF">2021-09-23T07:10:14Z</dcterms:modified>
</cp:coreProperties>
</file>