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78" r:id="rId2"/>
  </p:sldMasterIdLst>
  <p:notesMasterIdLst>
    <p:notesMasterId r:id="rId35"/>
  </p:notesMasterIdLst>
  <p:handoutMasterIdLst>
    <p:handoutMasterId r:id="rId36"/>
  </p:handoutMasterIdLst>
  <p:sldIdLst>
    <p:sldId id="637" r:id="rId3"/>
    <p:sldId id="257" r:id="rId4"/>
    <p:sldId id="690" r:id="rId5"/>
    <p:sldId id="683" r:id="rId6"/>
    <p:sldId id="684" r:id="rId7"/>
    <p:sldId id="686" r:id="rId8"/>
    <p:sldId id="691" r:id="rId9"/>
    <p:sldId id="692" r:id="rId10"/>
    <p:sldId id="694" r:id="rId11"/>
    <p:sldId id="695" r:id="rId12"/>
    <p:sldId id="696" r:id="rId13"/>
    <p:sldId id="698" r:id="rId14"/>
    <p:sldId id="700" r:id="rId15"/>
    <p:sldId id="583" r:id="rId16"/>
    <p:sldId id="697" r:id="rId17"/>
    <p:sldId id="711" r:id="rId18"/>
    <p:sldId id="715" r:id="rId19"/>
    <p:sldId id="716" r:id="rId20"/>
    <p:sldId id="702" r:id="rId21"/>
    <p:sldId id="718" r:id="rId22"/>
    <p:sldId id="724" r:id="rId23"/>
    <p:sldId id="703" r:id="rId24"/>
    <p:sldId id="699" r:id="rId25"/>
    <p:sldId id="706" r:id="rId26"/>
    <p:sldId id="705" r:id="rId27"/>
    <p:sldId id="708" r:id="rId28"/>
    <p:sldId id="720" r:id="rId29"/>
    <p:sldId id="722" r:id="rId30"/>
    <p:sldId id="709" r:id="rId31"/>
    <p:sldId id="719" r:id="rId32"/>
    <p:sldId id="717" r:id="rId33"/>
    <p:sldId id="710" r:id="rId34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3" clrIdx="0">
    <p:extLst>
      <p:ext uri="{19B8F6BF-5375-455C-9EA6-DF929625EA0E}">
        <p15:presenceInfo xmlns:p15="http://schemas.microsoft.com/office/powerpoint/2012/main" userId="f408b6f5ae387d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BA8"/>
    <a:srgbClr val="597AAF"/>
    <a:srgbClr val="C0C0C0"/>
    <a:srgbClr val="C8DEFC"/>
    <a:srgbClr val="C8DDFC"/>
    <a:srgbClr val="8D8D8D"/>
    <a:srgbClr val="666666"/>
    <a:srgbClr val="CC0000"/>
    <a:srgbClr val="63B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9" autoAdjust="0"/>
  </p:normalViewPr>
  <p:slideViewPr>
    <p:cSldViewPr>
      <p:cViewPr varScale="1">
        <p:scale>
          <a:sx n="101" d="100"/>
          <a:sy n="101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notesViewPr>
    <p:cSldViewPr>
      <p:cViewPr>
        <p:scale>
          <a:sx n="150" d="100"/>
          <a:sy n="150" d="100"/>
        </p:scale>
        <p:origin x="-576" y="3240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71739" y="288980"/>
            <a:ext cx="1425575" cy="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t" anchorCtr="0" compatLnSpc="1">
            <a:prstTxWarp prst="textNoShape">
              <a:avLst/>
            </a:prstTxWarp>
          </a:bodyPr>
          <a:lstStyle>
            <a:lvl1pPr defTabSz="930275">
              <a:defRPr sz="1000">
                <a:solidFill>
                  <a:srgbClr val="444444"/>
                </a:solidFill>
              </a:defRPr>
            </a:lvl1pPr>
          </a:lstStyle>
          <a:p>
            <a:endParaRPr lang="da-D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7175" y="9379984"/>
            <a:ext cx="2139950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b" anchorCtr="0" compatLnSpc="1">
            <a:prstTxWarp prst="textNoShape">
              <a:avLst/>
            </a:prstTxWarp>
          </a:bodyPr>
          <a:lstStyle>
            <a:lvl1pPr defTabSz="930275">
              <a:defRPr sz="1000">
                <a:solidFill>
                  <a:srgbClr val="444444"/>
                </a:solidFill>
              </a:defRPr>
            </a:lvl1pPr>
          </a:lstStyle>
          <a:p>
            <a:r>
              <a:rPr lang="en-US" dirty="0"/>
              <a:t>© 2009 Pharmacosmos A/S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852739" y="9379984"/>
            <a:ext cx="712787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b" anchorCtr="0" compatLnSpc="1">
            <a:prstTxWarp prst="textNoShape">
              <a:avLst/>
            </a:prstTxWarp>
          </a:bodyPr>
          <a:lstStyle>
            <a:lvl1pPr defTabSz="930275">
              <a:defRPr sz="1000">
                <a:solidFill>
                  <a:srgbClr val="444444"/>
                </a:solidFill>
              </a:defRPr>
            </a:lvl1pPr>
          </a:lstStyle>
          <a:p>
            <a:endParaRPr lang="da-DK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9984"/>
            <a:ext cx="2944812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>
                <a:solidFill>
                  <a:srgbClr val="444444"/>
                </a:solidFill>
              </a:defRPr>
            </a:lvl1pPr>
          </a:lstStyle>
          <a:p>
            <a:fld id="{9E3A976C-67E5-42FF-B2D4-217FAB0872D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64518" name="Picture 7" descr="Pharmacosmos-logo_graphics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271609"/>
            <a:ext cx="1776413" cy="39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36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163764" y="322141"/>
            <a:ext cx="1520825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t" anchorCtr="0" compatLnSpc="1">
            <a:prstTxWarp prst="textNoShape">
              <a:avLst/>
            </a:prstTxWarp>
          </a:bodyPr>
          <a:lstStyle>
            <a:lvl1pPr defTabSz="930275">
              <a:defRPr sz="1000">
                <a:solidFill>
                  <a:srgbClr val="666666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7175" y="9212597"/>
            <a:ext cx="2230438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t" anchorCtr="0" compatLnSpc="1">
            <a:prstTxWarp prst="textNoShape">
              <a:avLst/>
            </a:prstTxWarp>
          </a:bodyPr>
          <a:lstStyle>
            <a:lvl1pPr defTabSz="930275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© 2009 Pharmacosmos A/S</a:t>
            </a:r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107791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5080036"/>
            <a:ext cx="4981575" cy="405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852739" y="9212597"/>
            <a:ext cx="712787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b" anchorCtr="0" compatLnSpc="1">
            <a:prstTxWarp prst="textNoShape">
              <a:avLst/>
            </a:prstTxWarp>
          </a:bodyPr>
          <a:lstStyle>
            <a:lvl1pPr defTabSz="930275">
              <a:defRPr sz="1000">
                <a:solidFill>
                  <a:srgbClr val="666666"/>
                </a:solidFill>
              </a:defRPr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4" y="9212597"/>
            <a:ext cx="2232025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70" tIns="46486" rIns="92970" bIns="4648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>
                <a:solidFill>
                  <a:srgbClr val="666666"/>
                </a:solidFill>
              </a:defRPr>
            </a:lvl1pPr>
          </a:lstStyle>
          <a:p>
            <a:fld id="{7B0E96D2-9432-46BE-884A-A5C0AE6AEA9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3800" name="Picture 8" descr="Pharmacosmos-logo_graphics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22141"/>
            <a:ext cx="1776413" cy="39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795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95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>
              <a:ea typeface="ＭＳ Ｐゴシック" pitchFamily="34" charset="-128"/>
            </a:endParaRPr>
          </a:p>
        </p:txBody>
      </p:sp>
      <p:sp>
        <p:nvSpPr>
          <p:cNvPr id="52228" name="Pladsholder til dato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121917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2009 Pharmacosmos A/S</a:t>
            </a:r>
          </a:p>
        </p:txBody>
      </p:sp>
      <p:sp>
        <p:nvSpPr>
          <p:cNvPr id="52229" name="Pladsholder til dias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121917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C344E-EA5A-44DD-9CFD-B916F7220A8C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121917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17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3"/>
          <p:cNvSpPr txBox="1">
            <a:spLocks noGrp="1" noChangeArrowheads="1"/>
          </p:cNvSpPr>
          <p:nvPr/>
        </p:nvSpPr>
        <p:spPr bwMode="auto">
          <a:xfrm>
            <a:off x="257176" y="9212597"/>
            <a:ext cx="2232025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6" tIns="46478" rIns="92956" bIns="46478"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050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7188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2325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95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67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39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11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900" dirty="0">
                <a:solidFill>
                  <a:srgbClr val="666666"/>
                </a:solidFill>
              </a:rPr>
              <a:t>© 2009 Pharmacosmos A/S</a:t>
            </a:r>
          </a:p>
        </p:txBody>
      </p:sp>
      <p:sp>
        <p:nvSpPr>
          <p:cNvPr id="628739" name="Rectangle 7"/>
          <p:cNvSpPr txBox="1">
            <a:spLocks noGrp="1" noChangeArrowheads="1"/>
          </p:cNvSpPr>
          <p:nvPr/>
        </p:nvSpPr>
        <p:spPr bwMode="auto">
          <a:xfrm>
            <a:off x="3852864" y="9212597"/>
            <a:ext cx="2230437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6" tIns="46478" rIns="92956" bIns="46478" anchor="b"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050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7188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2325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95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67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39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11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5242058D-3F89-4ADA-86A5-5A932976F8A6}" type="slidenum">
              <a:rPr lang="en-US" sz="900">
                <a:solidFill>
                  <a:srgbClr val="666666"/>
                </a:solidFill>
              </a:rPr>
              <a:pPr algn="r"/>
              <a:t>14</a:t>
            </a:fld>
            <a:endParaRPr lang="en-US" sz="900" dirty="0">
              <a:solidFill>
                <a:srgbClr val="666666"/>
              </a:solidFill>
            </a:endParaRPr>
          </a:p>
        </p:txBody>
      </p:sp>
      <p:sp>
        <p:nvSpPr>
          <p:cNvPr id="628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1076325"/>
            <a:ext cx="4938713" cy="3703638"/>
          </a:xfrm>
          <a:ln/>
        </p:spPr>
      </p:sp>
      <p:sp>
        <p:nvSpPr>
          <p:cNvPr id="6287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956" tIns="46478" rIns="92956" bIns="46478"/>
          <a:lstStyle/>
          <a:p>
            <a:endParaRPr lang="da-DK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76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A5CE9-8FEC-4DA1-AF38-FDCEDBBF111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Pladsholder til no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Ferumoxytol</a:t>
            </a:r>
            <a:r>
              <a:rPr lang="en-GB" baseline="0" dirty="0"/>
              <a:t> = Feraheme/Rienso</a:t>
            </a:r>
          </a:p>
          <a:p>
            <a:r>
              <a:rPr lang="en-GB" baseline="0" dirty="0"/>
              <a:t>Ferric gluconate = Ferrlecit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31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3"/>
          <p:cNvSpPr txBox="1">
            <a:spLocks noGrp="1" noChangeArrowheads="1"/>
          </p:cNvSpPr>
          <p:nvPr/>
        </p:nvSpPr>
        <p:spPr bwMode="auto">
          <a:xfrm>
            <a:off x="257176" y="9212597"/>
            <a:ext cx="2232025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6" tIns="46478" rIns="92956" bIns="46478"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050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7188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2325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95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67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39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11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2009 Pharmacosmos A/S</a:t>
            </a:r>
          </a:p>
        </p:txBody>
      </p:sp>
      <p:sp>
        <p:nvSpPr>
          <p:cNvPr id="630787" name="Rectangle 7"/>
          <p:cNvSpPr txBox="1">
            <a:spLocks noGrp="1" noChangeArrowheads="1"/>
          </p:cNvSpPr>
          <p:nvPr/>
        </p:nvSpPr>
        <p:spPr bwMode="auto">
          <a:xfrm>
            <a:off x="3852864" y="9212597"/>
            <a:ext cx="2230437" cy="4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6" tIns="46478" rIns="92956" bIns="46478" anchor="b"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050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7188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2325" indent="-231775" defTabSz="9302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95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67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39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1125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8D00F-C6A8-4C31-BDA8-AB7B35061E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0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1076325"/>
            <a:ext cx="4938713" cy="3703638"/>
          </a:xfrm>
          <a:ln/>
        </p:spPr>
      </p:sp>
      <p:sp>
        <p:nvSpPr>
          <p:cNvPr id="6307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956" tIns="46478" rIns="92956" bIns="46478"/>
          <a:lstStyle/>
          <a:p>
            <a:endParaRPr lang="da-DK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20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DEC14-7838-4CDB-A0FD-23AE8CDC9B9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dirty="0">
                <a:ea typeface="ＭＳ Ｐゴシック" pitchFamily="34" charset="-128"/>
              </a:rPr>
              <a:t>This information</a:t>
            </a:r>
            <a:r>
              <a:rPr lang="da-DK" altLang="en-US" baseline="0" dirty="0">
                <a:ea typeface="ＭＳ Ｐゴシック" pitchFamily="34" charset="-128"/>
              </a:rPr>
              <a:t> is </a:t>
            </a:r>
            <a:r>
              <a:rPr lang="da-DK" altLang="en-US" baseline="0" dirty="0" err="1">
                <a:ea typeface="ＭＳ Ｐゴシック" pitchFamily="34" charset="-128"/>
              </a:rPr>
              <a:t>taken</a:t>
            </a:r>
            <a:r>
              <a:rPr lang="da-DK" altLang="en-US" baseline="0" dirty="0">
                <a:ea typeface="ＭＳ Ｐゴシック" pitchFamily="34" charset="-128"/>
              </a:rPr>
              <a:t> </a:t>
            </a:r>
            <a:r>
              <a:rPr lang="da-DK" altLang="en-US" baseline="0" dirty="0" err="1">
                <a:ea typeface="ＭＳ Ｐゴシック" pitchFamily="34" charset="-128"/>
              </a:rPr>
              <a:t>directly</a:t>
            </a:r>
            <a:r>
              <a:rPr lang="da-DK" altLang="en-US" baseline="0" dirty="0">
                <a:ea typeface="ＭＳ Ｐゴシック" pitchFamily="34" charset="-128"/>
              </a:rPr>
              <a:t> from the SPC</a:t>
            </a:r>
            <a:endParaRPr lang="da-DK" altLang="en-US" dirty="0">
              <a:ea typeface="ＭＳ Ｐゴシック" pitchFamily="34" charset="-128"/>
            </a:endParaRPr>
          </a:p>
        </p:txBody>
      </p:sp>
      <p:sp>
        <p:nvSpPr>
          <p:cNvPr id="53252" name="Pladsholder til dato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121917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2009 Pharmacosmos A/S</a:t>
            </a:r>
          </a:p>
        </p:txBody>
      </p:sp>
      <p:sp>
        <p:nvSpPr>
          <p:cNvPr id="53253" name="Pladsholder til dias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121917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7B794-A1C1-4E53-BA4F-55CDF0440C7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121917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7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DEC14-7838-4CDB-A0FD-23AE8CDC9B9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97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Efficacy of Monofer is well-established in</a:t>
            </a:r>
            <a:r>
              <a:rPr lang="en-GB" baseline="0" dirty="0"/>
              <a:t> many clinical studies in varying patient populations.</a:t>
            </a:r>
          </a:p>
          <a:p>
            <a:endParaRPr lang="en-GB" baseline="0" dirty="0"/>
          </a:p>
          <a:p>
            <a:r>
              <a:rPr lang="en-GB" baseline="0" dirty="0"/>
              <a:t>Elemental iron is iron – so efficacy is efficacy across IV irons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B3992-68DB-42D3-A996-AF913AB403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8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16338"/>
            <a:ext cx="7772400" cy="792162"/>
          </a:xfrm>
        </p:spPr>
        <p:txBody>
          <a:bodyPr anchor="t"/>
          <a:lstStyle>
            <a:lvl1pPr algn="ctr">
              <a:defRPr sz="320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noProof="0"/>
              <a:t>Klik for at redigere titeltypografi i masteren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52963"/>
            <a:ext cx="6400800" cy="696912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da-DK" noProof="0"/>
              <a:t>Klik for at redigere undertiteltypografien i masteren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101013" y="6597650"/>
            <a:ext cx="10429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b"/>
          <a:lstStyle>
            <a:lvl1pPr>
              <a:defRPr/>
            </a:lvl1pPr>
          </a:lstStyle>
          <a:p>
            <a:r>
              <a:rPr lang="da-DK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967413" y="6597650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fld id="{1C398769-D098-4707-8CB7-1193A85E435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8860" name="Picture 1026" descr="Symbol-ring_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76225"/>
            <a:ext cx="55626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E93D-5720-4321-B832-7F1E46D0B3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42125" y="560388"/>
            <a:ext cx="2051050" cy="56769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4213" y="560388"/>
            <a:ext cx="6005512" cy="56769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07B24-6D9B-43D7-98DD-34A1B94128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560388"/>
            <a:ext cx="8208962" cy="9144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84213" y="1581150"/>
            <a:ext cx="8208962" cy="4656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84213" y="6619875"/>
            <a:ext cx="2879725" cy="2159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>
          <a:xfrm>
            <a:off x="8239125" y="6619875"/>
            <a:ext cx="904875" cy="215900"/>
          </a:xfrm>
        </p:spPr>
        <p:txBody>
          <a:bodyPr/>
          <a:lstStyle>
            <a:lvl1pPr>
              <a:defRPr/>
            </a:lvl1pPr>
          </a:lstStyle>
          <a:p>
            <a:fld id="{2F10BFE8-ADF2-41A1-89B2-CE97308C37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4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B4ADE-B23F-46C7-A6D3-289F4FE98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DD11A5-CAC2-4BC5-AC8B-56A982CB7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061BF-2787-41DF-807E-4DDA253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C08C8-FD7A-4046-A5B0-0C4E998C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8F8BA-47B2-4DE2-9C39-5FB3FB30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531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576BB-FE14-4241-9E38-6D318995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DEBBF-9D8A-42C7-8734-4C9A0803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44A9E-CC0D-4980-850B-D518E7BA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0F9E3-B20E-4E11-A31E-35A385C2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0BD45-E4E5-411A-BE2F-19557828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242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FC1EC-F69F-4AAF-9C8E-4C213500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682CBD-BB5C-4355-B967-DAC04C45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24699-7C4A-4611-98DF-F69D4982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60A27-F7A5-4B22-B784-B1F8FCC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8D184-BDCB-42AA-A0B2-D7AB1113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418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B1573-1A6A-4072-A40D-5F8CB63F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AFD4C-B441-42B8-AD62-E2030267F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D85746-0A10-49C2-8697-C4CF7B5C0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DFFE2-C1F4-432A-98F7-07011F72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526914-78BA-456D-BB0C-389E71F8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556BF-E56F-4E81-95C2-4547EF4B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337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DE6D9-9B5F-4EB0-96A0-E2A60904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7558AB-22F7-41C7-AA56-CAE2D036F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48B263-5852-41ED-91C5-84E7E069F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EBE936-8E6C-4E31-B7A2-337026ADA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D98068-FA7E-4304-9170-BC20EED4A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58A3B5-113B-4BA3-8983-0CDADB5F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A165D3-F1D7-4609-A2A6-8E7942A1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EADCC-21E6-4DD1-A6B4-0EA26706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0628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185C-EC1F-4EC1-8E03-93E167BB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4E9D33-94CC-4758-B08C-0062A49D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6B564F-E67D-4D28-B106-F23E67C6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F3442A-F415-43C7-806B-6A40319D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767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1417E4-1206-4A04-9B62-ACF78349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5AB315-D29D-49CC-A0FF-BBE3F5C1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EA6E0-E23E-48C4-9EC8-0B044DF0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463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0EA0A-ADD3-4BF0-A2A5-E2EB163B65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55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54FA1-5BD3-4FD9-A637-DD4B06F0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5E174-6915-4BCB-B737-8518F121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054EC5-99DC-4DCC-8017-BE255B17A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11364F-B273-4C16-9E0B-99448114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B83521-F87B-459D-BDEE-BA0D5149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90B7D-EEC3-4074-81B3-9A79289E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3569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41EF0-A057-4892-8263-B3F5223E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29B8F5-D336-420B-9843-581A2799D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EA773-C0B8-4FC6-9AB4-6E15189B6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E92EFC-7019-4ABD-ABCF-D8D53554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12E7D5-E5AA-4EAA-9C6D-C02E1794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64C397-54CA-45F6-B963-F29517E4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675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245EA-8DBF-4AE5-ABBB-757C6A07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502AC-E3ED-4FC7-8050-1F8463F4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32F54-860D-4965-ABC6-9F79C658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0B6B9-E4C1-4258-B90D-23545DA4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E9ECA-77C5-492E-A9E7-FB94DABE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382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BE3B3E-0660-4E30-A571-BC1E6383F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020871-BEFD-4C1C-A99C-57DDC0BE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C6F33-5FE0-489E-8C3D-54F46763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F7DD4-9358-4CDD-A67E-2BF23B68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B07EB-3ED9-444D-8603-9EA00071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333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04D01-2F11-469D-B169-37BA97DE1F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6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4213" y="1581150"/>
            <a:ext cx="402748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64100" y="1581150"/>
            <a:ext cx="4029075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F45DA-F2DD-4BBA-95ED-8D5321D2B8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3660E-2B0F-4C87-8EA4-19DB23E11D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2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3DDEA-FAE9-4E85-A666-5D1837D20A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1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A9FA0-0690-4A51-A0EA-F79E0066FF5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70512-449A-4AA0-A1D2-FCC8917F45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1E86F-2C34-443C-A925-9A74FC5DBC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8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E8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60388"/>
            <a:ext cx="8208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for at redigere titeltypografi i masteren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81150"/>
            <a:ext cx="8208962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619875"/>
            <a:ext cx="2879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9125" y="6619875"/>
            <a:ext cx="904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99353297-A013-47E0-8AC1-A1B4E292C9E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5" name="Picture 1026" descr="Symbol-ring_titl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6225"/>
            <a:ext cx="55626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ＭＳ Ｐゴシック" pitchFamily="1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ＭＳ Ｐゴシック" pitchFamily="1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ＭＳ Ｐゴシック" pitchFamily="1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-"/>
        <a:defRPr sz="16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-"/>
        <a:defRPr sz="1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-"/>
        <a:defRPr sz="12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-"/>
        <a:defRPr sz="12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BFDCC-0C64-4837-8CEC-8B4F1AF0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A2156-32B4-4993-B939-CA097667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64693-F897-4EBF-8C2B-F0AA496BB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85040-EDB8-4BAF-8825-64D3A44FAAD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60B52-68A3-4A93-914E-701620773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8DA65-1843-4962-AE98-41780252C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819F4-411D-4DDB-A2DA-A6DA73445F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672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tags" Target="../tags/tag3.xm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3.xml"/><Relationship Id="rId7" Type="http://schemas.openxmlformats.org/officeDocument/2006/relationships/image" Target="../media/image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274" y="1052736"/>
            <a:ext cx="7772400" cy="381580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sz="44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Монофер</a:t>
            </a:r>
            <a:br>
              <a:rPr lang="da-DK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Железа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 олигоизомальтозат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препарат железа</a:t>
            </a:r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274" y="5301208"/>
            <a:ext cx="7846640" cy="720402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Доцент кафедры профпатологии, гематологии и клинической фармакологии, к.м.н. Лучинина Е.В.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AB9DA04-470E-407D-B979-6C4BEFF16A8F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03ADA-DD91-4F2F-A372-0A847BB6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42" y="295149"/>
            <a:ext cx="8208962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 процессе лечения ЖДА солевыми препаратами железа могут возникать следующие проблемы: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743DB-9617-4CB8-9505-7518D07E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51" y="1628800"/>
            <a:ext cx="8208962" cy="424844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передозировка и даже отравление вследствие неконтролируемого организмом всасывания; </a:t>
            </a:r>
          </a:p>
          <a:p>
            <a:r>
              <a:rPr lang="ru-RU" dirty="0"/>
              <a:t>взаимодействие с другими лекарственными препаратами и пищей; </a:t>
            </a:r>
          </a:p>
          <a:p>
            <a:r>
              <a:rPr lang="ru-RU" dirty="0"/>
              <a:t>выраженный металлический привкус; </a:t>
            </a:r>
          </a:p>
          <a:p>
            <a:r>
              <a:rPr lang="ru-RU" dirty="0"/>
              <a:t>окрашивание эмали зубов и десен, иногда стойкое; </a:t>
            </a:r>
          </a:p>
          <a:p>
            <a:r>
              <a:rPr lang="ru-RU" dirty="0"/>
              <a:t>частый отказ пациентов от лечения (до 30—35% приступивших к лечению), т.е. низкая комплаентность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18D000-734A-4537-9B08-140FF056D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62306" y="1228625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1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83513-A74B-4B1F-A33F-56A6181A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1" y="389147"/>
            <a:ext cx="8208962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Большинства перечисленных проблем можно избежать при использовании хелатированных препаратов железа (III), имеющих следующие свойства и преимущества: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EF2C1-8E0A-4B3E-B316-3C148A1B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1" y="1633642"/>
            <a:ext cx="8208962" cy="465613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высокую безопасность, отсутствие риска передозировки, интоксикации и отравлений; </a:t>
            </a:r>
          </a:p>
          <a:p>
            <a:r>
              <a:rPr lang="ru-RU" dirty="0"/>
              <a:t>отсутствие потемнения десен и зубов; </a:t>
            </a:r>
          </a:p>
          <a:p>
            <a:r>
              <a:rPr lang="ru-RU" dirty="0"/>
              <a:t>приятный вкус; </a:t>
            </a:r>
          </a:p>
          <a:p>
            <a:r>
              <a:rPr lang="ru-RU" dirty="0"/>
              <a:t>отличную переносимость; </a:t>
            </a:r>
          </a:p>
          <a:p>
            <a:r>
              <a:rPr lang="ru-RU" dirty="0"/>
              <a:t>высокую комплаентность лечения; </a:t>
            </a:r>
          </a:p>
          <a:p>
            <a:r>
              <a:rPr lang="ru-RU" dirty="0"/>
              <a:t>отсутствие взаимодействия с другими лекарственными средствами и продуктами питания; </a:t>
            </a:r>
          </a:p>
          <a:p>
            <a:r>
              <a:rPr lang="ru-RU" dirty="0"/>
              <a:t>наличие антиоксидантных свойств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4E600-7FAE-4AA4-B485-93B77B958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743525" y="1458946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64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5EDF7-5D08-4FD8-BA74-8FA430D2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16" y="344487"/>
            <a:ext cx="8137599" cy="854076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Парентеральные (внутривенные и внутримышечные) препараты железа показаны в тех случаях, когда: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C0A8E-A3BA-4EA3-A7F0-8B8255A0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595687" cy="4656138"/>
          </a:xfrm>
        </p:spPr>
        <p:txBody>
          <a:bodyPr/>
          <a:lstStyle/>
          <a:p>
            <a:r>
              <a:rPr lang="ru-RU" sz="1600" dirty="0"/>
              <a:t>Есть противопоказания к применению пероральных препаратов или они неэффективны. </a:t>
            </a:r>
          </a:p>
          <a:p>
            <a:r>
              <a:rPr lang="ru-RU" sz="1600" dirty="0"/>
              <a:t>При тяжелой форме ЖДА (в настоящее время встречается довольно редко, менее чем в 3% случаев); </a:t>
            </a:r>
          </a:p>
          <a:p>
            <a:r>
              <a:rPr lang="ru-RU" sz="1600" dirty="0"/>
              <a:t>При наличии язвенной болезни желудка или двенадцатиперстной кишки или операций на ЖКТ, даже в анамнезе; </a:t>
            </a:r>
          </a:p>
          <a:p>
            <a:r>
              <a:rPr lang="ru-RU" sz="1600" dirty="0"/>
              <a:t>Анемии, ассоциированной с хроническими болезнями кишечника (язвенный колит, болезнь Крона); </a:t>
            </a:r>
          </a:p>
          <a:p>
            <a:r>
              <a:rPr lang="ru-RU" sz="1600" dirty="0"/>
              <a:t>Хронической болезни почек для лечения и профилактики анемии в преддиализный и диализный периоды; </a:t>
            </a:r>
          </a:p>
          <a:p>
            <a:r>
              <a:rPr lang="ru-RU" sz="1600" dirty="0"/>
              <a:t>Наличии противопоказаний к переливанию эритроцитной массы, в том числе по религиозным убеждениям; </a:t>
            </a:r>
          </a:p>
          <a:p>
            <a:r>
              <a:rPr lang="ru-RU" sz="1600" dirty="0"/>
              <a:t>Необходимости быстрого насыщения организма железом.</a:t>
            </a:r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marL="0" indent="0" algn="r">
              <a:buNone/>
            </a:pPr>
            <a:r>
              <a:rPr lang="ru-RU" sz="1200" dirty="0"/>
              <a:t>Федеральные клинические рекомендации по диагностике и лечению железодефицитной анемии. Москва, 2015.</a:t>
            </a:r>
          </a:p>
          <a:p>
            <a:pPr algn="r"/>
            <a:endParaRPr lang="ru-RU" sz="1200" dirty="0"/>
          </a:p>
          <a:p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87B416-2AA8-4428-8C9B-4DF5D39A7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516355" y="1052736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7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E0AFA1-13B1-41A8-B899-5651DBEA3FF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E0AFA1-13B1-41A8-B899-5651DBEA3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FBB1875-53A5-46AE-A1AE-9D499D83890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03940" y="289797"/>
            <a:ext cx="8208962" cy="91440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 eaLnBrk="0" fontAlgn="base" hangingPunct="0">
              <a:lnSpc>
                <a:spcPct val="95000"/>
              </a:lnSpc>
              <a:spcAft>
                <a:spcPct val="0"/>
              </a:spcAft>
              <a:buClr>
                <a:srgbClr val="0066FF"/>
              </a:buClr>
              <a:buSzPct val="75000"/>
            </a:pPr>
            <a:r>
              <a:rPr kumimoji="1" lang="ru-RU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Монофер – препарат железа (</a:t>
            </a:r>
            <a:r>
              <a:rPr kumimoji="1" lang="en-US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III)</a:t>
            </a:r>
            <a:r>
              <a:rPr kumimoji="1" lang="ru-RU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внутривенного введения</a:t>
            </a:r>
            <a:endParaRPr kumimoji="1" lang="en-GB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9BE717F-9E70-4A82-A126-95A208EDFF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 sz="675">
                <a:solidFill>
                  <a:srgbClr val="000000"/>
                </a:solidFill>
                <a:latin typeface="Arial"/>
                <a:ea typeface="+mn-ea"/>
              </a:rPr>
              <a:pPr algn="l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a-DK" sz="675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6147" name="Pladsholder til indhold 2"/>
          <p:cNvSpPr>
            <a:spLocks noGrp="1"/>
          </p:cNvSpPr>
          <p:nvPr>
            <p:ph sz="half" idx="4294967295"/>
          </p:nvPr>
        </p:nvSpPr>
        <p:spPr>
          <a:xfrm>
            <a:off x="827584" y="4612924"/>
            <a:ext cx="3300413" cy="25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50" b="1" dirty="0">
                <a:solidFill>
                  <a:srgbClr val="C00000"/>
                </a:solidFill>
              </a:rPr>
              <a:t>Препарат включен в ЖНВЛП с 2019г</a:t>
            </a:r>
            <a:endParaRPr lang="en-GB" sz="135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/>
        </p:blipFill>
        <p:spPr>
          <a:xfrm>
            <a:off x="6091816" y="2614119"/>
            <a:ext cx="1816716" cy="15251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6284C9-731B-436F-810D-5BEAE9F7A646}"/>
              </a:ext>
            </a:extLst>
          </p:cNvPr>
          <p:cNvCxnSpPr/>
          <p:nvPr/>
        </p:nvCxnSpPr>
        <p:spPr>
          <a:xfrm>
            <a:off x="603940" y="4339661"/>
            <a:ext cx="4545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25BD15DB-5467-49A8-8B69-F5AFAD6FE02A}"/>
              </a:ext>
            </a:extLst>
          </p:cNvPr>
          <p:cNvSpPr txBox="1">
            <a:spLocks/>
          </p:cNvSpPr>
          <p:nvPr/>
        </p:nvSpPr>
        <p:spPr>
          <a:xfrm>
            <a:off x="683569" y="2127671"/>
            <a:ext cx="4545013" cy="20774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2558" indent="-182558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07" indent="-263519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buNone/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МНН: </a:t>
            </a:r>
            <a:r>
              <a:rPr lang="ru-RU" sz="1350" b="1" dirty="0">
                <a:solidFill>
                  <a:srgbClr val="DDEAF3">
                    <a:lumMod val="50000"/>
                  </a:srgbClr>
                </a:solidFill>
                <a:latin typeface="Arial"/>
              </a:rPr>
              <a:t>железа </a:t>
            </a:r>
            <a:r>
              <a:rPr lang="en-GB" sz="1350" b="1" dirty="0">
                <a:solidFill>
                  <a:srgbClr val="DDEAF3">
                    <a:lumMod val="50000"/>
                  </a:srgbClr>
                </a:solidFill>
                <a:latin typeface="Arial"/>
              </a:rPr>
              <a:t>(III) </a:t>
            </a:r>
            <a:r>
              <a:rPr lang="ru-RU" sz="1350" b="1" dirty="0">
                <a:solidFill>
                  <a:srgbClr val="DDEAF3">
                    <a:lumMod val="50000"/>
                  </a:srgbClr>
                </a:solidFill>
                <a:latin typeface="Arial"/>
              </a:rPr>
              <a:t>гидроксид олигоизомальтозат</a:t>
            </a:r>
            <a:endParaRPr lang="en-GB" sz="1350" b="1" dirty="0">
              <a:solidFill>
                <a:srgbClr val="DDEAF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432136F5-5551-4420-81C3-B3F91EAB615F}"/>
              </a:ext>
            </a:extLst>
          </p:cNvPr>
          <p:cNvSpPr txBox="1">
            <a:spLocks/>
          </p:cNvSpPr>
          <p:nvPr/>
        </p:nvSpPr>
        <p:spPr>
          <a:xfrm>
            <a:off x="683569" y="2496601"/>
            <a:ext cx="4545013" cy="4154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2558" indent="-182558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07" indent="-263519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buNone/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Раствор для внутривенного введения,</a:t>
            </a:r>
            <a:r>
              <a:rPr lang="en-GB" sz="135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350" b="1" dirty="0">
                <a:solidFill>
                  <a:srgbClr val="DDEAF3">
                    <a:lumMod val="50000"/>
                  </a:srgbClr>
                </a:solidFill>
                <a:latin typeface="Arial"/>
              </a:rPr>
              <a:t>100 </a:t>
            </a:r>
            <a:r>
              <a:rPr lang="ru-RU" sz="1350" b="1" dirty="0">
                <a:solidFill>
                  <a:srgbClr val="DDEAF3">
                    <a:lumMod val="50000"/>
                  </a:srgbClr>
                </a:solidFill>
                <a:latin typeface="Arial"/>
              </a:rPr>
              <a:t>мг/мл </a:t>
            </a:r>
            <a:r>
              <a:rPr lang="ru-RU" sz="1350" dirty="0">
                <a:solidFill>
                  <a:srgbClr val="000000"/>
                </a:solidFill>
                <a:latin typeface="Arial"/>
              </a:rPr>
              <a:t>2 мл или 5 мл №5</a:t>
            </a:r>
            <a:endParaRPr lang="en-GB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85CBEC3E-42C3-487D-8919-4F29FAED8EED}"/>
              </a:ext>
            </a:extLst>
          </p:cNvPr>
          <p:cNvSpPr txBox="1">
            <a:spLocks/>
          </p:cNvSpPr>
          <p:nvPr/>
        </p:nvSpPr>
        <p:spPr>
          <a:xfrm>
            <a:off x="674462" y="3518111"/>
            <a:ext cx="4545013" cy="7514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2558" indent="-182558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07" indent="-263519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buNone/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Фасовки:</a:t>
            </a:r>
            <a:endParaRPr lang="en-GB" sz="1350" dirty="0">
              <a:solidFill>
                <a:srgbClr val="000000"/>
              </a:solidFill>
              <a:latin typeface="Arial"/>
            </a:endParaRPr>
          </a:p>
          <a:p>
            <a:pPr marL="136919" indent="-136919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Ампула  </a:t>
            </a:r>
            <a:r>
              <a:rPr lang="en-GB" sz="1350" dirty="0">
                <a:solidFill>
                  <a:srgbClr val="000000"/>
                </a:solidFill>
                <a:latin typeface="Arial"/>
              </a:rPr>
              <a:t>2 </a:t>
            </a:r>
            <a:r>
              <a:rPr lang="ru-RU" sz="1350" dirty="0">
                <a:solidFill>
                  <a:srgbClr val="000000"/>
                </a:solidFill>
                <a:latin typeface="Arial"/>
              </a:rPr>
              <a:t>мл  содержит 200мг железа</a:t>
            </a:r>
            <a:endParaRPr lang="en-GB" sz="1350" dirty="0">
              <a:solidFill>
                <a:srgbClr val="000000"/>
              </a:solidFill>
              <a:latin typeface="Arial"/>
            </a:endParaRPr>
          </a:p>
          <a:p>
            <a:pPr marL="136919" indent="-136919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Ампула 5 мл содержит </a:t>
            </a:r>
            <a:r>
              <a:rPr lang="en-GB" sz="1350" dirty="0">
                <a:solidFill>
                  <a:srgbClr val="000000"/>
                </a:solidFill>
                <a:latin typeface="Arial"/>
              </a:rPr>
              <a:t> 500 </a:t>
            </a:r>
            <a:r>
              <a:rPr lang="ru-RU" sz="1350" dirty="0">
                <a:solidFill>
                  <a:srgbClr val="000000"/>
                </a:solidFill>
                <a:latin typeface="Arial"/>
              </a:rPr>
              <a:t>мг железа</a:t>
            </a:r>
            <a:r>
              <a:rPr lang="en-GB" sz="135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83AEE7-DAC9-44E7-9381-A12B0F10EA4C}"/>
              </a:ext>
            </a:extLst>
          </p:cNvPr>
          <p:cNvCxnSpPr/>
          <p:nvPr/>
        </p:nvCxnSpPr>
        <p:spPr>
          <a:xfrm>
            <a:off x="684213" y="3489332"/>
            <a:ext cx="4545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19E471-439E-4711-BA87-D7941714524C}"/>
              </a:ext>
            </a:extLst>
          </p:cNvPr>
          <p:cNvCxnSpPr/>
          <p:nvPr/>
        </p:nvCxnSpPr>
        <p:spPr>
          <a:xfrm>
            <a:off x="684213" y="2958110"/>
            <a:ext cx="4545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643EDE-79A3-4E9A-98EB-39DF0DC21918}"/>
              </a:ext>
            </a:extLst>
          </p:cNvPr>
          <p:cNvCxnSpPr/>
          <p:nvPr/>
        </p:nvCxnSpPr>
        <p:spPr>
          <a:xfrm>
            <a:off x="684213" y="2426887"/>
            <a:ext cx="4545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4462" y="3050827"/>
            <a:ext cx="4624642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783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Раствор темно-коричневого цвета без видимых частиц и/или осадка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l="5765" t="6790" r="4607" b="5570"/>
          <a:stretch/>
        </p:blipFill>
        <p:spPr>
          <a:xfrm>
            <a:off x="5530381" y="2335420"/>
            <a:ext cx="3316406" cy="247706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09842" y="5067894"/>
            <a:ext cx="462464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783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Производство компании 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+mn-ea"/>
              </a:rPr>
              <a:t>Pharm</a:t>
            </a: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а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+mn-ea"/>
              </a:rPr>
              <a:t>cosmos (</a:t>
            </a: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Дания)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 rot="19991759">
            <a:off x="7801020" y="4276199"/>
            <a:ext cx="1135099" cy="430013"/>
          </a:xfrm>
          <a:prstGeom prst="rect">
            <a:avLst/>
          </a:prstGeom>
          <a:noFill/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ea typeface="ＭＳ Ｐゴシック" pitchFamily="1" charset="-128"/>
              </a:rPr>
              <a:t>Одобрен 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Verdana" pitchFamily="34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ea typeface="ＭＳ Ｐゴシック" pitchFamily="1" charset="-128"/>
              </a:rPr>
              <a:t>FDA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38566" y="1270705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29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v="urn:schemas-microsoft-com:vml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9B7D467E-F1F6-4D73-8D62-B78AFDB448D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277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920235" cy="792088"/>
          </a:xfr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онофер не является декстраном!</a:t>
            </a:r>
            <a:endParaRPr lang="en-US" sz="2000" dirty="0"/>
          </a:p>
        </p:txBody>
      </p:sp>
      <p:sp>
        <p:nvSpPr>
          <p:cNvPr id="6277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4024549"/>
            <a:ext cx="8064251" cy="1636700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ru-RU" sz="1400" b="1" dirty="0"/>
              <a:t>Монофер (МНН: Железа</a:t>
            </a:r>
            <a:r>
              <a:rPr lang="en-US" sz="1400" b="1" dirty="0"/>
              <a:t> III </a:t>
            </a:r>
            <a:r>
              <a:rPr lang="ru-RU" sz="1400" b="1" dirty="0"/>
              <a:t>гидроксид олигоизомальтозат )</a:t>
            </a:r>
          </a:p>
          <a:p>
            <a:r>
              <a:rPr lang="ru-RU" sz="1400" dirty="0"/>
              <a:t>Это коллоидный раствор сферических частиц. Каждая частица состоит из матрицы, в которой атомы железа (III) связаны с </a:t>
            </a:r>
            <a:r>
              <a:rPr lang="ru-RU" sz="1400" dirty="0" err="1"/>
              <a:t>изомальтозидом</a:t>
            </a:r>
            <a:r>
              <a:rPr lang="ru-RU" sz="1400" dirty="0"/>
              <a:t> со средней молекулярной массой 1000 </a:t>
            </a:r>
            <a:r>
              <a:rPr lang="ru-RU" sz="1400" dirty="0" err="1"/>
              <a:t>Da</a:t>
            </a:r>
            <a:endParaRPr lang="en-US" sz="1400" dirty="0"/>
          </a:p>
          <a:p>
            <a:r>
              <a:rPr lang="ru-RU" sz="1400" dirty="0"/>
              <a:t>Декстран часто индуцирует анафилактические реакции DIAR – декстран индуцируемые анафилактические реакции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27584" y="6342876"/>
            <a:ext cx="7639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371185" indent="-371185"/>
            <a:r>
              <a:rPr lang="en-US" sz="1200" dirty="0"/>
              <a:t>1. Monofer  SPC, 2. Wikström B et al. J Nephrol. 2011;14 PMID 21240875, 3. Richter W., Int Arch Allergy 1971;41:826-44.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69" r="3003"/>
          <a:stretch/>
        </p:blipFill>
        <p:spPr>
          <a:xfrm>
            <a:off x="1115615" y="1113331"/>
            <a:ext cx="7128793" cy="256389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182341" y="1196752"/>
            <a:ext cx="7056784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1" charset="-128"/>
              </a:rPr>
              <a:t>Различия в химической структуре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40878" y="946439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8913D3-CA7D-4235-B40C-F2C95F42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581150"/>
            <a:ext cx="8208962" cy="3071986"/>
          </a:xfrm>
        </p:spPr>
        <p:txBody>
          <a:bodyPr/>
          <a:lstStyle/>
          <a:p>
            <a:endParaRPr lang="ru-RU" sz="2800" dirty="0"/>
          </a:p>
          <a:p>
            <a:r>
              <a:rPr lang="ru-RU" sz="2800" dirty="0" err="1"/>
              <a:t>Хелатирование</a:t>
            </a:r>
            <a:r>
              <a:rPr lang="ru-RU" sz="2800" dirty="0"/>
              <a:t> железа (III) с углеводом формирует структуру,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подобную ферритину, </a:t>
            </a:r>
            <a:r>
              <a:rPr lang="ru-RU" sz="2800" dirty="0"/>
              <a:t>которая защищает организм от несвязанного неорганического железа (III).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C3B4D1-0499-4B0B-87E8-B49041072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9587" y="543243"/>
            <a:ext cx="8208962" cy="914400"/>
          </a:xfrm>
        </p:spPr>
        <p:txBody>
          <a:bodyPr/>
          <a:lstStyle/>
          <a:p>
            <a:pPr marL="342900" lvl="0" indent="-342900">
              <a:spcBef>
                <a:spcPct val="500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Монофер - новый хелатированный препарат железа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III)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для парентерального применения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cs typeface="+mn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84213" y="1440499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1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E04EE45-663E-4B7A-912D-378E6ABC040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E04EE45-663E-4B7A-912D-378E6ABC0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C669268-1663-4D9E-8C91-78E99046DA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18B0F-48E4-4486-B4E3-DF96B42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Возможность парентерального введения железа ограничена токсичностью свободного железа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C6296681-AC66-4670-93E5-10E56C191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>
                <a:solidFill>
                  <a:srgbClr val="000000"/>
                </a:solidFill>
                <a:latin typeface="Arial"/>
                <a:ea typeface="+mn-ea"/>
              </a:rPr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a-DK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BFE4B-73C0-4233-93D4-88725242C7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6115333"/>
            <a:ext cx="6478588" cy="481013"/>
          </a:xfrm>
        </p:spPr>
        <p:txBody>
          <a:bodyPr/>
          <a:lstStyle/>
          <a:p>
            <a:r>
              <a:rPr lang="en-US" sz="1000" dirty="0"/>
              <a:t>Figure adapted from Fütterer et al. J Pharmaceutical and Biomedical Analysis 2013; 86: 151–1601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9DBA5-CAF2-4354-B2B5-91A34C97D88E}"/>
              </a:ext>
            </a:extLst>
          </p:cNvPr>
          <p:cNvSpPr/>
          <p:nvPr/>
        </p:nvSpPr>
        <p:spPr>
          <a:xfrm>
            <a:off x="5340738" y="2057401"/>
            <a:ext cx="3335719" cy="3394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0BD8943-F707-4B12-87C6-41662D3D0F6D}"/>
              </a:ext>
            </a:extLst>
          </p:cNvPr>
          <p:cNvSpPr/>
          <p:nvPr/>
        </p:nvSpPr>
        <p:spPr>
          <a:xfrm>
            <a:off x="8074006" y="4932520"/>
            <a:ext cx="602450" cy="51935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5397B82-A630-4F51-9822-5D7D12592E35}"/>
              </a:ext>
            </a:extLst>
          </p:cNvPr>
          <p:cNvSpPr/>
          <p:nvPr/>
        </p:nvSpPr>
        <p:spPr>
          <a:xfrm flipV="1">
            <a:off x="5340737" y="2057401"/>
            <a:ext cx="602450" cy="519353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131678-B1B6-49E3-9E73-5CF9DDCF5D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242"/>
          <a:stretch/>
        </p:blipFill>
        <p:spPr>
          <a:xfrm>
            <a:off x="5395756" y="2114550"/>
            <a:ext cx="3225681" cy="3280173"/>
          </a:xfrm>
          <a:prstGeom prst="rect">
            <a:avLst/>
          </a:prstGeom>
        </p:spPr>
      </p:pic>
      <p:sp>
        <p:nvSpPr>
          <p:cNvPr id="16" name="Freeform: Shape 69">
            <a:extLst>
              <a:ext uri="{FF2B5EF4-FFF2-40B4-BE49-F238E27FC236}">
                <a16:creationId xmlns:a16="http://schemas.microsoft.com/office/drawing/2014/main" id="{CA07E8C6-038D-40A0-9044-2425B2A238FD}"/>
              </a:ext>
            </a:extLst>
          </p:cNvPr>
          <p:cNvSpPr/>
          <p:nvPr/>
        </p:nvSpPr>
        <p:spPr>
          <a:xfrm>
            <a:off x="860019" y="4726476"/>
            <a:ext cx="4369207" cy="6232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defTabSz="685800" eaLnBrk="1" fontAlgn="auto" hangingPunct="1">
              <a:spcBef>
                <a:spcPts val="75"/>
              </a:spcBef>
              <a:spcAft>
                <a:spcPts val="0"/>
              </a:spcAft>
              <a:buClr>
                <a:srgbClr val="6E050D"/>
              </a:buClr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"Буферная емкость" для свободного железа в сыворотке составляет ~10 мг железа (≤~1% от целевой дозы)</a:t>
            </a:r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C3F91-6FBA-412A-9C6C-458587186B49}"/>
              </a:ext>
            </a:extLst>
          </p:cNvPr>
          <p:cNvCxnSpPr/>
          <p:nvPr/>
        </p:nvCxnSpPr>
        <p:spPr>
          <a:xfrm>
            <a:off x="684213" y="3164843"/>
            <a:ext cx="4545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72D74F-13B1-4717-8C27-ADDAB046E370}"/>
              </a:ext>
            </a:extLst>
          </p:cNvPr>
          <p:cNvCxnSpPr/>
          <p:nvPr/>
        </p:nvCxnSpPr>
        <p:spPr>
          <a:xfrm>
            <a:off x="684213" y="4344431"/>
            <a:ext cx="4545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69">
            <a:extLst>
              <a:ext uri="{FF2B5EF4-FFF2-40B4-BE49-F238E27FC236}">
                <a16:creationId xmlns:a16="http://schemas.microsoft.com/office/drawing/2014/main" id="{3659A5AA-BCCC-48BF-9297-29EFF94375F1}"/>
              </a:ext>
            </a:extLst>
          </p:cNvPr>
          <p:cNvSpPr/>
          <p:nvPr/>
        </p:nvSpPr>
        <p:spPr>
          <a:xfrm>
            <a:off x="860019" y="2367299"/>
            <a:ext cx="4369207" cy="6360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defTabSz="685800" eaLnBrk="1" fontAlgn="auto" hangingPunct="1">
              <a:spcBef>
                <a:spcPts val="75"/>
              </a:spcBef>
              <a:spcAft>
                <a:spcPts val="0"/>
              </a:spcAft>
              <a:buClr>
                <a:srgbClr val="6E050D"/>
              </a:buClr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Железо в организме всегда связано белками - свободное железо токсично</a:t>
            </a:r>
          </a:p>
          <a:p>
            <a:pPr defTabSz="685800" eaLnBrk="1" fontAlgn="auto" hangingPunct="1">
              <a:spcBef>
                <a:spcPts val="75"/>
              </a:spcBef>
              <a:spcAft>
                <a:spcPts val="0"/>
              </a:spcAft>
              <a:buClr>
                <a:srgbClr val="6E050D"/>
              </a:buClr>
            </a:pPr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Freeform: Shape 69">
            <a:extLst>
              <a:ext uri="{FF2B5EF4-FFF2-40B4-BE49-F238E27FC236}">
                <a16:creationId xmlns:a16="http://schemas.microsoft.com/office/drawing/2014/main" id="{6D5273AE-9379-4E22-9607-8E1047AB115E}"/>
              </a:ext>
            </a:extLst>
          </p:cNvPr>
          <p:cNvSpPr/>
          <p:nvPr/>
        </p:nvSpPr>
        <p:spPr>
          <a:xfrm>
            <a:off x="860019" y="3546887"/>
            <a:ext cx="4369207" cy="4154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defTabSz="685800" eaLnBrk="1" fontAlgn="auto" hangingPunct="1">
              <a:spcBef>
                <a:spcPts val="75"/>
              </a:spcBef>
              <a:spcAft>
                <a:spcPts val="0"/>
              </a:spcAft>
              <a:buClr>
                <a:srgbClr val="6E050D"/>
              </a:buClr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У пациентов с ЖДА дефицит железа обычно составляет</a:t>
            </a:r>
            <a:r>
              <a:rPr lang="en-US" sz="1350" dirty="0">
                <a:solidFill>
                  <a:srgbClr val="000000"/>
                </a:solidFill>
                <a:latin typeface="Arial"/>
              </a:rPr>
              <a:t> ~1 </a:t>
            </a:r>
            <a:r>
              <a:rPr lang="ru-RU" sz="1350" dirty="0">
                <a:solidFill>
                  <a:srgbClr val="000000"/>
                </a:solidFill>
                <a:latin typeface="Arial"/>
              </a:rPr>
              <a:t>грамм железа и более</a:t>
            </a:r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E60C3-FB22-48A4-83F4-00B6630B6D28}"/>
              </a:ext>
            </a:extLst>
          </p:cNvPr>
          <p:cNvSpPr/>
          <p:nvPr/>
        </p:nvSpPr>
        <p:spPr>
          <a:xfrm>
            <a:off x="684213" y="2057401"/>
            <a:ext cx="64294" cy="1035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144E3B-044B-434C-8588-0E8C3A4FE3AE}"/>
              </a:ext>
            </a:extLst>
          </p:cNvPr>
          <p:cNvSpPr/>
          <p:nvPr/>
        </p:nvSpPr>
        <p:spPr>
          <a:xfrm>
            <a:off x="684213" y="3236989"/>
            <a:ext cx="64294" cy="1035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BE051-072A-4F01-8ADD-E7A64A37B2CC}"/>
              </a:ext>
            </a:extLst>
          </p:cNvPr>
          <p:cNvSpPr/>
          <p:nvPr/>
        </p:nvSpPr>
        <p:spPr>
          <a:xfrm>
            <a:off x="684213" y="4416577"/>
            <a:ext cx="64294" cy="1035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756" y="2126401"/>
            <a:ext cx="322568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/>
                <a:ea typeface="+mn-ea"/>
              </a:rPr>
              <a:t>Монофер – инновационных в/в препарат железа с уникальной матричной структурой </a:t>
            </a:r>
            <a:r>
              <a:rPr lang="ru-RU" sz="1200" baseline="30000" dirty="0">
                <a:solidFill>
                  <a:srgbClr val="000000"/>
                </a:solidFill>
                <a:latin typeface="Arial"/>
                <a:ea typeface="+mn-ea"/>
              </a:rPr>
              <a:t>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83568" y="1763900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41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6025BF88-CFA1-4648-8DF8-E348BCB7845C}"/>
              </a:ext>
            </a:extLst>
          </p:cNvPr>
          <p:cNvSpPr/>
          <p:nvPr/>
        </p:nvSpPr>
        <p:spPr>
          <a:xfrm>
            <a:off x="2323262" y="5243953"/>
            <a:ext cx="5700010" cy="928149"/>
          </a:xfrm>
          <a:prstGeom prst="roundRect">
            <a:avLst>
              <a:gd name="adj" fmla="val 11400"/>
            </a:avLst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1" kern="0" dirty="0">
              <a:solidFill>
                <a:srgbClr val="A1DAF8"/>
              </a:solidFill>
              <a:latin typeface="Arial" panose="020B0604020202020204"/>
              <a:ea typeface="+mn-ea"/>
            </a:endParaRP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2385120" y="4684516"/>
            <a:ext cx="461754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92881" indent="-192881" defTabSz="514350">
              <a:spcBef>
                <a:spcPct val="40000"/>
              </a:spcBef>
              <a:spcAft>
                <a:spcPct val="40000"/>
              </a:spcAft>
              <a:buClr>
                <a:srgbClr val="8F0013"/>
              </a:buClr>
              <a:buFontTx/>
              <a:buChar char="•"/>
              <a:defRPr/>
            </a:pPr>
            <a:endParaRPr lang="en-GB" sz="1125" dirty="0">
              <a:solidFill>
                <a:srgbClr val="000000"/>
              </a:solidFill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B188B4EA-2E16-4905-B883-A6F0257A3316}"/>
              </a:ext>
            </a:extLst>
          </p:cNvPr>
          <p:cNvSpPr/>
          <p:nvPr/>
        </p:nvSpPr>
        <p:spPr>
          <a:xfrm>
            <a:off x="175283" y="1490978"/>
            <a:ext cx="1714361" cy="4708101"/>
          </a:xfrm>
          <a:prstGeom prst="roundRect">
            <a:avLst>
              <a:gd name="adj" fmla="val 5117"/>
            </a:avLst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13" dirty="0">
                <a:solidFill>
                  <a:prstClr val="white"/>
                </a:solidFill>
                <a:latin typeface="Calibri"/>
                <a:ea typeface="+mn-ea"/>
              </a:rPr>
              <a:t>Матричная</a:t>
            </a:r>
            <a:r>
              <a:rPr lang="en-GB" sz="1013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ru-RU" sz="1013" dirty="0">
                <a:solidFill>
                  <a:prstClr val="white"/>
                </a:solidFill>
                <a:latin typeface="Calibri"/>
                <a:ea typeface="+mn-ea"/>
              </a:rPr>
              <a:t>структура Монофера включает железо стабильное и прочно связанное, что позволяет осуществлять контролируемое медленное высвобождение биоактивного железа для железосодержащим белков,</a:t>
            </a:r>
            <a:r>
              <a:rPr lang="en-GB" sz="1013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ru-RU" sz="1013" dirty="0">
                <a:solidFill>
                  <a:prstClr val="white"/>
                </a:solidFill>
                <a:latin typeface="Calibri"/>
                <a:ea typeface="+mn-ea"/>
              </a:rPr>
              <a:t>с минимальным риском токсичности в связи с присутствием свободного железа </a:t>
            </a:r>
            <a:r>
              <a:rPr lang="ru-RU" sz="1013" baseline="30000" dirty="0">
                <a:solidFill>
                  <a:prstClr val="white"/>
                </a:solidFill>
                <a:latin typeface="Calibri"/>
                <a:ea typeface="+mn-ea"/>
              </a:rPr>
              <a:t>1</a:t>
            </a:r>
            <a:endParaRPr lang="en-GB" sz="1013" b="1" kern="0" baseline="30000" dirty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8758" y="4611598"/>
            <a:ext cx="2050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257175" eaLnBrk="1" fontAlgn="auto" hangingPunct="1"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661" y="6389593"/>
            <a:ext cx="4222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prstClr val="black"/>
                </a:solidFill>
                <a:latin typeface="Calibri"/>
                <a:ea typeface="+mn-ea"/>
              </a:rPr>
              <a:t>Marcus R.J.Et al ., a company study of the physicochemical properties of iron isomaltoside 1000 (Monofer), a new intravenous iron preparation and its clinical implication. European Journal of Pharmaceutics 15</a:t>
            </a:r>
            <a:r>
              <a:rPr lang="ru-RU" sz="450" dirty="0">
                <a:solidFill>
                  <a:prstClr val="black"/>
                </a:solidFill>
                <a:latin typeface="Calibri"/>
                <a:ea typeface="+mn-ea"/>
              </a:rPr>
              <a:t>/03/2011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>
            <a:off x="2135351" y="1547712"/>
            <a:ext cx="6585332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514350">
              <a:defRPr/>
            </a:pPr>
            <a:endParaRPr lang="ru-RU" sz="135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23" name="Объект 6">
            <a:extLst>
              <a:ext uri="{FF2B5EF4-FFF2-40B4-BE49-F238E27FC236}">
                <a16:creationId xmlns:a16="http://schemas.microsoft.com/office/drawing/2014/main" id="{A766AB6E-6C11-4EA4-9E61-FA8F5D85C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4" y="1569106"/>
            <a:ext cx="830582" cy="90314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34079" y="5311351"/>
            <a:ext cx="5278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факторы безопасности Монофера: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тест-дозы,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низкий риск анафилактических реакций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9959" y="444346"/>
            <a:ext cx="8835940" cy="52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низкой токсичности Монофер может быть назначен в высокой дозе, создавая возможность коррекции ЖДА всего за один визит!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4482" t="4527" r="2075" b="12366"/>
          <a:stretch/>
        </p:blipFill>
        <p:spPr>
          <a:xfrm>
            <a:off x="2135351" y="1703334"/>
            <a:ext cx="6359667" cy="348593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54620" y="1772515"/>
            <a:ext cx="6233804" cy="504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alibri" panose="020F0502020204030204"/>
              </a:rPr>
              <a:t>Матричная структура Монофера</a:t>
            </a:r>
          </a:p>
        </p:txBody>
      </p:sp>
    </p:spTree>
    <p:extLst>
      <p:ext uri="{BB962C8B-B14F-4D97-AF65-F5344CB8AC3E}">
        <p14:creationId xmlns:p14="http://schemas.microsoft.com/office/powerpoint/2010/main" val="83468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ru-RU">
                <a:solidFill>
                  <a:srgbClr val="000000"/>
                </a:solidFill>
                <a:latin typeface="Verdana"/>
                <a:ea typeface="ＭＳ Ｐゴシック"/>
              </a:rPr>
              <a:pPr algn="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288" t="84232" r="37343" b="10976"/>
          <a:stretch/>
        </p:blipFill>
        <p:spPr>
          <a:xfrm>
            <a:off x="323528" y="6145950"/>
            <a:ext cx="3226160" cy="45842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1320" y="370568"/>
            <a:ext cx="8609152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Содержание свободного железа в растворе для инъекций в карбоксимальтозате железа выше, чем в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изомальтозате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FA3ED6-0899-4E4F-9210-93E3042B4BA6}"/>
              </a:ext>
            </a:extLst>
          </p:cNvPr>
          <p:cNvSpPr/>
          <p:nvPr/>
        </p:nvSpPr>
        <p:spPr bwMode="auto">
          <a:xfrm>
            <a:off x="501805" y="1541205"/>
            <a:ext cx="8171057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4570" t="45407" r="33312" b="14431"/>
          <a:stretch/>
        </p:blipFill>
        <p:spPr>
          <a:xfrm>
            <a:off x="1356164" y="2181904"/>
            <a:ext cx="6741942" cy="336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705" y="1697155"/>
            <a:ext cx="7072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Сравнительное содержание свободного железа в препаратах железа для внутривенного введения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8816" y="2863471"/>
            <a:ext cx="34289" cy="1975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9420" y="2771349"/>
            <a:ext cx="1791269" cy="25797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45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1E2B98-D5C9-4012-93F1-E1189B62C19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1E2B98-D5C9-4012-93F1-E1189B62C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51923" y="282133"/>
            <a:ext cx="8208962" cy="91440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 eaLnBrk="0" fontAlgn="base" hangingPunct="0">
              <a:lnSpc>
                <a:spcPct val="95000"/>
              </a:lnSpc>
              <a:spcAft>
                <a:spcPct val="0"/>
              </a:spcAft>
              <a:buClr>
                <a:srgbClr val="0066FF"/>
              </a:buClr>
              <a:buSzPct val="75000"/>
            </a:pPr>
            <a:r>
              <a:rPr kumimoji="1" lang="ru-RU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</a:t>
            </a:r>
            <a:endParaRPr kumimoji="1" lang="en-GB" alt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A1DF6D8-FF66-4E4A-8CC8-CE7335FFB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 sz="675">
                <a:solidFill>
                  <a:srgbClr val="000000"/>
                </a:solidFill>
                <a:latin typeface="Arial"/>
                <a:ea typeface="+mn-ea"/>
              </a:rPr>
              <a:pPr algn="l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a-DK" sz="675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F36D6F-793D-409F-BE34-CF59A6F054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4" b="13246"/>
          <a:stretch/>
        </p:blipFill>
        <p:spPr>
          <a:xfrm>
            <a:off x="5472820" y="2057401"/>
            <a:ext cx="3203636" cy="3394472"/>
          </a:xfrm>
          <a:prstGeom prst="rect">
            <a:avLst/>
          </a:prstGeom>
        </p:spPr>
      </p:pic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E92FD935-CDF2-4195-A3BA-A3C6DA992193}"/>
              </a:ext>
            </a:extLst>
          </p:cNvPr>
          <p:cNvSpPr txBox="1">
            <a:spLocks/>
          </p:cNvSpPr>
          <p:nvPr/>
        </p:nvSpPr>
        <p:spPr>
          <a:xfrm>
            <a:off x="603940" y="2420950"/>
            <a:ext cx="4760148" cy="137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82558" indent="-182558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07" indent="-263519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buNone/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Монофер показан для лечения дефицита железа при следующих состояниях: </a:t>
            </a:r>
          </a:p>
          <a:p>
            <a:pPr marL="136919" indent="-136919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Когда пероральные препараты железа неэффективны или не могут быть использованы </a:t>
            </a:r>
          </a:p>
          <a:p>
            <a:pPr marL="136919" indent="-136919" defTabSz="685783" fontAlgn="auto">
              <a:spcBef>
                <a:spcPts val="450"/>
              </a:spcBef>
              <a:spcAft>
                <a:spcPts val="0"/>
              </a:spcAft>
              <a:buClr>
                <a:srgbClr val="6E050D"/>
              </a:buClr>
              <a:defRPr/>
            </a:pPr>
            <a:r>
              <a:rPr lang="ru-RU" sz="1350" dirty="0">
                <a:solidFill>
                  <a:srgbClr val="000000"/>
                </a:solidFill>
                <a:latin typeface="Arial"/>
              </a:rPr>
              <a:t>Когда существует клиническая необходимость в быстром восполнении  железа</a:t>
            </a:r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8F2B2F-4038-45B8-ABC6-D69342BDD0F0}"/>
              </a:ext>
            </a:extLst>
          </p:cNvPr>
          <p:cNvCxnSpPr/>
          <p:nvPr/>
        </p:nvCxnSpPr>
        <p:spPr>
          <a:xfrm>
            <a:off x="683566" y="3834747"/>
            <a:ext cx="4545013" cy="0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1008DD71-8F3C-40C3-A8DB-C5D78CE9A1B3}"/>
              </a:ext>
            </a:extLst>
          </p:cNvPr>
          <p:cNvSpPr txBox="1">
            <a:spLocks/>
          </p:cNvSpPr>
          <p:nvPr/>
        </p:nvSpPr>
        <p:spPr>
          <a:xfrm>
            <a:off x="683567" y="4099091"/>
            <a:ext cx="4545013" cy="4154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defPPr>
              <a:defRPr lang="ru-RU"/>
            </a:defPPr>
            <a:lvl1pPr lvl="0" indent="0" defTabSz="914377">
              <a:spcBef>
                <a:spcPts val="600"/>
              </a:spcBef>
              <a:buClr>
                <a:srgbClr val="6E050D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lvl1pPr>
            <a:lvl2pPr marL="720707" indent="-263519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</a:lvl2pPr>
            <a:lvl3pPr marL="1142971" indent="-228594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600"/>
            </a:lvl3pPr>
            <a:lvl4pPr marL="1600160" indent="-228594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/>
            </a:lvl4pPr>
            <a:lvl5pPr marL="2057349" indent="-228594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/>
            </a:lvl5pPr>
            <a:lvl6pPr marL="2514537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9pPr>
          </a:lstStyle>
          <a:p>
            <a:pPr defTabSz="685783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ru-RU" sz="1350" dirty="0">
                <a:latin typeface="Arial"/>
                <a:ea typeface="+mn-ea"/>
              </a:rPr>
              <a:t>Диагноз должен быть подтвержден результатами лабораторных исследований</a:t>
            </a:r>
            <a:endParaRPr lang="en-US" sz="1350" dirty="0">
              <a:latin typeface="Arial"/>
              <a:ea typeface="+mn-ea"/>
            </a:endParaRP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1008DD71-8F3C-40C3-A8DB-C5D78CE9A1B3}"/>
              </a:ext>
            </a:extLst>
          </p:cNvPr>
          <p:cNvSpPr txBox="1">
            <a:spLocks/>
          </p:cNvSpPr>
          <p:nvPr/>
        </p:nvSpPr>
        <p:spPr>
          <a:xfrm>
            <a:off x="683568" y="4726634"/>
            <a:ext cx="4545013" cy="7514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defPPr>
              <a:defRPr lang="ru-RU"/>
            </a:defPPr>
            <a:lvl1pPr lvl="0" indent="0" defTabSz="914377">
              <a:spcBef>
                <a:spcPts val="600"/>
              </a:spcBef>
              <a:buClr>
                <a:srgbClr val="6E050D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lvl1pPr>
            <a:lvl2pPr marL="720707" indent="-263519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</a:lvl2pPr>
            <a:lvl3pPr marL="1142971" indent="-228594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600"/>
            </a:lvl3pPr>
            <a:lvl4pPr marL="1600160" indent="-228594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/>
            </a:lvl4pPr>
            <a:lvl5pPr marL="2057349" indent="-228594" defTabSz="914377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400"/>
            </a:lvl5pPr>
            <a:lvl6pPr marL="2514537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</a:lvl9pPr>
          </a:lstStyle>
          <a:p>
            <a:pPr defTabSz="685783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</a:rPr>
              <a:t>Препарат разрешен к применению с 18 лет</a:t>
            </a:r>
          </a:p>
          <a:p>
            <a:pPr defTabSz="685783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endParaRPr lang="ru-RU" sz="1350" b="1" dirty="0">
              <a:solidFill>
                <a:schemeClr val="accent6">
                  <a:lumMod val="75000"/>
                </a:schemeClr>
              </a:solidFill>
              <a:latin typeface="Arial"/>
              <a:ea typeface="+mn-ea"/>
            </a:endParaRPr>
          </a:p>
          <a:p>
            <a:pPr defTabSz="685783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</a:rPr>
              <a:t>Монофер включен в клинические рекомендации</a:t>
            </a:r>
            <a:endParaRPr lang="en-US" sz="1350" dirty="0">
              <a:solidFill>
                <a:schemeClr val="accent6">
                  <a:lumMod val="75000"/>
                </a:schemeClr>
              </a:solidFill>
              <a:latin typeface="Arial"/>
              <a:ea typeface="+mn-ea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03940" y="1936866"/>
            <a:ext cx="1844036" cy="265661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 fontAlgn="auto">
              <a:spcAft>
                <a:spcPts val="0"/>
              </a:spcAft>
              <a:defRPr/>
            </a:pPr>
            <a:endParaRPr lang="en-GB" altLang="en-US" sz="27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296936"/>
            <a:ext cx="807341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88" dirty="0">
                <a:solidFill>
                  <a:prstClr val="black"/>
                </a:solidFill>
                <a:latin typeface="Calibri" panose="020F0502020204030204"/>
                <a:ea typeface="+mn-ea"/>
              </a:rPr>
              <a:t>1. Инструкция по медицинскому применению лекарственного препарата Монофер, одобренная  МЗ РФ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3F473B-C056-45C4-A57B-DEFF979AAEAB}"/>
              </a:ext>
            </a:extLst>
          </p:cNvPr>
          <p:cNvSpPr/>
          <p:nvPr/>
        </p:nvSpPr>
        <p:spPr bwMode="auto">
          <a:xfrm flipV="1">
            <a:off x="323528" y="1172712"/>
            <a:ext cx="853735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28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v="urn:schemas-microsoft-com:vml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213" y="581558"/>
            <a:ext cx="8208962" cy="872059"/>
          </a:xfrm>
          <a:prstGeom prst="rect">
            <a:avLst/>
          </a:prstGeom>
        </p:spPr>
        <p:txBody>
          <a:bodyPr vert="horz" wrap="square" lIns="0" tIns="31498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07BA8"/>
                </a:solidFill>
              </a:rPr>
              <a:t>Информация </a:t>
            </a:r>
            <a:r>
              <a:rPr sz="3600" dirty="0">
                <a:solidFill>
                  <a:srgbClr val="607BA8"/>
                </a:solidFill>
              </a:rPr>
              <a:t>о </a:t>
            </a:r>
            <a:r>
              <a:rPr lang="ru-RU" sz="3600" spc="-5" dirty="0">
                <a:solidFill>
                  <a:srgbClr val="607BA8"/>
                </a:solidFill>
              </a:rPr>
              <a:t>конфликте интересов</a:t>
            </a:r>
            <a:endParaRPr sz="3600" dirty="0">
              <a:solidFill>
                <a:srgbClr val="607BA8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7200" y="2163978"/>
            <a:ext cx="56102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040" marR="5080" indent="-688975">
              <a:lnSpc>
                <a:spcPct val="100000"/>
              </a:lnSpc>
              <a:spcBef>
                <a:spcPts val="100"/>
              </a:spcBef>
              <a:tabLst>
                <a:tab pos="2905125" algn="l"/>
                <a:tab pos="3639185" algn="l"/>
                <a:tab pos="4050665" algn="l"/>
                <a:tab pos="444246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д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ят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ьнос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895498"/>
            <a:ext cx="8072120" cy="1052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 err="1">
                <a:solidFill>
                  <a:srgbClr val="607BA8"/>
                </a:solidFill>
                <a:latin typeface="Arial"/>
                <a:cs typeface="Arial"/>
              </a:rPr>
              <a:t>Презентация</a:t>
            </a:r>
            <a:r>
              <a:rPr sz="2400" spc="-5" dirty="0">
                <a:solidFill>
                  <a:srgbClr val="607BA8"/>
                </a:solidFill>
                <a:latin typeface="Arial"/>
                <a:cs typeface="Arial"/>
              </a:rPr>
              <a:t> подготовлена при поддержке </a:t>
            </a:r>
            <a:r>
              <a:rPr sz="2400" spc="-5" dirty="0" err="1">
                <a:solidFill>
                  <a:srgbClr val="607BA8"/>
                </a:solidFill>
                <a:latin typeface="Arial"/>
                <a:cs typeface="Arial"/>
              </a:rPr>
              <a:t>компании</a:t>
            </a:r>
            <a:r>
              <a:rPr sz="2400" spc="-5" dirty="0">
                <a:solidFill>
                  <a:srgbClr val="607BA8"/>
                </a:solidFill>
                <a:latin typeface="Arial"/>
                <a:cs typeface="Arial"/>
              </a:rPr>
              <a:t>  </a:t>
            </a:r>
            <a:r>
              <a:rPr lang="ru-RU" spc="-5" dirty="0">
                <a:solidFill>
                  <a:srgbClr val="607BA8"/>
                </a:solidFill>
                <a:latin typeface="Arial"/>
                <a:cs typeface="Arial"/>
              </a:rPr>
              <a:t>"</a:t>
            </a:r>
            <a:r>
              <a:rPr lang="ru-RU" spc="-5" dirty="0" err="1">
                <a:solidFill>
                  <a:srgbClr val="607BA8"/>
                </a:solidFill>
                <a:latin typeface="Arial"/>
                <a:cs typeface="Arial"/>
              </a:rPr>
              <a:t>Космофарм</a:t>
            </a:r>
            <a:r>
              <a:rPr lang="ru-RU" spc="-5" dirty="0">
                <a:solidFill>
                  <a:srgbClr val="607BA8"/>
                </a:solidFill>
                <a:latin typeface="Arial"/>
                <a:cs typeface="Arial"/>
              </a:rPr>
              <a:t>"</a:t>
            </a:r>
            <a:r>
              <a:rPr sz="2400" spc="-5" dirty="0">
                <a:solidFill>
                  <a:srgbClr val="607BA8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rgbClr val="607BA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07867" cy="58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Монофер включен в Клинические рекомендации</a:t>
            </a:r>
          </a:p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ru-RU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ru-RU" sz="825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5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825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Анестезия, интенсивная терапия и реанимация в акушерстве и гинекологии Под редакцией А.В. Куликова, Е.М. Шифмана, 2020г.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Язвенный колит, Болезнь Крона 2020г. Российская гастроэнтерологическая ассоциация, ассоциация колопроктологов России, одобрено научно-практическим советом Минздрава  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Акушерство и гинекология. Под редакцией Г. М. Савельевой 2019г.       Неклассифицируемое аномальное маточное кровотечение 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Ведение многоплодной беременности 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Лечение кровотечений при поздних сроках беременности и во время родов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Профилактики послеродовых осложнений 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Нефрология под редакцией Шилова Е.М. 2018 г.  Лечение почечной анемии у больных с ХБП в/в препаратами железа 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RUSCO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(Российское общество клинических онкологов) 2020 г. Лечение анемии у онкологических пациентов (поддерживающая терапия)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1907381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0EEB14F-3555-4AF2-A8CD-93C53E1B8820}" type="slidenum">
              <a:rPr lang="ru-RU"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ru-RU" dirty="0">
              <a:latin typeface="Calibri" panose="020F0502020204030204"/>
              <a:ea typeface="+mn-ea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551852" y="1052736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7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07867" cy="595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Противопоказания</a:t>
            </a:r>
          </a:p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ru-RU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Гиперчувствительность к железу [</a:t>
            </a:r>
            <a:r>
              <a:rPr lang="en-US" sz="2000" dirty="0"/>
              <a:t>III</a:t>
            </a:r>
            <a:r>
              <a:rPr lang="ru-RU" sz="2000" dirty="0"/>
              <a:t>] гидроксид </a:t>
            </a:r>
            <a:r>
              <a:rPr lang="ru-RU" sz="2000" dirty="0" err="1"/>
              <a:t>олигоизомальтозату</a:t>
            </a:r>
            <a:r>
              <a:rPr lang="ru-RU" sz="2000" dirty="0"/>
              <a:t>;</a:t>
            </a:r>
          </a:p>
          <a:p>
            <a:pPr marL="342900" lvl="0" indent="-342900" fontAlgn="auto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Серьезные аллергические реакции на иные парентеральные препараты железа;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Анемия, не связанная с дефицитом железа (например, гемолитическая анемия);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Наличие признаков перегрузки железом (</a:t>
            </a:r>
            <a:r>
              <a:rPr lang="ru-RU" sz="2000" dirty="0" err="1"/>
              <a:t>гемохроматоз</a:t>
            </a:r>
            <a:r>
              <a:rPr lang="ru-RU" sz="2000" dirty="0"/>
              <a:t>, гемосидероз) или нарушение процесса утилизации железа;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Гепатит и цирроз печени в стадии декомпенсации;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Бактериемия;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Детский возраст до 18 лет (ввиду недостаточности данных об эффективности и безопасности).</a:t>
            </a:r>
          </a:p>
          <a:p>
            <a:pPr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1907381" algn="l"/>
              </a:tabLst>
            </a:pP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0EEB14F-3555-4AF2-A8CD-93C53E1B8820}" type="slidenum">
              <a:rPr lang="ru-RU"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ru-RU" dirty="0">
              <a:latin typeface="Calibri" panose="020F0502020204030204"/>
              <a:ea typeface="+mn-ea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551852" y="1052736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901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68E907E0-D995-4290-8589-4F06FB29320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68E907E0-D995-4290-8589-4F06FB293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C1A29102-6CE5-4FB4-BA57-D96A465992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58F28E6-989B-4C1F-BE03-DDC39BE1A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38866"/>
              </p:ext>
            </p:extLst>
          </p:nvPr>
        </p:nvGraphicFramePr>
        <p:xfrm>
          <a:off x="436257" y="1999876"/>
          <a:ext cx="6295983" cy="22648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67886">
                  <a:extLst>
                    <a:ext uri="{9D8B030D-6E8A-4147-A177-3AD203B41FA5}">
                      <a16:colId xmlns:a16="http://schemas.microsoft.com/office/drawing/2014/main" val="2449583508"/>
                    </a:ext>
                  </a:extLst>
                </a:gridCol>
                <a:gridCol w="667886">
                  <a:extLst>
                    <a:ext uri="{9D8B030D-6E8A-4147-A177-3AD203B41FA5}">
                      <a16:colId xmlns:a16="http://schemas.microsoft.com/office/drawing/2014/main" val="2189822894"/>
                    </a:ext>
                  </a:extLst>
                </a:gridCol>
                <a:gridCol w="1653183">
                  <a:extLst>
                    <a:ext uri="{9D8B030D-6E8A-4147-A177-3AD203B41FA5}">
                      <a16:colId xmlns:a16="http://schemas.microsoft.com/office/drawing/2014/main" val="1285684336"/>
                    </a:ext>
                  </a:extLst>
                </a:gridCol>
                <a:gridCol w="1653183">
                  <a:extLst>
                    <a:ext uri="{9D8B030D-6E8A-4147-A177-3AD203B41FA5}">
                      <a16:colId xmlns:a16="http://schemas.microsoft.com/office/drawing/2014/main" val="772756882"/>
                    </a:ext>
                  </a:extLst>
                </a:gridCol>
                <a:gridCol w="1653845">
                  <a:extLst>
                    <a:ext uri="{9D8B030D-6E8A-4147-A177-3AD203B41FA5}">
                      <a16:colId xmlns:a16="http://schemas.microsoft.com/office/drawing/2014/main" val="148908519"/>
                    </a:ext>
                  </a:extLst>
                </a:gridCol>
              </a:tblGrid>
              <a:tr h="6313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 (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a-DK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</a:t>
                      </a:r>
                      <a:endParaRPr lang="da-DK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ммоль/л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a-DK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2804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Пациент с массой тела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2804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da-DK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2804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Пациент</a:t>
                      </a:r>
                      <a:r>
                        <a:rPr lang="ru-RU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массой тела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28040" algn="l"/>
                        </a:tabLs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 до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&lt;70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da-DK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82804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Пациент</a:t>
                      </a:r>
                      <a:r>
                        <a:rPr lang="ru-RU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массой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828040" algn="l"/>
                        </a:tabLs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тела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≥70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da-DK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251318"/>
                  </a:ext>
                </a:extLst>
              </a:tr>
              <a:tr h="8167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≥6.2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mg</a:t>
                      </a:r>
                      <a:endParaRPr lang="da-D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mg</a:t>
                      </a:r>
                      <a:endParaRPr lang="da-D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mg</a:t>
                      </a:r>
                      <a:endParaRPr lang="da-D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84165"/>
                  </a:ext>
                </a:extLst>
              </a:tr>
              <a:tr h="8167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&lt;6.2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mg</a:t>
                      </a:r>
                      <a:endParaRPr lang="da-D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mg</a:t>
                      </a:r>
                      <a:endParaRPr lang="da-D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tabLst>
                          <a:tab pos="82804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mg</a:t>
                      </a:r>
                      <a:endParaRPr lang="da-DK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500" marR="67500" marT="35100" marB="351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0206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B4E47431-FF7D-4338-8935-DEBB8623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7" y="250575"/>
            <a:ext cx="8208962" cy="8021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5000"/>
              </a:lnSpc>
              <a:buClr>
                <a:srgbClr val="0066FF"/>
              </a:buClr>
              <a:buSzPct val="75000"/>
            </a:pPr>
            <a:r>
              <a:rPr kumimoji="1"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Упрощенная таблица расчета дозы препаратов железа</a:t>
            </a:r>
            <a:endParaRPr kumimoji="1" lang="da-DK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E0BE-DCF5-4BB2-95BA-A7467AE59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 sz="675">
                <a:solidFill>
                  <a:srgbClr val="000000"/>
                </a:solidFill>
                <a:latin typeface="Arial"/>
                <a:ea typeface="+mn-ea"/>
              </a:rPr>
              <a:pPr algn="l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a-DK" sz="675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084798"/>
            <a:ext cx="615498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ru-RU" sz="7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Инструкция по медицинскому применению препарата Монофер</a:t>
            </a:r>
          </a:p>
        </p:txBody>
      </p:sp>
      <p:sp>
        <p:nvSpPr>
          <p:cNvPr id="9" name="Speech Bubble: Rectangle with Corners Rounded 5">
            <a:extLst>
              <a:ext uri="{FF2B5EF4-FFF2-40B4-BE49-F238E27FC236}">
                <a16:creationId xmlns:a16="http://schemas.microsoft.com/office/drawing/2014/main" id="{4DCDF109-059E-4A27-BDDC-DCDA0FE9857F}"/>
              </a:ext>
            </a:extLst>
          </p:cNvPr>
          <p:cNvSpPr/>
          <p:nvPr/>
        </p:nvSpPr>
        <p:spPr bwMode="auto">
          <a:xfrm>
            <a:off x="6784850" y="3501008"/>
            <a:ext cx="2376265" cy="1159253"/>
          </a:xfrm>
          <a:prstGeom prst="wedgeRoundRectCallout">
            <a:avLst>
              <a:gd name="adj1" fmla="val -55053"/>
              <a:gd name="adj2" fmla="val -82254"/>
              <a:gd name="adj3" fmla="val 16667"/>
            </a:avLst>
          </a:prstGeom>
          <a:solidFill>
            <a:schemeClr val="accent2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srgbClr val="FFFFFF"/>
                </a:solidFill>
                <a:ea typeface="ＭＳ Ｐゴシック" pitchFamily="1" charset="-128"/>
                <a:cs typeface="Arial" panose="020B0604020202020204" pitchFamily="34" charset="0"/>
              </a:rPr>
              <a:t>*</a:t>
            </a:r>
            <a:r>
              <a:rPr lang="ru-RU" sz="1500" i="1" dirty="0">
                <a:solidFill>
                  <a:srgbClr val="FFFFFF"/>
                </a:solidFill>
                <a:ea typeface="ＭＳ Ｐゴシック" pitchFamily="1" charset="-128"/>
                <a:cs typeface="Arial" panose="020B0604020202020204" pitchFamily="34" charset="0"/>
              </a:rPr>
              <a:t>Все пациенты с массой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i="1" dirty="0">
                <a:solidFill>
                  <a:srgbClr val="FFFFFF"/>
                </a:solidFill>
                <a:ea typeface="ＭＳ Ｐゴシック" pitchFamily="1" charset="-128"/>
                <a:cs typeface="Arial" panose="020B0604020202020204" pitchFamily="34" charset="0"/>
              </a:rPr>
              <a:t> тела ≥70 кг 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i="1" dirty="0">
                <a:solidFill>
                  <a:srgbClr val="FFFFFF"/>
                </a:solidFill>
                <a:ea typeface="ＭＳ Ｐゴシック" pitchFamily="1" charset="-128"/>
                <a:cs typeface="Arial" panose="020B0604020202020204" pitchFamily="34" charset="0"/>
              </a:rPr>
              <a:t>Hb</a:t>
            </a:r>
            <a:r>
              <a:rPr lang="ru-RU" sz="1500" i="1" dirty="0">
                <a:solidFill>
                  <a:srgbClr val="FFFFFF"/>
                </a:solidFill>
                <a:ea typeface="ＭＳ Ｐゴシック" pitchFamily="1" charset="-128"/>
                <a:cs typeface="Arial" panose="020B0604020202020204" pitchFamily="34" charset="0"/>
              </a:rPr>
              <a:t> ≥100 г/л могут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i="1" dirty="0">
                <a:solidFill>
                  <a:srgbClr val="FFFFFF"/>
                </a:solidFill>
                <a:ea typeface="ＭＳ Ｐゴシック" pitchFamily="1" charset="-128"/>
                <a:cs typeface="Arial" panose="020B0604020202020204" pitchFamily="34" charset="0"/>
              </a:rPr>
              <a:t>лечиться за один визит</a:t>
            </a:r>
            <a:endParaRPr lang="en-GB" sz="1500" i="1" dirty="0">
              <a:solidFill>
                <a:srgbClr val="FFFFFF"/>
              </a:solidFill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77733" y="1231365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B228E81-1889-4983-B779-1BBE20C8230A}"/>
              </a:ext>
            </a:extLst>
          </p:cNvPr>
          <p:cNvSpPr/>
          <p:nvPr/>
        </p:nvSpPr>
        <p:spPr>
          <a:xfrm>
            <a:off x="899592" y="5019415"/>
            <a:ext cx="2656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2">
                    <a:lumMod val="50000"/>
                  </a:schemeClr>
                </a:solidFill>
              </a:rPr>
              <a:t>Более точный расчет вводимой дозы железа возможен при применении формулы </a:t>
            </a:r>
            <a:r>
              <a:rPr lang="ru-RU" sz="1200" i="1" dirty="0" err="1">
                <a:solidFill>
                  <a:schemeClr val="accent2">
                    <a:lumMod val="50000"/>
                  </a:schemeClr>
                </a:solidFill>
              </a:rPr>
              <a:t>Ганзони</a:t>
            </a:r>
            <a:endParaRPr lang="en-GB" sz="12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526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s://elements-cover-images-0.imgix.net/f59c51d4-82ee-47e3-bcd1-7636ff377e7a?auto=compress%2Cformat&amp;fit=max&amp;w=710&amp;s=38a47861706d2d5a20c772cbd41166b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0243" y="1509124"/>
            <a:ext cx="427082" cy="9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lements-cover-images-0.imgix.net/f59c51d4-82ee-47e3-bcd1-7636ff377e7a?auto=compress%2Cformat&amp;fit=max&amp;w=710&amp;s=38a47861706d2d5a20c772cbd41166b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9" y="1471513"/>
            <a:ext cx="363827" cy="8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03178" y="6324496"/>
            <a:ext cx="5018139" cy="209999"/>
          </a:xfrm>
        </p:spPr>
        <p:txBody>
          <a:bodyPr>
            <a:normAutofit/>
          </a:bodyPr>
          <a:lstStyle/>
          <a:p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. Инструкция по медицинскому применению препарата Монофер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8D72-088E-4FB0-AF66-63E828773B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362" y="341509"/>
            <a:ext cx="8670471" cy="747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95000"/>
              </a:lnSpc>
              <a:buClr>
                <a:srgbClr val="0066FF"/>
              </a:buClr>
              <a:buSzPct val="75000"/>
            </a:pPr>
            <a:r>
              <a:rPr kumimoji="1"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подход:</a:t>
            </a:r>
            <a:br>
              <a:rPr kumimoji="1"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необходимой дозы железа рассчитывается по формуле Ганзони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65D049-5753-4818-975E-7A15CB9D279A}"/>
              </a:ext>
            </a:extLst>
          </p:cNvPr>
          <p:cNvGrpSpPr/>
          <p:nvPr/>
        </p:nvGrpSpPr>
        <p:grpSpPr>
          <a:xfrm>
            <a:off x="253191" y="1596572"/>
            <a:ext cx="8688604" cy="700317"/>
            <a:chOff x="302395" y="1800461"/>
            <a:chExt cx="11584805" cy="93375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E719405-0EE6-4104-BD53-8F3D002F7741}"/>
                </a:ext>
              </a:extLst>
            </p:cNvPr>
            <p:cNvSpPr/>
            <p:nvPr/>
          </p:nvSpPr>
          <p:spPr>
            <a:xfrm>
              <a:off x="302395" y="1848847"/>
              <a:ext cx="1683657" cy="88537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Необходимая доза железа (мг)</a:t>
              </a:r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D275E144-8673-42F4-9EB4-5F6DEBB940DE}"/>
                </a:ext>
              </a:extLst>
            </p:cNvPr>
            <p:cNvSpPr/>
            <p:nvPr/>
          </p:nvSpPr>
          <p:spPr>
            <a:xfrm>
              <a:off x="2481944" y="1814286"/>
              <a:ext cx="1480458" cy="8853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Масса тела</a:t>
              </a:r>
              <a:r>
                <a:rPr lang="ru-RU" sz="1350" baseline="30000" dirty="0">
                  <a:solidFill>
                    <a:prstClr val="white"/>
                  </a:solidFill>
                  <a:latin typeface="Calibri" panose="020F0502020204030204"/>
                </a:rPr>
                <a:t>А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(кг)</a:t>
              </a: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4261305-AE56-4BFC-A436-42A8CF00C0C5}"/>
                </a:ext>
              </a:extLst>
            </p:cNvPr>
            <p:cNvSpPr/>
            <p:nvPr/>
          </p:nvSpPr>
          <p:spPr>
            <a:xfrm>
              <a:off x="6414117" y="1800461"/>
              <a:ext cx="1561571" cy="8853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Hb</a:t>
              </a: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пациента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7A330E6-ADFE-42E7-9AC8-6D4EED7D78F9}"/>
                </a:ext>
              </a:extLst>
            </p:cNvPr>
            <p:cNvSpPr/>
            <p:nvPr/>
          </p:nvSpPr>
          <p:spPr>
            <a:xfrm>
              <a:off x="4525335" y="1814285"/>
              <a:ext cx="1487717" cy="8853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Целевой</a:t>
              </a:r>
              <a:r>
                <a:rPr lang="en-US" sz="1350" baseline="30000" dirty="0">
                  <a:solidFill>
                    <a:prstClr val="white"/>
                  </a:solidFill>
                  <a:latin typeface="Calibri" panose="020F0502020204030204"/>
                </a:rPr>
                <a:t>D</a:t>
              </a: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уровень Н</a:t>
              </a: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b</a:t>
              </a: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279E848-A0FA-46F4-B73F-2271C729EB42}"/>
                </a:ext>
              </a:extLst>
            </p:cNvPr>
            <p:cNvSpPr/>
            <p:nvPr/>
          </p:nvSpPr>
          <p:spPr>
            <a:xfrm>
              <a:off x="10203543" y="1814285"/>
              <a:ext cx="1683657" cy="8853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Депонированное железо, мг</a:t>
              </a: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sz="1350" baseline="30000" dirty="0">
                  <a:solidFill>
                    <a:prstClr val="white"/>
                  </a:solidFill>
                  <a:latin typeface="Calibri" panose="020F0502020204030204"/>
                </a:rPr>
                <a:t>C</a:t>
              </a: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70C5E78-D5C9-41C7-AA43-6D516E53A03B}"/>
                </a:ext>
              </a:extLst>
            </p:cNvPr>
            <p:cNvSpPr/>
            <p:nvPr/>
          </p:nvSpPr>
          <p:spPr>
            <a:xfrm>
              <a:off x="8473219" y="1814285"/>
              <a:ext cx="1277258" cy="88537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 panose="020F0502020204030204"/>
                </a:rPr>
                <a:t>0,2</a:t>
              </a:r>
              <a:r>
                <a:rPr lang="ru-RU" sz="1800" b="1" dirty="0">
                  <a:solidFill>
                    <a:srgbClr val="FFFFFF"/>
                  </a:solidFill>
                  <a:latin typeface="Calibri" panose="020F0502020204030204"/>
                </a:rPr>
                <a:t>4</a:t>
              </a:r>
              <a:r>
                <a:rPr lang="en-US" sz="1800" b="1" baseline="30000" dirty="0">
                  <a:solidFill>
                    <a:srgbClr val="FFFFFF"/>
                  </a:solidFill>
                  <a:latin typeface="Calibri" panose="020F0502020204030204"/>
                </a:rPr>
                <a:t>B</a:t>
              </a:r>
              <a:endParaRPr lang="ru-RU" sz="1800" b="1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" name="Равно 10">
              <a:extLst>
                <a:ext uri="{FF2B5EF4-FFF2-40B4-BE49-F238E27FC236}">
                  <a16:creationId xmlns:a16="http://schemas.microsoft.com/office/drawing/2014/main" id="{27DD7C4A-8C7D-44B5-819B-758E45F2DF00}"/>
                </a:ext>
              </a:extLst>
            </p:cNvPr>
            <p:cNvSpPr/>
            <p:nvPr/>
          </p:nvSpPr>
          <p:spPr>
            <a:xfrm>
              <a:off x="2090058" y="1915884"/>
              <a:ext cx="319315" cy="682171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Знак умножения 11">
              <a:extLst>
                <a:ext uri="{FF2B5EF4-FFF2-40B4-BE49-F238E27FC236}">
                  <a16:creationId xmlns:a16="http://schemas.microsoft.com/office/drawing/2014/main" id="{2A861C29-C44B-4B21-B0CB-ADBD253A1E58}"/>
                </a:ext>
              </a:extLst>
            </p:cNvPr>
            <p:cNvSpPr/>
            <p:nvPr/>
          </p:nvSpPr>
          <p:spPr>
            <a:xfrm>
              <a:off x="3945974" y="2047753"/>
              <a:ext cx="508000" cy="45720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Знак умножения 13">
              <a:extLst>
                <a:ext uri="{FF2B5EF4-FFF2-40B4-BE49-F238E27FC236}">
                  <a16:creationId xmlns:a16="http://schemas.microsoft.com/office/drawing/2014/main" id="{AAF561D3-03EA-4A8A-B5B8-094FA9710F6D}"/>
                </a:ext>
              </a:extLst>
            </p:cNvPr>
            <p:cNvSpPr/>
            <p:nvPr/>
          </p:nvSpPr>
          <p:spPr>
            <a:xfrm>
              <a:off x="8037345" y="2028369"/>
              <a:ext cx="508000" cy="45720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Знак ''плюс'' 14">
              <a:extLst>
                <a:ext uri="{FF2B5EF4-FFF2-40B4-BE49-F238E27FC236}">
                  <a16:creationId xmlns:a16="http://schemas.microsoft.com/office/drawing/2014/main" id="{2379E756-1596-4AAD-B008-CCFE6B9C17D4}"/>
                </a:ext>
              </a:extLst>
            </p:cNvPr>
            <p:cNvSpPr/>
            <p:nvPr/>
          </p:nvSpPr>
          <p:spPr>
            <a:xfrm>
              <a:off x="9722791" y="2004330"/>
              <a:ext cx="449943" cy="473981"/>
            </a:xfrm>
            <a:prstGeom prst="mathPlu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Знак ''минус'' 15">
              <a:extLst>
                <a:ext uri="{FF2B5EF4-FFF2-40B4-BE49-F238E27FC236}">
                  <a16:creationId xmlns:a16="http://schemas.microsoft.com/office/drawing/2014/main" id="{9290C153-1FD9-43A9-BB9B-D88BDD644D59}"/>
                </a:ext>
              </a:extLst>
            </p:cNvPr>
            <p:cNvSpPr/>
            <p:nvPr/>
          </p:nvSpPr>
          <p:spPr>
            <a:xfrm>
              <a:off x="6026225" y="1929263"/>
              <a:ext cx="362857" cy="624114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919E5C42-114B-4730-A2CB-7076471A0F01}"/>
              </a:ext>
            </a:extLst>
          </p:cNvPr>
          <p:cNvSpPr/>
          <p:nvPr/>
        </p:nvSpPr>
        <p:spPr>
          <a:xfrm>
            <a:off x="250372" y="2891126"/>
            <a:ext cx="305613" cy="269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prstClr val="white"/>
                </a:solidFill>
                <a:latin typeface="Calibri" panose="020F0502020204030204"/>
              </a:rPr>
              <a:t>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538D0CD-8A5C-4AB0-BD0E-EA30091F141A}"/>
              </a:ext>
            </a:extLst>
          </p:cNvPr>
          <p:cNvSpPr/>
          <p:nvPr/>
        </p:nvSpPr>
        <p:spPr>
          <a:xfrm>
            <a:off x="232240" y="3595953"/>
            <a:ext cx="305613" cy="269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prstClr val="white"/>
                </a:solidFill>
                <a:latin typeface="Calibri" panose="020F0502020204030204"/>
              </a:rPr>
              <a:t>В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B7A998B-AE79-4EFF-BDC4-130E3482BB1B}"/>
              </a:ext>
            </a:extLst>
          </p:cNvPr>
          <p:cNvSpPr/>
          <p:nvPr/>
        </p:nvSpPr>
        <p:spPr>
          <a:xfrm>
            <a:off x="250372" y="5144919"/>
            <a:ext cx="305613" cy="269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D</a:t>
            </a: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2CC8AB-0A25-4134-959F-0C4598AD593F}"/>
              </a:ext>
            </a:extLst>
          </p:cNvPr>
          <p:cNvSpPr txBox="1"/>
          <p:nvPr/>
        </p:nvSpPr>
        <p:spPr>
          <a:xfrm>
            <a:off x="732068" y="2820374"/>
            <a:ext cx="8169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Рекомендуется использовать идеальную массу тела пациента или массу тела до беременности. Идеальную массу тела можно рассчитать несколькими различными способами: в частности, с помощью ИМТ 25: идеальная масса тела = 25 * (рост в м)</a:t>
            </a:r>
            <a:r>
              <a:rPr lang="ru-RU" sz="1200" baseline="30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8F361D4-C7BE-451B-AAE2-A22783FAA946}"/>
              </a:ext>
            </a:extLst>
          </p:cNvPr>
          <p:cNvSpPr/>
          <p:nvPr/>
        </p:nvSpPr>
        <p:spPr>
          <a:xfrm>
            <a:off x="232240" y="4441155"/>
            <a:ext cx="305613" cy="269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prstClr val="white"/>
                </a:solidFill>
                <a:latin typeface="Calibri" panose="020F0502020204030204"/>
              </a:rPr>
              <a:t>С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ECCF7D-B7F2-432F-99D4-1291C4B06689}"/>
              </a:ext>
            </a:extLst>
          </p:cNvPr>
          <p:cNvSpPr txBox="1"/>
          <p:nvPr/>
        </p:nvSpPr>
        <p:spPr>
          <a:xfrm>
            <a:off x="732068" y="3509128"/>
            <a:ext cx="7364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spcBef>
                <a:spcPts val="0"/>
              </a:spcBef>
              <a:buClr>
                <a:srgbClr val="8F0013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Коэффициент 0,24 = 0, 0034 Х 0,07 Х 1000 </a:t>
            </a:r>
          </a:p>
          <a:p>
            <a:pPr defTabSz="685800" eaLnBrk="1" hangingPunct="1">
              <a:spcBef>
                <a:spcPts val="0"/>
              </a:spcBef>
              <a:buClr>
                <a:srgbClr val="8F0013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0,0034 – содержание железа в гемоглобине (0, 34%) </a:t>
            </a:r>
          </a:p>
          <a:p>
            <a:pPr defTabSz="685800" eaLnBrk="1" hangingPunct="1">
              <a:spcBef>
                <a:spcPts val="0"/>
              </a:spcBef>
              <a:buClr>
                <a:srgbClr val="8F0013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0,07 – объем крови 70 мл/кг массы тела (около 7% массы тела) </a:t>
            </a:r>
          </a:p>
          <a:p>
            <a:pPr defTabSz="685800" eaLnBrk="1" hangingPunct="1">
              <a:spcBef>
                <a:spcPts val="0"/>
              </a:spcBef>
              <a:buClr>
                <a:srgbClr val="8F0013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1000 – коэффициент пересчета (1 г = 1000 мг)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1E5C6E-5B87-4CFF-A4CE-6FEE92000BD0}"/>
              </a:ext>
            </a:extLst>
          </p:cNvPr>
          <p:cNvSpPr txBox="1"/>
          <p:nvPr/>
        </p:nvSpPr>
        <p:spPr>
          <a:xfrm>
            <a:off x="732067" y="5144919"/>
            <a:ext cx="8411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spcBef>
                <a:spcPts val="0"/>
              </a:spcBef>
              <a:buClr>
                <a:srgbClr val="8F0013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Целевое значение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Hb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 формуле Ганзони составляет 150 г/л. В особых случаях, например, у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беременных</a:t>
            </a:r>
          </a:p>
          <a:p>
            <a:pPr defTabSz="685800" eaLnBrk="1" hangingPunct="1">
              <a:spcBef>
                <a:spcPts val="0"/>
              </a:spcBef>
              <a:buClr>
                <a:srgbClr val="8F0013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целевое значение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Hb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может быть ниже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84993B-87E5-4703-AB38-7AFAB4B4EFFF}"/>
              </a:ext>
            </a:extLst>
          </p:cNvPr>
          <p:cNvSpPr txBox="1"/>
          <p:nvPr/>
        </p:nvSpPr>
        <p:spPr>
          <a:xfrm>
            <a:off x="732067" y="4398954"/>
            <a:ext cx="8411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spcBef>
                <a:spcPct val="50000"/>
              </a:spcBef>
              <a:buClr>
                <a:srgbClr val="8F0013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Для лиц с массой тела выше 35 кг, депо железа - около 500 мг или выше. Депо железа 500 мг является нижним пределом нормы для женщин маленького роста. В некоторых руководствах предлагается использовать показатели 10 – 15 мг железа/кг массы тела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C15C093-264E-4BEA-A546-0A48641AB35C}"/>
              </a:ext>
            </a:extLst>
          </p:cNvPr>
          <p:cNvSpPr/>
          <p:nvPr/>
        </p:nvSpPr>
        <p:spPr>
          <a:xfrm>
            <a:off x="253191" y="1284030"/>
            <a:ext cx="8670471" cy="3428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4042D32-49AF-40DC-B0FD-C5BA1F4813B0}"/>
              </a:ext>
            </a:extLst>
          </p:cNvPr>
          <p:cNvSpPr/>
          <p:nvPr/>
        </p:nvSpPr>
        <p:spPr>
          <a:xfrm>
            <a:off x="244928" y="2647558"/>
            <a:ext cx="8670471" cy="3428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37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34B7C-B702-4280-B4BF-1593CEEC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32" y="307021"/>
            <a:ext cx="8208962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5000"/>
              </a:lnSpc>
              <a:buClr>
                <a:srgbClr val="0066FF"/>
              </a:buClr>
              <a:buSzPct val="75000"/>
            </a:pPr>
            <a:r>
              <a:rPr kumimoji="1"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введения препарата Монофер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79512" y="6496632"/>
            <a:ext cx="4824413" cy="174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88" dirty="0"/>
              <a:t>1</a:t>
            </a:r>
            <a:r>
              <a:rPr lang="ru-RU" sz="788" dirty="0"/>
              <a:t>. Инструкция по медицинскому применению препарата Монофер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5E75B3-35BF-47EC-A21A-38A4FD444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9" y="1299035"/>
            <a:ext cx="2214509" cy="3915311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95FE89DF-2804-4663-9C06-C47F8674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600" y="2610360"/>
            <a:ext cx="3631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17513" indent="-417513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949450" indent="-279400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505075" indent="-277813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9622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4194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8766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3338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14313" lvl="1" indent="-214313" defTabSz="382191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Внутривенные болюсные инъекции</a:t>
            </a:r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defTabSz="382191" eaLnBrk="1" hangingPunct="1">
              <a:defRPr/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не более 5</a:t>
            </a:r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00 </a:t>
            </a: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мг за 1 введение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3</a:t>
            </a:r>
          </a:p>
          <a:p>
            <a:pPr marL="0" lvl="1" defTabSz="382191" eaLnBrk="1" hangingPunct="1">
              <a:defRPr/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раз в неделю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defTabSz="382191" eaLnBrk="1" hangingPunct="1">
              <a:defRPr/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2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мг железа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.)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defTabSz="382191" eaLnBrk="1" hangingPunct="1">
              <a:defRPr/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527CFC68-7D9B-4302-883A-385195F2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746" y="1790160"/>
            <a:ext cx="5336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17513" indent="-417513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949450" indent="-279400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505075" indent="-277813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9622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4194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8766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3338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14313" lvl="1" indent="-214313" defTabSz="38219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Внутривенные капельные инфузии</a:t>
            </a:r>
            <a:b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1000 мг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не менее 15 минут </a:t>
            </a:r>
          </a:p>
          <a:p>
            <a:pPr marL="0" lvl="1" defTabSz="382191">
              <a:defRPr/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˃ </a:t>
            </a: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1000 мг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не менее 30 минут 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112E14-8C0A-4F4C-ABA9-6679A5400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35" y="3949408"/>
            <a:ext cx="1383448" cy="13834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1D2AE6-E48A-4CF0-B4C2-F56420AEC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3" y="1557340"/>
            <a:ext cx="1513286" cy="1513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F14639-3350-4B4A-85A9-555E0AD13198}"/>
              </a:ext>
            </a:extLst>
          </p:cNvPr>
          <p:cNvSpPr txBox="1"/>
          <p:nvPr/>
        </p:nvSpPr>
        <p:spPr>
          <a:xfrm>
            <a:off x="3592771" y="4374836"/>
            <a:ext cx="53361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314325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 более 20 мг/кг за 1 визит </a:t>
            </a:r>
            <a:r>
              <a:rPr lang="ru-RU" sz="1400" b="1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pPr marL="214313" indent="-214313" defTabSz="314325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Если доза необходима более 20мг/кг, то доза делиться пополам  и назначается с интервалом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раз в 7 дней.</a:t>
            </a:r>
          </a:p>
          <a:p>
            <a:pPr marL="214313" indent="-214313" algn="ctr" defTabSz="314325" eaLnBrk="1" hangingPunct="1"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6025BF88-CFA1-4648-8DF8-E348BCB7845C}"/>
              </a:ext>
            </a:extLst>
          </p:cNvPr>
          <p:cNvSpPr/>
          <p:nvPr/>
        </p:nvSpPr>
        <p:spPr>
          <a:xfrm>
            <a:off x="2626242" y="5328943"/>
            <a:ext cx="5888642" cy="953987"/>
          </a:xfrm>
          <a:prstGeom prst="roundRect">
            <a:avLst>
              <a:gd name="adj" fmla="val 11400"/>
            </a:avLst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/>
                <a:ea typeface="+mn-ea"/>
              </a:rPr>
              <a:t>Оценка эффективности препарата</a:t>
            </a:r>
            <a:r>
              <a:rPr lang="en-US" sz="1800" kern="0" dirty="0">
                <a:solidFill>
                  <a:srgbClr val="FFFFFF"/>
                </a:solidFill>
                <a:latin typeface="Arial" panose="020B0604020202020204"/>
                <a:ea typeface="+mn-ea"/>
              </a:rPr>
              <a:t> (</a:t>
            </a:r>
            <a:r>
              <a:rPr lang="ru-RU" sz="1800" kern="0" dirty="0">
                <a:solidFill>
                  <a:srgbClr val="FFFFFF"/>
                </a:solidFill>
                <a:latin typeface="Arial" panose="020B0604020202020204"/>
                <a:ea typeface="+mn-ea"/>
              </a:rPr>
              <a:t>уровень </a:t>
            </a:r>
            <a:r>
              <a:rPr lang="en-US" sz="1800" kern="0" dirty="0">
                <a:solidFill>
                  <a:srgbClr val="FFFFFF"/>
                </a:solidFill>
                <a:latin typeface="Arial" panose="020B0604020202020204"/>
                <a:ea typeface="+mn-ea"/>
              </a:rPr>
              <a:t>Hb)</a:t>
            </a:r>
            <a:r>
              <a:rPr lang="ru-RU" sz="1800" kern="0" dirty="0">
                <a:solidFill>
                  <a:srgbClr val="FFFFFF"/>
                </a:solidFill>
                <a:latin typeface="Arial" panose="020B0604020202020204"/>
                <a:ea typeface="+mn-ea"/>
              </a:rPr>
              <a:t>  проводится не ранее, чем через 4 недели </a:t>
            </a:r>
            <a:endParaRPr lang="en-GB" sz="1800" b="1" kern="0" dirty="0">
              <a:solidFill>
                <a:prstClr val="white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>
            <a:off x="377209" y="1201552"/>
            <a:ext cx="8299247" cy="45719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95FE89DF-2804-4663-9C06-C47F8674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008" y="3514608"/>
            <a:ext cx="50273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17513" indent="-417513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949450" indent="-279400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505075" indent="-277813" defTabSz="5095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9622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4194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8766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333875" indent="-277813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14313" lvl="1" indent="-214313" defTabSz="382191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Введение через диализную систему</a:t>
            </a:r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defTabSz="382191" eaLnBrk="1" hangingPunct="1">
              <a:defRPr/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непосредственно в венозный участок диализной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61343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0502E5B-47E1-46DF-9E5A-3848E776010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0502E5B-47E1-46DF-9E5A-3848E7760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5000"/>
              </a:lnSpc>
              <a:buClr>
                <a:srgbClr val="0066FF"/>
              </a:buClr>
              <a:buSzPct val="75000"/>
            </a:pPr>
            <a:r>
              <a:rPr kumimoji="1"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  <a:endParaRPr kumimoji="1" lang="en-GB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8AC43607-B0CE-41FC-A92A-31BCFA324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 sz="675">
                <a:solidFill>
                  <a:srgbClr val="000000"/>
                </a:solidFill>
                <a:latin typeface="Arial"/>
                <a:ea typeface="+mn-ea"/>
              </a:rPr>
              <a:pPr algn="l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da-DK" sz="675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4" name="Pladsholder til indhold 2">
            <a:extLst>
              <a:ext uri="{FF2B5EF4-FFF2-40B4-BE49-F238E27FC236}">
                <a16:creationId xmlns:a16="http://schemas.microsoft.com/office/drawing/2014/main" id="{AC2B32A7-F1C9-42CE-B6B0-572F593F87D1}"/>
              </a:ext>
            </a:extLst>
          </p:cNvPr>
          <p:cNvSpPr txBox="1">
            <a:spLocks/>
          </p:cNvSpPr>
          <p:nvPr/>
        </p:nvSpPr>
        <p:spPr>
          <a:xfrm>
            <a:off x="603940" y="1916980"/>
            <a:ext cx="45450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DDEAF3">
                    <a:lumMod val="25000"/>
                  </a:srgbClr>
                </a:solidFill>
                <a:effectLst/>
                <a:uLnTx/>
                <a:uFillTx/>
                <a:latin typeface="Arial"/>
              </a:defRPr>
            </a:lvl1pPr>
          </a:lstStyle>
          <a:p>
            <a:pPr defTabSz="685800" eaLnBrk="1" hangingPunct="1"/>
            <a:r>
              <a:rPr lang="ru-RU" sz="1350" dirty="0">
                <a:ea typeface="+mn-ea"/>
              </a:rPr>
              <a:t>Эффективность препаратов железа оценивается по:</a:t>
            </a:r>
          </a:p>
          <a:p>
            <a:pPr marL="214313" indent="-214313" defTabSz="685800"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50" b="0" dirty="0">
                <a:ea typeface="+mn-ea"/>
              </a:rPr>
              <a:t>Способностью повышать уровень гемоглобина (в идеале 0,5 - 1 г/дл в неделю)</a:t>
            </a:r>
          </a:p>
          <a:p>
            <a:pPr marL="214313" indent="-214313" defTabSz="685800"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50" b="0" dirty="0">
                <a:ea typeface="+mn-ea"/>
              </a:rPr>
              <a:t>Способность восполнять запасы железа (уровень ферритина ≥ 100 г/л)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0B276F-7960-4462-BC2F-E8C1EA27E4A3}"/>
              </a:ext>
            </a:extLst>
          </p:cNvPr>
          <p:cNvCxnSpPr/>
          <p:nvPr/>
        </p:nvCxnSpPr>
        <p:spPr>
          <a:xfrm>
            <a:off x="603940" y="3350645"/>
            <a:ext cx="4545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2">
            <a:extLst>
              <a:ext uri="{FF2B5EF4-FFF2-40B4-BE49-F238E27FC236}">
                <a16:creationId xmlns:a16="http://schemas.microsoft.com/office/drawing/2014/main" id="{AF9B5C67-9733-4535-9350-3837E404D094}"/>
              </a:ext>
            </a:extLst>
          </p:cNvPr>
          <p:cNvSpPr txBox="1">
            <a:spLocks/>
          </p:cNvSpPr>
          <p:nvPr/>
        </p:nvSpPr>
        <p:spPr>
          <a:xfrm>
            <a:off x="539552" y="3933056"/>
            <a:ext cx="4545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DDEAF3">
                    <a:lumMod val="25000"/>
                  </a:srgbClr>
                </a:solidFill>
                <a:effectLst/>
                <a:uLnTx/>
                <a:uFillTx/>
                <a:latin typeface="Arial"/>
              </a:defRPr>
            </a:lvl1pPr>
          </a:lstStyle>
          <a:p>
            <a:pPr defTabSz="685800" eaLnBrk="1" hangingPunct="1"/>
            <a:r>
              <a:rPr lang="ru-RU" sz="2000" dirty="0">
                <a:ea typeface="+mn-ea"/>
              </a:rPr>
              <a:t>Эффективность препаратов железа с внутривенным введением, редко подвергается сомнению.</a:t>
            </a:r>
          </a:p>
          <a:p>
            <a:pPr defTabSz="685800" eaLnBrk="1" hangingPunct="1"/>
            <a:r>
              <a:rPr lang="ru-RU" sz="2000" i="1" dirty="0">
                <a:ea typeface="+mn-ea"/>
              </a:rPr>
              <a:t>К ним относится Монофер</a:t>
            </a:r>
          </a:p>
          <a:p>
            <a:pPr defTabSz="685800" eaLnBrk="1" hangingPunct="1"/>
            <a:endParaRPr lang="en-US" sz="2000" dirty="0">
              <a:ea typeface="+mn-ea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>
            <a:off x="443561" y="1709017"/>
            <a:ext cx="6374517" cy="34289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1026" name="Picture 2" descr="N:\Human Iron\Materials\Branding elements monofer\Billeder\Monofer 2012\monofer_2\lowres\6K0C175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/>
        </p:blipFill>
        <p:spPr bwMode="auto">
          <a:xfrm>
            <a:off x="5496486" y="1709017"/>
            <a:ext cx="3452275" cy="362096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165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 sz="675">
                <a:solidFill>
                  <a:srgbClr val="000000"/>
                </a:solidFill>
                <a:latin typeface="Arial"/>
                <a:ea typeface="+mn-ea"/>
              </a:rPr>
              <a:pPr algn="l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a-DK" sz="675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70" y="1567025"/>
            <a:ext cx="1428540" cy="1428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58" y="1657787"/>
            <a:ext cx="1421985" cy="1421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8" y="1652043"/>
            <a:ext cx="1361123" cy="1361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180" y="3073427"/>
            <a:ext cx="171450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Регистрация препарата в Европе в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2010г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8242" y="2950704"/>
            <a:ext cx="20471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&gt; 6 000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Пациентов получившие лечения в &gt;20 клинических исследованиях</a:t>
            </a:r>
            <a:endParaRPr lang="ru-RU" b="1" dirty="0">
              <a:solidFill>
                <a:srgbClr val="DDEAF3">
                  <a:lumMod val="2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4766" y="2943727"/>
            <a:ext cx="204719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&gt;16 млн доз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Было введено</a:t>
            </a:r>
            <a:endParaRPr lang="ru-RU" b="1" dirty="0">
              <a:solidFill>
                <a:srgbClr val="DDEAF3">
                  <a:lumMod val="2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0501" y="3024495"/>
            <a:ext cx="204719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Препарат доступен в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&gt;30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странах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424" y="4899709"/>
            <a:ext cx="7839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Компания провела исследования для изучения профиля безопасности препарата Монофер, включая</a:t>
            </a:r>
            <a:r>
              <a:rPr lang="ru-RU" sz="1800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: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Серьезные нежелательные реакции гиперчувствительности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Гипофосфатемию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>
              <a:solidFill>
                <a:srgbClr val="DDEAF3">
                  <a:lumMod val="2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E04F52-954E-4146-8001-B37757EE4237}"/>
              </a:ext>
            </a:extLst>
          </p:cNvPr>
          <p:cNvSpPr txBox="1">
            <a:spLocks/>
          </p:cNvSpPr>
          <p:nvPr/>
        </p:nvSpPr>
        <p:spPr>
          <a:xfrm>
            <a:off x="593552" y="528933"/>
            <a:ext cx="8360851" cy="45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ct val="95000"/>
              </a:lnSpc>
              <a:buClr>
                <a:srgbClr val="0066FF"/>
              </a:buClr>
              <a:buSzPct val="75000"/>
              <a:defRPr kumimoj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2"/>
                </a:solidFill>
                <a:ea typeface="ＭＳ Ｐゴシック" pitchFamily="1" charset="-128"/>
              </a:defRPr>
            </a:lvl2pPr>
            <a:lvl3pPr>
              <a:defRPr sz="2800">
                <a:solidFill>
                  <a:schemeClr val="tx2"/>
                </a:solidFill>
                <a:ea typeface="ＭＳ Ｐゴシック" pitchFamily="1" charset="-128"/>
              </a:defRPr>
            </a:lvl3pPr>
            <a:lvl4pPr>
              <a:defRPr sz="2800">
                <a:solidFill>
                  <a:schemeClr val="tx2"/>
                </a:solidFill>
                <a:ea typeface="ＭＳ Ｐゴシック" pitchFamily="1" charset="-128"/>
              </a:defRPr>
            </a:lvl4pPr>
            <a:lvl5pPr>
              <a:defRPr sz="2800">
                <a:solidFill>
                  <a:schemeClr val="tx2"/>
                </a:solidFill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ru-RU" dirty="0"/>
              <a:t>Опыт применения Монофера в мире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3552" y="6533443"/>
            <a:ext cx="6935776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88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в соответствии с определением суточной дозы (DDD), определенным Всемирной организацией здравоохранения</a:t>
            </a:r>
            <a:endParaRPr lang="ru-RU" sz="788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>
            <a:off x="542925" y="1455936"/>
            <a:ext cx="8322468" cy="34289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24578" name="Picture 2" descr="https://www.searchpng.com/wp-content/uploads/2018/11/Rock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138" y="1740595"/>
            <a:ext cx="1550585" cy="12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>
                <a:solidFill>
                  <a:srgbClr val="000000"/>
                </a:solidFill>
                <a:latin typeface="Arial"/>
                <a:ea typeface="+mn-ea"/>
              </a:rPr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a-DK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277560" y="6255886"/>
            <a:ext cx="4616450" cy="292319"/>
          </a:xfrm>
        </p:spPr>
        <p:txBody>
          <a:bodyPr anchor="ctr">
            <a:normAutofit fontScale="55000" lnSpcReduction="20000"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Combined safety analysis set from the two RCTs </a:t>
            </a:r>
            <a:r>
              <a:rPr lang="en-US" sz="1350" baseline="30000" dirty="0"/>
              <a:t>1,2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Hb (haemoglobin), IDA (Iron deficiency anaemia), NS – not significant, RCT- randomized controlled trial</a:t>
            </a:r>
            <a:endParaRPr lang="ru-RU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436" t="50191" r="38611" b="21618"/>
          <a:stretch/>
        </p:blipFill>
        <p:spPr>
          <a:xfrm>
            <a:off x="2755447" y="2564905"/>
            <a:ext cx="4562189" cy="276894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8356D0-69CF-489D-93B1-CC07B8DA79FD}"/>
              </a:ext>
            </a:extLst>
          </p:cNvPr>
          <p:cNvSpPr/>
          <p:nvPr/>
        </p:nvSpPr>
        <p:spPr>
          <a:xfrm>
            <a:off x="101194" y="1308152"/>
            <a:ext cx="2362373" cy="4947734"/>
          </a:xfrm>
          <a:prstGeom prst="roundRect">
            <a:avLst>
              <a:gd name="adj" fmla="val 5117"/>
            </a:avLst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1" kern="0" baseline="30000" dirty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4E04F52-954E-4146-8001-B37757EE4237}"/>
              </a:ext>
            </a:extLst>
          </p:cNvPr>
          <p:cNvSpPr txBox="1">
            <a:spLocks/>
          </p:cNvSpPr>
          <p:nvPr/>
        </p:nvSpPr>
        <p:spPr>
          <a:xfrm>
            <a:off x="477400" y="343719"/>
            <a:ext cx="8416610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>
            <a:defPPr>
              <a:defRPr lang="en-US"/>
            </a:defPPr>
            <a:lvl1pPr algn="ctr">
              <a:lnSpc>
                <a:spcPct val="95000"/>
              </a:lnSpc>
              <a:buClr>
                <a:srgbClr val="0066FF"/>
              </a:buClr>
              <a:buSzPct val="75000"/>
              <a:defRPr kumimoj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2"/>
                </a:solidFill>
                <a:ea typeface="ＭＳ Ｐゴシック" pitchFamily="1" charset="-128"/>
              </a:defRPr>
            </a:lvl2pPr>
            <a:lvl3pPr>
              <a:defRPr sz="2800">
                <a:solidFill>
                  <a:schemeClr val="tx2"/>
                </a:solidFill>
                <a:ea typeface="ＭＳ Ｐゴシック" pitchFamily="1" charset="-128"/>
              </a:defRPr>
            </a:lvl3pPr>
            <a:lvl4pPr>
              <a:defRPr sz="2800">
                <a:solidFill>
                  <a:schemeClr val="tx2"/>
                </a:solidFill>
                <a:ea typeface="ＭＳ Ｐゴシック" pitchFamily="1" charset="-128"/>
              </a:defRPr>
            </a:lvl4pPr>
            <a:lvl5pPr>
              <a:defRPr sz="2800">
                <a:solidFill>
                  <a:schemeClr val="tx2"/>
                </a:solidFill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ru-RU" dirty="0"/>
              <a:t>На Монофере низкий риск развития реакции гиперчувствительности в сравнении с препаратами сахарозного комплекса железа1,2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5372" y="1442570"/>
            <a:ext cx="61372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Рандомизированные контролируемые исследования, специально разработанные и предназначенные для изучения частоты серьезных или тяжелых реакций гиперчувствительности </a:t>
            </a:r>
            <a:r>
              <a:rPr lang="ru-RU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1,2</a:t>
            </a:r>
            <a:endParaRPr lang="ru-RU" sz="1350" baseline="30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BE3B0E-8AB3-4CE2-AD9B-ADEEB1DF538F}"/>
              </a:ext>
            </a:extLst>
          </p:cNvPr>
          <p:cNvSpPr/>
          <p:nvPr/>
        </p:nvSpPr>
        <p:spPr bwMode="auto">
          <a:xfrm>
            <a:off x="2517314" y="1320906"/>
            <a:ext cx="6400301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6282" y="2598750"/>
            <a:ext cx="2559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Случаи серьезных и тяжелых реакций гиперчувствительности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5447" y="4852156"/>
            <a:ext cx="47930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dirty="0">
                <a:solidFill>
                  <a:srgbClr val="000000"/>
                </a:solidFill>
                <a:latin typeface="Arial"/>
                <a:ea typeface="+mn-ea"/>
              </a:rPr>
              <a:t>Данные взяты из исследования проведенные М.Аэрбахом  с соавторами и С. Бханди с соавторами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7424" y="4407324"/>
            <a:ext cx="1304567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Монофер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i="1" dirty="0">
                <a:solidFill>
                  <a:srgbClr val="000000"/>
                </a:solidFill>
                <a:latin typeface="Arial"/>
                <a:ea typeface="+mn-ea"/>
              </a:rPr>
              <a:t>(</a:t>
            </a:r>
            <a:r>
              <a:rPr lang="en-US" sz="1050" i="1" dirty="0">
                <a:solidFill>
                  <a:srgbClr val="000000"/>
                </a:solidFill>
                <a:latin typeface="Arial"/>
                <a:ea typeface="+mn-ea"/>
              </a:rPr>
              <a:t>n= 2 000)</a:t>
            </a:r>
            <a:endParaRPr lang="ru-RU" sz="105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4908" y="4407324"/>
            <a:ext cx="133998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Сахараты железа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i="1" dirty="0">
                <a:solidFill>
                  <a:srgbClr val="000000"/>
                </a:solidFill>
                <a:latin typeface="Arial"/>
                <a:ea typeface="+mn-ea"/>
              </a:rPr>
              <a:t>(</a:t>
            </a:r>
            <a:r>
              <a:rPr lang="en-US" sz="1050" i="1" dirty="0">
                <a:solidFill>
                  <a:srgbClr val="000000"/>
                </a:solidFill>
                <a:latin typeface="Arial"/>
                <a:ea typeface="+mn-ea"/>
              </a:rPr>
              <a:t>n= 1 000)</a:t>
            </a:r>
            <a:endParaRPr lang="ru-RU" sz="105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9352" y="3161282"/>
            <a:ext cx="1929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Arial"/>
                <a:ea typeface="+mn-ea"/>
              </a:rPr>
              <a:t>Неблагоприятные события были рассмотрены и подтверждены независимым комитетом по безопасности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7636" y="3002716"/>
            <a:ext cx="1632827" cy="160564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808" y="1338050"/>
            <a:ext cx="20271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schemeClr val="accent3"/>
                </a:solidFill>
                <a:latin typeface="Arial"/>
                <a:ea typeface="+mn-ea"/>
              </a:rPr>
              <a:t>Программа исследования «</a:t>
            </a:r>
            <a:r>
              <a:rPr lang="en-US" sz="1350" dirty="0">
                <a:solidFill>
                  <a:schemeClr val="accent3"/>
                </a:solidFill>
                <a:latin typeface="Arial"/>
                <a:ea typeface="+mn-ea"/>
              </a:rPr>
              <a:t>FERWON</a:t>
            </a:r>
            <a:r>
              <a:rPr lang="ru-RU" sz="1350" dirty="0">
                <a:solidFill>
                  <a:schemeClr val="accent3"/>
                </a:solidFill>
                <a:latin typeface="Arial"/>
                <a:ea typeface="+mn-ea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33" y="2032304"/>
            <a:ext cx="23517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  <a:ea typeface="+mn-ea"/>
              </a:rPr>
              <a:t>Включало 2 исследования: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Arial"/>
                <a:ea typeface="+mn-ea"/>
              </a:rPr>
              <a:t>FERWON-IDA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200" dirty="0">
                <a:solidFill>
                  <a:srgbClr val="FFFFFF"/>
                </a:solidFill>
                <a:latin typeface="Arial"/>
                <a:ea typeface="+mn-ea"/>
              </a:rPr>
              <a:t>FERWON –NEPHRO</a:t>
            </a:r>
            <a:endParaRPr lang="ru-RU" sz="1200" dirty="0">
              <a:solidFill>
                <a:srgbClr val="FFFFFF"/>
              </a:solidFill>
              <a:latin typeface="Arial"/>
              <a:ea typeface="+mn-ea"/>
            </a:endParaRP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ru-RU" sz="1200" dirty="0">
              <a:solidFill>
                <a:srgbClr val="FFFFFF"/>
              </a:solidFill>
              <a:latin typeface="Arial"/>
              <a:ea typeface="+mn-ea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  <a:ea typeface="+mn-ea"/>
              </a:rPr>
              <a:t>Прямое сравнение</a:t>
            </a:r>
            <a:endParaRPr lang="en-US" sz="1200" dirty="0">
              <a:solidFill>
                <a:srgbClr val="FFFFFF"/>
              </a:solidFill>
              <a:latin typeface="Arial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FFFFFF"/>
              </a:solidFill>
              <a:latin typeface="Arial"/>
              <a:ea typeface="+mn-ea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FFFF"/>
                </a:solidFill>
                <a:latin typeface="Arial"/>
                <a:ea typeface="+mn-ea"/>
              </a:rPr>
              <a:t> </a:t>
            </a:r>
            <a:r>
              <a:rPr lang="ru-RU" sz="1200" i="1" dirty="0">
                <a:solidFill>
                  <a:srgbClr val="FFFFFF"/>
                </a:solidFill>
                <a:latin typeface="Arial"/>
                <a:ea typeface="+mn-ea"/>
              </a:rPr>
              <a:t>Монофера и сахарозного комплекса железа (СКЖ)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FFFFFF"/>
                </a:solidFill>
                <a:latin typeface="Arial"/>
                <a:ea typeface="+mn-ea"/>
              </a:rPr>
              <a:t>Монофер – 1000мг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FFFFFF"/>
                </a:solidFill>
                <a:latin typeface="Arial"/>
                <a:ea typeface="+mn-ea"/>
              </a:rPr>
              <a:t>СКЖ – 200мг 5 раз за 2 недели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i="1" dirty="0">
              <a:solidFill>
                <a:srgbClr val="FFFFFF"/>
              </a:solidFill>
              <a:latin typeface="Arial"/>
              <a:ea typeface="+mn-ea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DDEAF3"/>
                </a:solidFill>
                <a:latin typeface="Arial"/>
                <a:ea typeface="+mn-ea"/>
              </a:rPr>
              <a:t>Комбинированные первичные конечные точки оценка эффективности и безопасности</a:t>
            </a:r>
            <a:endParaRPr lang="en-US" sz="1200" dirty="0">
              <a:solidFill>
                <a:srgbClr val="DDEAF3"/>
              </a:solidFill>
              <a:latin typeface="Arial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DDEAF3"/>
              </a:solidFill>
              <a:latin typeface="Arial"/>
              <a:ea typeface="+mn-ea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FFFF"/>
                </a:solidFill>
                <a:latin typeface="Arial"/>
                <a:ea typeface="+mn-ea"/>
              </a:rPr>
              <a:t>Случаи серьезных и тяжелых реакций гиперчувствительности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FFFF"/>
                </a:solidFill>
                <a:latin typeface="Arial"/>
                <a:ea typeface="+mn-ea"/>
              </a:rPr>
              <a:t>Изменение Н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+mn-ea"/>
              </a:rPr>
              <a:t>b</a:t>
            </a:r>
            <a:endParaRPr lang="ru-RU" sz="1200" dirty="0">
              <a:solidFill>
                <a:srgbClr val="FFFFFF"/>
              </a:solidFill>
              <a:latin typeface="Arial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FFFFFF"/>
              </a:solidFill>
              <a:latin typeface="Arial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3674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42" y="308706"/>
            <a:ext cx="8399182" cy="8444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5000"/>
              </a:lnSpc>
              <a:buClr>
                <a:srgbClr val="0066FF"/>
              </a:buClr>
              <a:buSzPct val="75000"/>
            </a:pPr>
            <a:r>
              <a:rPr kumimoji="1" lang="ru-RU" sz="2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развития гипофосфатемии отличается при введении в/в препаратов  железа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  <a:cs typeface="Arial" panose="020B0604020202020204" pitchFamily="34" charset="0"/>
              </a:rPr>
              <a:t>Presenting the evidence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8" y="1594275"/>
            <a:ext cx="8064896" cy="48140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841482"/>
            <a:ext cx="6440508" cy="459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фосфатов после инфузии препаратами Монофер и Феринжект </a:t>
            </a:r>
            <a:r>
              <a:rPr lang="ru-RU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4380" y="2397886"/>
            <a:ext cx="3629565" cy="792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Преобладание случаев гипофосфатемии выше у пациентов, получающих лечение препаратом Феринжект, по сравнению с пациентами, получившими препарат Монофер.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0442" y="4185736"/>
            <a:ext cx="2160240" cy="75396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Преобладание тяжелой гипофосфатемии  у пациентов, получивших лечение препаратом Феринжект: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2: 9%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5: 3%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39287" y="4939702"/>
            <a:ext cx="34289" cy="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50442" y="4973991"/>
            <a:ext cx="2160240" cy="602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Calibri" panose="020F0502020204030204"/>
              </a:rPr>
              <a:t>Ни у одного пациента, получившего Монофер, не было зафиксировано случаев тяжелой гипофосфатемии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0333" y="4790896"/>
            <a:ext cx="1028700" cy="148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Феринжект (</a:t>
            </a: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=125)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9351" y="5012542"/>
            <a:ext cx="1009682" cy="158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Монофер (</a:t>
            </a: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n=67) </a:t>
            </a:r>
            <a:endParaRPr lang="ru-RU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BE3B0E-8AB3-4CE2-AD9B-ADEEB1DF538F}"/>
              </a:ext>
            </a:extLst>
          </p:cNvPr>
          <p:cNvSpPr/>
          <p:nvPr/>
        </p:nvSpPr>
        <p:spPr bwMode="auto">
          <a:xfrm>
            <a:off x="381242" y="1250227"/>
            <a:ext cx="8522079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059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A98B6DE9-6A73-4081-BBE8-208CCD45B83B}"/>
              </a:ext>
            </a:extLst>
          </p:cNvPr>
          <p:cNvSpPr/>
          <p:nvPr/>
        </p:nvSpPr>
        <p:spPr>
          <a:xfrm>
            <a:off x="2404859" y="4943118"/>
            <a:ext cx="6364526" cy="931904"/>
          </a:xfrm>
          <a:prstGeom prst="roundRect">
            <a:avLst>
              <a:gd name="adj" fmla="val 11400"/>
            </a:avLst>
          </a:prstGeom>
          <a:solidFill>
            <a:schemeClr val="accent6">
              <a:lumMod val="50000"/>
            </a:schemeClr>
          </a:solidFill>
          <a:ln w="2857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1" kern="0" dirty="0">
              <a:solidFill>
                <a:prstClr val="white"/>
              </a:solidFill>
              <a:latin typeface="Arial" panose="020B0604020202020204"/>
              <a:ea typeface="+mn-e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C44AC-DE9A-4B1D-A9F4-C200DF97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37" y="242273"/>
            <a:ext cx="8208962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5000"/>
              </a:lnSpc>
              <a:buClr>
                <a:srgbClr val="0066FF"/>
              </a:buClr>
              <a:buSzPct val="75000"/>
            </a:pPr>
            <a:r>
              <a:rPr kumimoji="1" lang="ru-RU" sz="2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Монофер сокращает количество инфузий </a:t>
            </a:r>
            <a:r>
              <a:rPr kumimoji="1" lang="ru-RU" sz="2400" kern="120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388356D0-69CF-489D-93B1-CC07B8DA79FD}"/>
              </a:ext>
            </a:extLst>
          </p:cNvPr>
          <p:cNvSpPr/>
          <p:nvPr/>
        </p:nvSpPr>
        <p:spPr>
          <a:xfrm>
            <a:off x="180033" y="1049621"/>
            <a:ext cx="1934678" cy="4833472"/>
          </a:xfrm>
          <a:prstGeom prst="roundRect">
            <a:avLst>
              <a:gd name="adj" fmla="val 5117"/>
            </a:avLst>
          </a:prstGeom>
          <a:solidFill>
            <a:schemeClr val="accent6">
              <a:lumMod val="50000"/>
            </a:schemeClr>
          </a:solidFill>
          <a:ln w="2857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1" kern="0" baseline="30000" dirty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22DA0-F266-43E8-8617-C5A4043F5301}"/>
              </a:ext>
            </a:extLst>
          </p:cNvPr>
          <p:cNvSpPr txBox="1"/>
          <p:nvPr/>
        </p:nvSpPr>
        <p:spPr>
          <a:xfrm>
            <a:off x="0" y="2477179"/>
            <a:ext cx="21493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Лечение пациентов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Препаратом Монофер, а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FCM, позволяет избежать дополнительной 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внутривенной инфузии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217C20-FB1C-4C23-AFD3-73FFC0B19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3" t="46829" r="9085" b="8130"/>
          <a:stretch/>
        </p:blipFill>
        <p:spPr>
          <a:xfrm>
            <a:off x="2497998" y="2438673"/>
            <a:ext cx="6306339" cy="20403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AF246-57E9-4EDB-9A46-4F4D237CD641}"/>
              </a:ext>
            </a:extLst>
          </p:cNvPr>
          <p:cNvSpPr txBox="1"/>
          <p:nvPr/>
        </p:nvSpPr>
        <p:spPr>
          <a:xfrm>
            <a:off x="2497999" y="4948007"/>
            <a:ext cx="60969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Монофер - уменьшает количество инфузий и повышает  приверженность пациентов к лечению </a:t>
            </a:r>
            <a:endParaRPr lang="ru-RU" sz="15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3F473B-C056-45C4-A57B-DEFF979AAEAB}"/>
              </a:ext>
            </a:extLst>
          </p:cNvPr>
          <p:cNvSpPr/>
          <p:nvPr/>
        </p:nvSpPr>
        <p:spPr bwMode="auto">
          <a:xfrm>
            <a:off x="2220411" y="1107004"/>
            <a:ext cx="6374517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7DCB1-7D33-4408-9C53-6938777541A0}"/>
              </a:ext>
            </a:extLst>
          </p:cNvPr>
          <p:cNvSpPr txBox="1"/>
          <p:nvPr/>
        </p:nvSpPr>
        <p:spPr>
          <a:xfrm>
            <a:off x="2338753" y="6453336"/>
            <a:ext cx="641541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solidFill>
                  <a:prstClr val="black"/>
                </a:solidFill>
                <a:latin typeface="Calibri" panose="020F0502020204030204"/>
                <a:ea typeface="+mn-ea"/>
              </a:rPr>
              <a:t>1. Pollock RF &amp; Muduma G. Clinicoecon Outcomes Res 2017;9:475–483.</a:t>
            </a:r>
            <a:endParaRPr lang="ru-RU" sz="675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258781"/>
            <a:ext cx="1530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  <a:ea typeface="+mn-ea"/>
              </a:rPr>
              <a:t>FCM -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  <a:ea typeface="+mn-ea"/>
              </a:rPr>
              <a:t>Феринжект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0E90A-3F30-4125-9122-2CF0595DF7BC}"/>
              </a:ext>
            </a:extLst>
          </p:cNvPr>
          <p:cNvSpPr txBox="1"/>
          <p:nvPr/>
        </p:nvSpPr>
        <p:spPr>
          <a:xfrm>
            <a:off x="2429820" y="1447594"/>
            <a:ext cx="6374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влияния на ресурсы здравоохранения при применении внутривенных препаратов железа для лечения железодефицитной анемии в Великобритании </a:t>
            </a:r>
            <a:r>
              <a:rPr lang="ru-RU" sz="900" baseline="30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0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1EBBB-0DA7-45F0-9E92-007D0AF9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CFF3B-D088-4C84-839C-7E9E4CBB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Впервые о железодефицитной анемии (ЖДА) как о проблеме мирового уровня заговорили в 1985 году. Тогда ВОЗ объявила цифры: около 30% мировой популяции страдает анемией.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F3F17A-EF67-4781-A61C-A64997047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753465" y="1310431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029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62564"/>
              </p:ext>
            </p:extLst>
          </p:nvPr>
        </p:nvGraphicFramePr>
        <p:xfrm>
          <a:off x="395537" y="2168628"/>
          <a:ext cx="7495504" cy="290566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7208684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6438819"/>
                    </a:ext>
                  </a:extLst>
                </a:gridCol>
                <a:gridCol w="1078374">
                  <a:extLst>
                    <a:ext uri="{9D8B030D-6E8A-4147-A177-3AD203B41FA5}">
                      <a16:colId xmlns:a16="http://schemas.microsoft.com/office/drawing/2014/main" val="3756452785"/>
                    </a:ext>
                  </a:extLst>
                </a:gridCol>
                <a:gridCol w="1287125">
                  <a:extLst>
                    <a:ext uri="{9D8B030D-6E8A-4147-A177-3AD203B41FA5}">
                      <a16:colId xmlns:a16="http://schemas.microsoft.com/office/drawing/2014/main" val="4009604333"/>
                    </a:ext>
                  </a:extLst>
                </a:gridCol>
                <a:gridCol w="995290">
                  <a:extLst>
                    <a:ext uri="{9D8B030D-6E8A-4147-A177-3AD203B41FA5}">
                      <a16:colId xmlns:a16="http://schemas.microsoft.com/office/drawing/2014/main" val="2883533443"/>
                    </a:ext>
                  </a:extLst>
                </a:gridCol>
                <a:gridCol w="1110380">
                  <a:extLst>
                    <a:ext uri="{9D8B030D-6E8A-4147-A177-3AD203B41FA5}">
                      <a16:colId xmlns:a16="http://schemas.microsoft.com/office/drawing/2014/main" val="2885990798"/>
                    </a:ext>
                  </a:extLst>
                </a:gridCol>
              </a:tblGrid>
              <a:tr h="461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Препарат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уп. в руб. без НДС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терапии в дозе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1 000мг (руб.)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медицинские услуги (руб.)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в/в введение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затраты (руб.)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19263756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МОНОФЕР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(Железа (</a:t>
                      </a:r>
                      <a:r>
                        <a:rPr lang="en-US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олигомальтозат) по 100мг/мл, 2мл №5</a:t>
                      </a:r>
                      <a:endParaRPr lang="ru-RU" sz="800" b="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1 000 мг</a:t>
                      </a:r>
                      <a:endParaRPr lang="ru-RU" sz="800" b="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6 641,83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6 641,83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8 277,83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79662912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МОНОФЕР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(Железа (</a:t>
                      </a:r>
                      <a:r>
                        <a:rPr lang="en-US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олигомальтозат), по 100мг/мл, 5 мл№5</a:t>
                      </a:r>
                      <a:endParaRPr lang="ru-RU" sz="800" b="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мг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15 030,00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6 012,00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7 648,00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38096255"/>
                  </a:ext>
                </a:extLst>
              </a:tr>
              <a:tr h="856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ФЕРИНЖЕКТ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(Железо (</a:t>
                      </a:r>
                      <a:r>
                        <a:rPr lang="en-US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гидроксид карбоксимальтозат)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500мг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3 800,00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7 600,00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9 236,00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550089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0516" y="1769283"/>
            <a:ext cx="7661905" cy="29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3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Фармакоэкономика препарата Монофер в сравнении с Феринжектом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77801"/>
            <a:ext cx="7763933" cy="7509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Терапия Монофером 1 000 мг доступнее от 12 % до 17% в сравнении с терапией Феринжектом! 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0EEB14F-3555-4AF2-A8CD-93C53E1B8820}" type="slidenum">
              <a:rPr lang="ru-RU"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ru-RU" dirty="0">
              <a:latin typeface="Calibri" panose="020F0502020204030204"/>
              <a:ea typeface="+mn-ea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8123465" y="2828768"/>
            <a:ext cx="792088" cy="576064"/>
          </a:xfrm>
          <a:prstGeom prst="wedgeRoundRectCallout">
            <a:avLst>
              <a:gd name="adj1" fmla="val -87895"/>
              <a:gd name="adj2" fmla="val -13559"/>
              <a:gd name="adj3" fmla="val 16667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11,5%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8123465" y="3589773"/>
            <a:ext cx="792088" cy="576064"/>
          </a:xfrm>
          <a:prstGeom prst="wedgeRoundRectCallout">
            <a:avLst>
              <a:gd name="adj1" fmla="val -87895"/>
              <a:gd name="adj2" fmla="val -13559"/>
              <a:gd name="adj3" fmla="val 16667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5229200"/>
            <a:ext cx="6624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 Предельно отпускные цены взяты с сайта ГРЛС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10516" y="1176066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05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E638B5-0498-4C4E-AD59-4BE9E221C6CD}" type="slidenum">
              <a:rPr lang="da-DK">
                <a:solidFill>
                  <a:srgbClr val="000000"/>
                </a:solidFill>
                <a:latin typeface="Arial"/>
                <a:ea typeface="+mn-ea"/>
              </a:rPr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da-DK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E04F52-954E-4146-8001-B37757EE4237}"/>
              </a:ext>
            </a:extLst>
          </p:cNvPr>
          <p:cNvSpPr txBox="1">
            <a:spLocks/>
          </p:cNvSpPr>
          <p:nvPr/>
        </p:nvSpPr>
        <p:spPr>
          <a:xfrm>
            <a:off x="1851713" y="371800"/>
            <a:ext cx="7049861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ct val="95000"/>
              </a:lnSpc>
              <a:buClr>
                <a:srgbClr val="0066FF"/>
              </a:buClr>
              <a:buSzPct val="75000"/>
              <a:defRPr kumimoj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2"/>
                </a:solidFill>
                <a:ea typeface="ＭＳ Ｐゴシック" pitchFamily="1" charset="-128"/>
              </a:defRPr>
            </a:lvl2pPr>
            <a:lvl3pPr>
              <a:defRPr sz="2800">
                <a:solidFill>
                  <a:schemeClr val="tx2"/>
                </a:solidFill>
                <a:ea typeface="ＭＳ Ｐゴシック" pitchFamily="1" charset="-128"/>
              </a:defRPr>
            </a:lvl3pPr>
            <a:lvl4pPr>
              <a:defRPr sz="2800">
                <a:solidFill>
                  <a:schemeClr val="tx2"/>
                </a:solidFill>
                <a:ea typeface="ＭＳ Ｐゴシック" pitchFamily="1" charset="-128"/>
              </a:defRPr>
            </a:lvl4pPr>
            <a:lvl5pPr>
              <a:defRPr sz="2800">
                <a:solidFill>
                  <a:schemeClr val="tx2"/>
                </a:solidFill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ru-RU" dirty="0"/>
              <a:t>Основные преимущества </a:t>
            </a:r>
            <a:r>
              <a:rPr lang="ru-RU" dirty="0" err="1"/>
              <a:t>Монофера</a:t>
            </a:r>
            <a:r>
              <a:rPr lang="ru-RU" dirty="0"/>
              <a:t>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>
            <a:off x="2331673" y="1087380"/>
            <a:ext cx="6374517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025BF88-CFA1-4648-8DF8-E348BCB7845C}"/>
              </a:ext>
            </a:extLst>
          </p:cNvPr>
          <p:cNvSpPr/>
          <p:nvPr/>
        </p:nvSpPr>
        <p:spPr>
          <a:xfrm>
            <a:off x="2521492" y="5156752"/>
            <a:ext cx="6374517" cy="729209"/>
          </a:xfrm>
          <a:prstGeom prst="roundRect">
            <a:avLst>
              <a:gd name="adj" fmla="val 11400"/>
            </a:avLst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1" kern="0" dirty="0">
              <a:solidFill>
                <a:srgbClr val="A1DAF8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912" t="30191" r="60397" b="35905"/>
          <a:stretch/>
        </p:blipFill>
        <p:spPr>
          <a:xfrm>
            <a:off x="2331673" y="1497480"/>
            <a:ext cx="379639" cy="2925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3757" y="1498748"/>
            <a:ext cx="621225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Коррекция анемии за 1 визит </a:t>
            </a:r>
            <a:endParaRPr lang="ru-RU" sz="1350" b="1" baseline="30000" dirty="0">
              <a:solidFill>
                <a:srgbClr val="DDEAF3">
                  <a:lumMod val="25000"/>
                </a:srgbClr>
              </a:solidFill>
              <a:latin typeface="Arial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Монофер назначается в дозе 20мг/кг массы тела, что позволяет обеспечить полную потребность железе за 1 инфузию для многих пациентов. Максимальная доза 2000мг.  Перед введением, не требует проведения тест дозы!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2121" y="276458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Удобство и оптимальная эффективность затрат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DDEAF3">
                  <a:lumMod val="2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1311" y="3018501"/>
            <a:ext cx="61584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Одна инфузия удобна как для пациента, так и для медицинских работника Экономия затрат и ресурсов здравоохранения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1311" y="3857611"/>
            <a:ext cx="621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b="1" dirty="0">
                <a:solidFill>
                  <a:srgbClr val="DDEAF3">
                    <a:lumMod val="25000"/>
                  </a:srgbClr>
                </a:solidFill>
                <a:latin typeface="Arial"/>
                <a:ea typeface="+mn-ea"/>
              </a:rPr>
              <a:t>Высокий профиль безопасности </a:t>
            </a:r>
            <a:endParaRPr lang="ru-RU" sz="1350" b="1" baseline="30000" dirty="0">
              <a:solidFill>
                <a:srgbClr val="DDEAF3">
                  <a:lumMod val="25000"/>
                </a:srgbClr>
              </a:solidFill>
              <a:latin typeface="Arial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Низкая частота серьезных или тяжелых реакций гиперчувствительности и очень низкий риск гипофосфатемии.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srgbClr val="000000"/>
                </a:solidFill>
                <a:latin typeface="Arial"/>
                <a:ea typeface="+mn-ea"/>
              </a:rPr>
              <a:t>Более 6000 пациентов получили лечение в 20 клинических исследованиях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1703" y="5240351"/>
            <a:ext cx="62540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50" dirty="0" err="1">
                <a:solidFill>
                  <a:srgbClr val="FFFFFF"/>
                </a:solidFill>
                <a:latin typeface="Arial"/>
                <a:ea typeface="+mn-ea"/>
              </a:rPr>
              <a:t>Монофер</a:t>
            </a:r>
            <a:r>
              <a:rPr lang="ru-RU" sz="1650" dirty="0">
                <a:solidFill>
                  <a:srgbClr val="FFFFFF"/>
                </a:solidFill>
                <a:latin typeface="Arial"/>
                <a:ea typeface="+mn-ea"/>
              </a:rPr>
              <a:t> - для достижения быстрого и надежного повышения уровня Н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+mn-ea"/>
              </a:rPr>
              <a:t>b</a:t>
            </a:r>
            <a:r>
              <a:rPr lang="ru-RU" sz="1650" dirty="0">
                <a:solidFill>
                  <a:srgbClr val="FFFFFF"/>
                </a:solidFill>
                <a:latin typeface="Arial"/>
                <a:ea typeface="+mn-ea"/>
              </a:rPr>
              <a:t> у пациентов с дефицитом железа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27476" t="28441" r="61450" b="16599"/>
          <a:stretch/>
        </p:blipFill>
        <p:spPr>
          <a:xfrm>
            <a:off x="360195" y="964621"/>
            <a:ext cx="1781660" cy="49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3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5E01F06-F88F-4170-AFA4-F0A60118A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13"/>
            <a:ext cx="9144000" cy="5128169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D73FAB8-687E-43C6-8C36-9BE4F053569D}"/>
              </a:ext>
            </a:extLst>
          </p:cNvPr>
          <p:cNvSpPr/>
          <p:nvPr/>
        </p:nvSpPr>
        <p:spPr>
          <a:xfrm>
            <a:off x="251520" y="1783146"/>
            <a:ext cx="8664834" cy="3291707"/>
          </a:xfrm>
          <a:prstGeom prst="roundRect">
            <a:avLst>
              <a:gd name="adj" fmla="val 5117"/>
            </a:avLst>
          </a:prstGeom>
          <a:solidFill>
            <a:srgbClr val="002D48"/>
          </a:solidFill>
          <a:ln w="285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50" b="1" kern="0" dirty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2CE0B-E49E-4488-B57A-3D20B7037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8" t="39977" r="52890" b="28171"/>
          <a:stretch/>
        </p:blipFill>
        <p:spPr>
          <a:xfrm>
            <a:off x="776772" y="2148397"/>
            <a:ext cx="2221706" cy="1920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255B42-CA7C-4B3E-87C5-0F16139C8464}"/>
              </a:ext>
            </a:extLst>
          </p:cNvPr>
          <p:cNvSpPr txBox="1"/>
          <p:nvPr/>
        </p:nvSpPr>
        <p:spPr>
          <a:xfrm>
            <a:off x="662445" y="4126912"/>
            <a:ext cx="23163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Коррекция дефицита железа за 1 визит </a:t>
            </a:r>
            <a:endParaRPr lang="ru-RU" sz="165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6818A4-5655-41B7-8219-C1306972D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834" y="2647120"/>
            <a:ext cx="1568332" cy="1563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6D327C-F2E7-4228-ABF0-8C2A695C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990" y="2422809"/>
            <a:ext cx="1568332" cy="15637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F8E1E2-5F1E-4454-A2BF-EE539A80C7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78" y="1985155"/>
            <a:ext cx="2403671" cy="21099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13D2A2D-5501-4CAD-AF82-AC033ED825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06" y="2378304"/>
            <a:ext cx="1045066" cy="12451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A44B42-E7BC-4FD0-A7FD-9D0B4835D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50" y="2352682"/>
            <a:ext cx="1151234" cy="12832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C696B57-F249-4A3B-AC5F-3C70570DC3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34" y="2362528"/>
            <a:ext cx="1309436" cy="13094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1A911F5-80EB-4F96-8F45-71EA306BA5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33" y="2358714"/>
            <a:ext cx="1245101" cy="12451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657ED9C-FDD8-4610-8AA9-B562897552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14" y="2287395"/>
            <a:ext cx="1309436" cy="13882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6B5540F-E209-4D2C-B1DD-5A97E62A02BB}"/>
              </a:ext>
            </a:extLst>
          </p:cNvPr>
          <p:cNvSpPr txBox="1"/>
          <p:nvPr/>
        </p:nvSpPr>
        <p:spPr>
          <a:xfrm>
            <a:off x="3284835" y="4210880"/>
            <a:ext cx="27886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Удобное применение и доступная стоимость </a:t>
            </a:r>
            <a:endParaRPr lang="ru-RU" sz="165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C2EEE0-520A-4C55-80DA-32727FCDE019}"/>
              </a:ext>
            </a:extLst>
          </p:cNvPr>
          <p:cNvSpPr txBox="1"/>
          <p:nvPr/>
        </p:nvSpPr>
        <p:spPr>
          <a:xfrm>
            <a:off x="6165228" y="4210880"/>
            <a:ext cx="2560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Высокой профиль безопасности</a:t>
            </a:r>
            <a:endParaRPr lang="ru-RU" sz="165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0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F376A-C2C4-48E2-B2D9-08A18033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60388"/>
            <a:ext cx="8208962" cy="9144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Эпидемиология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715E0-3525-47FB-AC42-D6E6723F7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На глобальном уровне проблема анемии не решена до сих пор.</a:t>
            </a:r>
          </a:p>
          <a:p>
            <a:r>
              <a:rPr lang="ru-RU" sz="2400" dirty="0"/>
              <a:t>По данным ВОЗ, дефицит железа занимает первое место среди 38-ми наиболее распространенных заболеваний человека – им страдают 2,5 млрд человек на Земле.</a:t>
            </a:r>
          </a:p>
          <a:p>
            <a:endParaRPr lang="ru-RU" dirty="0"/>
          </a:p>
          <a:p>
            <a:endParaRPr lang="ru-RU" dirty="0"/>
          </a:p>
          <a:p>
            <a:pPr algn="r"/>
            <a:r>
              <a:rPr lang="en-US" sz="1400" dirty="0"/>
              <a:t>Guidelines for the WHO Eropean Region, with emphasis on the former Soviet countries. WHO Region publications, European Series, #87, WHO 2000,updated reprint 2003.</a:t>
            </a:r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88DB6C-8C66-493D-9A66-37A943747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718839" y="1154943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7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F0301-1610-4A2C-BF36-87DFCD0B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43639"/>
            <a:ext cx="8208962" cy="50408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Железо является незаменимым микроэлементом, т.к. служит структурным компонентом важнейших белков организм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9DA8B9B-9D21-48E6-9F77-B8DF5F522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771252"/>
              </p:ext>
            </p:extLst>
          </p:nvPr>
        </p:nvGraphicFramePr>
        <p:xfrm>
          <a:off x="251519" y="1484784"/>
          <a:ext cx="8641656" cy="476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44391855"/>
                    </a:ext>
                  </a:extLst>
                </a:gridCol>
                <a:gridCol w="2736768">
                  <a:extLst>
                    <a:ext uri="{9D8B030D-6E8A-4147-A177-3AD203B41FA5}">
                      <a16:colId xmlns:a16="http://schemas.microsoft.com/office/drawing/2014/main" val="1977219584"/>
                    </a:ext>
                  </a:extLst>
                </a:gridCol>
                <a:gridCol w="2880552">
                  <a:extLst>
                    <a:ext uri="{9D8B030D-6E8A-4147-A177-3AD203B41FA5}">
                      <a16:colId xmlns:a16="http://schemas.microsoft.com/office/drawing/2014/main" val="42765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Белок, фермент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Локализация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Функция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5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Эритроциты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Перенос кислорода к тканям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1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Миоглобин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Мышцы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Накопление кислорода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4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Железосодержащие белки митохондрий (цитохромы и др.)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Большинство клеток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Производство энергии в клетках (АТФ)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0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Трансферрин (ТФ)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Кровь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Транспорт железа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0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Ферритин/гемосидерин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Печень, селезенка, костный мозг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Депо железа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04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Железосодержащие ферменты (каталазы, пероксидазы, ксантиноксидазы)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 органы и ткани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Разнообразные функции в метаболизме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7099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703C00-34A6-43A1-867D-A726A26D2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2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524FF-87DB-4A04-B50E-60A7FF9A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84163"/>
            <a:ext cx="8208962" cy="9144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Метаболизм железа в организме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E333F-874B-4789-8456-892B4C119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В метаболизме железа в организме принимают участие такие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белки, как: </a:t>
            </a:r>
          </a:p>
          <a:p>
            <a:r>
              <a:rPr lang="ru-RU" u="sng" dirty="0">
                <a:solidFill>
                  <a:srgbClr val="FF0000"/>
                </a:solidFill>
              </a:rPr>
              <a:t>ферритин</a:t>
            </a:r>
            <a:r>
              <a:rPr lang="ru-RU" dirty="0"/>
              <a:t>, отвечающий за депонирование железа (в основном в клетках печени и селезенки), </a:t>
            </a:r>
          </a:p>
          <a:p>
            <a:r>
              <a:rPr lang="ru-RU" u="sng" dirty="0">
                <a:solidFill>
                  <a:srgbClr val="FF0000"/>
                </a:solidFill>
              </a:rPr>
              <a:t>трансферрин</a:t>
            </a:r>
            <a:r>
              <a:rPr lang="ru-RU" dirty="0"/>
              <a:t> – транспортирующий железо в клетки печени, костного мозга и др. органов</a:t>
            </a:r>
          </a:p>
          <a:p>
            <a:r>
              <a:rPr lang="ru-RU" u="sng" dirty="0">
                <a:solidFill>
                  <a:srgbClr val="FF0000"/>
                </a:solidFill>
              </a:rPr>
              <a:t>гепсидин</a:t>
            </a:r>
            <a:r>
              <a:rPr lang="ru-RU" dirty="0"/>
              <a:t> – универсальный регулятор абсорбции поступающего с пищей железа и утилизации его из стареющих эритроцитов.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D81FF8-38B9-455C-9A67-75065D8F8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551852" y="1052736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09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FB6588-B3F3-43B5-A431-72266C48A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При недостаточном поступлении железа организм  в первую очередь использует «стратегический запас»  - из соединений с ферритином.</a:t>
            </a:r>
          </a:p>
          <a:p>
            <a:r>
              <a:rPr lang="ru-RU" sz="2400" dirty="0"/>
              <a:t>Следующий этап – падение уровня трансферрина (нечего транспортировать)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Уменьшение уровня ферритина в крови при нормальном гемоглобине – один из ранних признаков ЖДА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A4210-911F-4643-9B55-12224F5D6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0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BA9C5-6914-4B2B-BF5A-21FD9A03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70369"/>
            <a:ext cx="8208962" cy="9144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Выбор препарата – кажущаяся простота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70EA7B-0AB4-4ED7-A158-CE1ADF5B7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     Требования к препарату:</a:t>
            </a:r>
          </a:p>
          <a:p>
            <a:r>
              <a:rPr lang="ru-RU" sz="2800" dirty="0"/>
              <a:t> терапевтическая эффективность</a:t>
            </a:r>
          </a:p>
          <a:p>
            <a:r>
              <a:rPr lang="ru-RU" sz="2800" dirty="0"/>
              <a:t> безопасность</a:t>
            </a:r>
          </a:p>
          <a:p>
            <a:r>
              <a:rPr lang="en-US" sz="2800" dirty="0"/>
              <a:t> </a:t>
            </a:r>
            <a:r>
              <a:rPr lang="ru-RU" sz="2800" dirty="0"/>
              <a:t>низкая токсичность</a:t>
            </a:r>
          </a:p>
          <a:p>
            <a:r>
              <a:rPr lang="ru-RU" sz="2800" dirty="0"/>
              <a:t> высокая комплаентность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27064A-EA04-4C40-B953-70056E70A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684213" y="1161232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39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01DE9-F5B4-4198-A441-56A9A191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0617"/>
            <a:ext cx="8208962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Препараты железа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7FFA6-E2C9-44E0-982C-17A395551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могут быть условно разделены на: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 ионные солевые (преимущественно двухвалентные) </a:t>
            </a:r>
          </a:p>
          <a:p>
            <a:r>
              <a:rPr lang="ru-RU" dirty="0"/>
              <a:t>  препараты железа (III) (хелатированные препараты).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Рандомизированные исследования последних лет доказали, что эффективность солевых препаратов железа и препаратов железа (III) в лечении ЖДА одинакова.</a:t>
            </a: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sz="1200" dirty="0"/>
              <a:t>Федеральные клинические рекомендации по диагностике и лечению железодефицитной анемии. Москва, 2015. – с.12.</a:t>
            </a:r>
          </a:p>
          <a:p>
            <a:pPr algn="r"/>
            <a:r>
              <a:rPr lang="en-US" sz="1200" dirty="0"/>
              <a:t>Toblli J.E., Brignoli R. Iron (Ill)-hydroxide polymaltose complex in iron deficiency anemia: review and meta-analysis // Arzneimittelforschung. — 2007. — Vol. 57, N6A. — P. 431- 438</a:t>
            </a:r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6E2473-299C-4231-8854-80FC96261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0EA0A-ADD3-4BF0-A2A5-E2EB163B656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FBEEC-F67A-461C-A729-7BFF9655BCA4}"/>
              </a:ext>
            </a:extLst>
          </p:cNvPr>
          <p:cNvSpPr/>
          <p:nvPr/>
        </p:nvSpPr>
        <p:spPr bwMode="auto">
          <a:xfrm flipV="1">
            <a:off x="753465" y="980728"/>
            <a:ext cx="8139710" cy="342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800" dirty="0">
              <a:solidFill>
                <a:srgbClr val="000000"/>
              </a:solidFill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688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CONTENT-SLIDE" val="2020-10-29 21:42: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vVFCyCXUKbrM_S_EFO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CONTENT-SLIDE" val="2020-10-29 21:42: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HroKnlapv4GX.v_Gdf7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CONTENT-SLIDE" val="2020-10-29 21:42: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_B3V0G_CMkX5QXwdfe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CONTENT-SLIDE" val="2020-10-29 21:42: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CONTENT-SLIDE" val="2020-10-29 21:42:23"/>
</p:tagLst>
</file>

<file path=ppt/theme/theme1.xml><?xml version="1.0" encoding="utf-8"?>
<a:theme xmlns:a="http://schemas.openxmlformats.org/drawingml/2006/main" name="01 Monofer template">
  <a:themeElements>
    <a:clrScheme name="01 Monofer template 1">
      <a:dk1>
        <a:srgbClr val="000000"/>
      </a:dk1>
      <a:lt1>
        <a:srgbClr val="FFFFFF"/>
      </a:lt1>
      <a:dk2>
        <a:srgbClr val="000000"/>
      </a:dk2>
      <a:lt2>
        <a:srgbClr val="B8B9BC"/>
      </a:lt2>
      <a:accent1>
        <a:srgbClr val="8F0013"/>
      </a:accent1>
      <a:accent2>
        <a:srgbClr val="63B6DF"/>
      </a:accent2>
      <a:accent3>
        <a:srgbClr val="FFFFFF"/>
      </a:accent3>
      <a:accent4>
        <a:srgbClr val="000000"/>
      </a:accent4>
      <a:accent5>
        <a:srgbClr val="C6AAAA"/>
      </a:accent5>
      <a:accent6>
        <a:srgbClr val="59A5CA"/>
      </a:accent6>
      <a:hlink>
        <a:srgbClr val="167CBA"/>
      </a:hlink>
      <a:folHlink>
        <a:srgbClr val="167CBA"/>
      </a:folHlink>
    </a:clrScheme>
    <a:fontScheme name="Monofer blu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Monofer blue 1">
        <a:dk1>
          <a:srgbClr val="000000"/>
        </a:dk1>
        <a:lt1>
          <a:srgbClr val="FFFFFF"/>
        </a:lt1>
        <a:dk2>
          <a:srgbClr val="000000"/>
        </a:dk2>
        <a:lt2>
          <a:srgbClr val="B8B9BC"/>
        </a:lt2>
        <a:accent1>
          <a:srgbClr val="8F0013"/>
        </a:accent1>
        <a:accent2>
          <a:srgbClr val="8DC9E8"/>
        </a:accent2>
        <a:accent3>
          <a:srgbClr val="FFFFFF"/>
        </a:accent3>
        <a:accent4>
          <a:srgbClr val="000000"/>
        </a:accent4>
        <a:accent5>
          <a:srgbClr val="C6AAAA"/>
        </a:accent5>
        <a:accent6>
          <a:srgbClr val="7FB6D2"/>
        </a:accent6>
        <a:hlink>
          <a:srgbClr val="CCE8F9"/>
        </a:hlink>
        <a:folHlink>
          <a:srgbClr val="C85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Monofer template 1">
        <a:dk1>
          <a:srgbClr val="000000"/>
        </a:dk1>
        <a:lt1>
          <a:srgbClr val="FFFFFF"/>
        </a:lt1>
        <a:dk2>
          <a:srgbClr val="000000"/>
        </a:dk2>
        <a:lt2>
          <a:srgbClr val="B8B9BC"/>
        </a:lt2>
        <a:accent1>
          <a:srgbClr val="8F0013"/>
        </a:accent1>
        <a:accent2>
          <a:srgbClr val="63B6DF"/>
        </a:accent2>
        <a:accent3>
          <a:srgbClr val="FFFFFF"/>
        </a:accent3>
        <a:accent4>
          <a:srgbClr val="000000"/>
        </a:accent4>
        <a:accent5>
          <a:srgbClr val="C6AAAA"/>
        </a:accent5>
        <a:accent6>
          <a:srgbClr val="59A5CA"/>
        </a:accent6>
        <a:hlink>
          <a:srgbClr val="167CBA"/>
        </a:hlink>
        <a:folHlink>
          <a:srgbClr val="167C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Monofer template 2">
        <a:dk1>
          <a:srgbClr val="000000"/>
        </a:dk1>
        <a:lt1>
          <a:srgbClr val="FFFFFF"/>
        </a:lt1>
        <a:dk2>
          <a:srgbClr val="000000"/>
        </a:dk2>
        <a:lt2>
          <a:srgbClr val="B8B9BC"/>
        </a:lt2>
        <a:accent1>
          <a:srgbClr val="8F0013"/>
        </a:accent1>
        <a:accent2>
          <a:srgbClr val="63B6DF"/>
        </a:accent2>
        <a:accent3>
          <a:srgbClr val="FFFFFF"/>
        </a:accent3>
        <a:accent4>
          <a:srgbClr val="000000"/>
        </a:accent4>
        <a:accent5>
          <a:srgbClr val="C6AAAA"/>
        </a:accent5>
        <a:accent6>
          <a:srgbClr val="59A5CA"/>
        </a:accent6>
        <a:hlink>
          <a:srgbClr val="8DC9E8"/>
        </a:hlink>
        <a:folHlink>
          <a:srgbClr val="C85D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Monofer template</Template>
  <TotalTime>7159</TotalTime>
  <Words>2638</Words>
  <Application>Microsoft Office PowerPoint</Application>
  <PresentationFormat>Экран (4:3)</PresentationFormat>
  <Paragraphs>379</Paragraphs>
  <Slides>32</Slides>
  <Notes>9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01 Monofer template</vt:lpstr>
      <vt:lpstr>7_Тема Office</vt:lpstr>
      <vt:lpstr>think-cell Slide</vt:lpstr>
      <vt:lpstr> Монофер (Железа III гидроксид олигоизомальтозат)  инновационный препарат железа</vt:lpstr>
      <vt:lpstr>Информация о конфликте интересов</vt:lpstr>
      <vt:lpstr>Эпидемиология</vt:lpstr>
      <vt:lpstr>Эпидемиология </vt:lpstr>
      <vt:lpstr>Железо является незаменимым микроэлементом, т.к. служит структурным компонентом важнейших белков организма</vt:lpstr>
      <vt:lpstr>Метаболизм железа в организме</vt:lpstr>
      <vt:lpstr>Презентация PowerPoint</vt:lpstr>
      <vt:lpstr>Выбор препарата – кажущаяся простота</vt:lpstr>
      <vt:lpstr>Препараты железа </vt:lpstr>
      <vt:lpstr>В процессе лечения ЖДА солевыми препаратами железа могут возникать следующие проблемы:</vt:lpstr>
      <vt:lpstr>Большинства перечисленных проблем можно избежать при использовании хелатированных препаратов железа (III), имеющих следующие свойства и преимущества:</vt:lpstr>
      <vt:lpstr>Парентеральные (внутривенные и внутримышечные) препараты железа показаны в тех случаях, когда: </vt:lpstr>
      <vt:lpstr>Монофер – препарат железа (III) для внутривенного введения</vt:lpstr>
      <vt:lpstr>Mонофер не является декстраном!</vt:lpstr>
      <vt:lpstr>Монофер - новый хелатированный препарат железа (III) для парентерального применения  </vt:lpstr>
      <vt:lpstr>Возможность парентерального введения железа ограничена токсичностью свободного железа</vt:lpstr>
      <vt:lpstr>Презентация PowerPoint</vt:lpstr>
      <vt:lpstr>Презентация PowerPoint</vt:lpstr>
      <vt:lpstr>Показания</vt:lpstr>
      <vt:lpstr>Презентация PowerPoint</vt:lpstr>
      <vt:lpstr>Презентация PowerPoint</vt:lpstr>
      <vt:lpstr>Упрощенная таблица расчета дозы препаратов железа</vt:lpstr>
      <vt:lpstr>Индивидуальный подход: Расчет необходимой дозы железа рассчитывается по формуле Ганзони</vt:lpstr>
      <vt:lpstr>Способы введения препарата Монофер</vt:lpstr>
      <vt:lpstr>Эффективность</vt:lpstr>
      <vt:lpstr>Презентация PowerPoint</vt:lpstr>
      <vt:lpstr>Презентация PowerPoint</vt:lpstr>
      <vt:lpstr>Уровень развития гипофосфатемии отличается при введении в/в препаратов  железа</vt:lpstr>
      <vt:lpstr>Монофер сокращает количество инфузий 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Monofer®  (iron isomaltoside 1000)</dc:title>
  <dc:creator>Claes Christian Strøm</dc:creator>
  <cp:lastModifiedBy>Елена</cp:lastModifiedBy>
  <cp:revision>506</cp:revision>
  <cp:lastPrinted>2016-09-22T12:06:45Z</cp:lastPrinted>
  <dcterms:created xsi:type="dcterms:W3CDTF">2010-02-01T17:41:34Z</dcterms:created>
  <dcterms:modified xsi:type="dcterms:W3CDTF">2021-09-16T17:41:01Z</dcterms:modified>
</cp:coreProperties>
</file>