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58" r:id="rId5"/>
    <p:sldId id="259" r:id="rId6"/>
    <p:sldId id="271" r:id="rId7"/>
    <p:sldId id="272" r:id="rId8"/>
    <p:sldId id="273" r:id="rId9"/>
    <p:sldId id="260" r:id="rId10"/>
    <p:sldId id="265" r:id="rId11"/>
    <p:sldId id="266" r:id="rId12"/>
    <p:sldId id="270" r:id="rId13"/>
    <p:sldId id="264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349" initials="U" lastIdx="1" clrIdx="0">
    <p:extLst>
      <p:ext uri="{19B8F6BF-5375-455C-9EA6-DF929625EA0E}">
        <p15:presenceInfo xmlns:p15="http://schemas.microsoft.com/office/powerpoint/2012/main" userId="User34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37"/>
    <a:srgbClr val="95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76218" autoAdjust="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32CE-BF8B-4F6C-AB64-7C105311C0E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05575-3B2D-4273-9424-8EA580309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3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Бактериальные инфекции имплантируемого сустава являются серьезными осложнениями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хирургического лечения патологий опорно-двигательного аппарата. Патогенез развития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перипротезной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инфекции во многом связан со способность штаммов возбудителей формировать микробные биопленки.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5575-3B2D-4273-9424-8EA580309D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0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возбудителями данной патологии являются </a:t>
            </a:r>
            <a:r>
              <a:rPr lang="ru-RU" sz="2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коагулазоположительные</a:t>
            </a:r>
            <a:r>
              <a:rPr lang="ru-R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2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коагулазоотрицательные</a:t>
            </a:r>
            <a:r>
              <a:rPr lang="ru-R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стафилококки. </a:t>
            </a:r>
          </a:p>
          <a:p>
            <a:r>
              <a:rPr lang="ru-RU" sz="2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Перипротезная</a:t>
            </a:r>
            <a:r>
              <a:rPr lang="ru-R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инфекция ассоциированные с энтерококками, встречаются, примерно, в 2,5% случаев.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5575-3B2D-4273-9424-8EA580309D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0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Однако данные об особенностях формирования биопленок энтерококками ограничены.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такого рода информации имеет значение для назначения антибактериальной терапии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энтерококковой этиологии, так как частота неудачных результатов лечения здесь достигает 44%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Yuste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J.R., Quesada M., Diaz-Rada P.,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J.L., 2014)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требует хирургического вмешательства по удалению инфицированного имплантированного устройства.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5575-3B2D-4273-9424-8EA580309D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1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арраар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5575-3B2D-4273-9424-8EA580309D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4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Проведена динамическая оценка пленкообразования энтерококков, выделенных от больных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перипротезной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инфекцией крупных суставов (Табл. 1).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посуточной окраске формирующихся биопленок и измерении оптической плотности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элюатов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установлено, что максимальное накопление биомассы достигалось на 3 день исследования. Начиная с 4 суток инкубации биомасса биопленки постепенно снижалась. К 7 суткам исследования полного разрушения структуры биопленки не наблюдали.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5575-3B2D-4273-9424-8EA580309D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6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 же была оценена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оптической плотности взвеси планктонных клеток </a:t>
            </a:r>
            <a:r>
              <a:rPr kumimoji="0" lang="en-US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Enterococcus </a:t>
            </a:r>
            <a:r>
              <a:rPr kumimoji="0" lang="en-US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возбудителей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перипротезной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инфекции суставов.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Установлено статистически значимое увеличение оптической плотности планктонных форм микроорганизмов в 1 сутки исследования по сравнению с контролем. Начиная со 2 суток исследования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показатель снижался.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5575-3B2D-4273-9424-8EA580309D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0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видно из диаграммы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активный процесс пленкообразования наблюдали в первые трое суток проводимого исследования, что подтверждено постепенным увеличением оптической плотности спиртовых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элюатов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окрашенной биопленки и снижением оптической плотности взвеси планктонных форм микроорганизмов (Рис. 1), и, видимо, связано с этапами формирования и созревания биопленки.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перипротезном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воспалении быстрое формирование микробной биопленки усложняет бактериологическую диагностики и снижает эффективность антибиотикотерапии. Начиная с четвертых суток исследования отмечали снижение биомассы биопленки, при этом полной деградации биопленки к 7 суткам эксперимента не наблюдалось. При этом, показатели оптической плотности планктонных форм микроорганизмов к 5 суткам проводимого исследования, что может быть связано с постепенным разрушением матрикса, накоплением его компонентов и, как следствие, увеличением содержания планктонных микробных тел. Начиная с 6 суток значения оптической плотности взвеси снижались, что можно объяснить постепенной гибелью микробных клеток в условиях нехватки питательных веществ. Однако обращает на себя внимание факт увеличения биомассы биопленки к 7 суткам проводимого эксперимента по сравнению с предыдущими сутками исследования на фоне продолжающегося снижения показателя оптической плотности планктонных форм, что связано с вторичной адгезией популяции бактериальных клеток-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персистеров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биопленкообразующих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микроорганизмов. В условиях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макроорганизма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этот процесс приводит к развитию хронической инфекции, появлениям манифестирующих признаков заболевания, связанных с повторной активацией иммунной системы, и действием вирулентных факторов клеток бактерий.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5575-3B2D-4273-9424-8EA580309D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Полученные данные подтверждены результатами микроскопических исследований. При микроскопии</a:t>
            </a:r>
            <a:r>
              <a:rPr lang="ru-RU" baseline="0" dirty="0" smtClean="0"/>
              <a:t> препаратов </a:t>
            </a:r>
            <a:r>
              <a:rPr lang="ru-RU" baseline="0" dirty="0" err="1" smtClean="0"/>
              <a:t>биопленк</a:t>
            </a:r>
            <a:r>
              <a:rPr lang="ru-RU" baseline="0" dirty="0" smtClean="0"/>
              <a:t> при инкубации в течении 1 суток было установлено наличие отдельных клеток микроорганизмов на поверхности стекла, что соответствует 1 стадии формирования биопленки – стадии адгезии. На 2-сутки наблюдалась стадия формирования </a:t>
            </a:r>
            <a:r>
              <a:rPr lang="ru-RU" baseline="0" dirty="0" err="1" smtClean="0"/>
              <a:t>монослоя</a:t>
            </a:r>
            <a:r>
              <a:rPr lang="ru-RU" baseline="0" dirty="0" smtClean="0"/>
              <a:t> биопленки. К 3 суткам исследования визуально подтверждено полное созревание биопленки. Начиная с 4 суток отмечалась деградация биопленки. Визуально это проявлялось появление полостей на общем фоне сформированного слоя биопленки.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5575-3B2D-4273-9424-8EA580309D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4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0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D221-D390-4456-AD06-49616B47640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8" y="268420"/>
            <a:ext cx="2930418" cy="2070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763" y="2849580"/>
            <a:ext cx="108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формирования биопленки штаммами возбудителей имплантат-ассоциированных осложнений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крупных суставов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528" y="4757105"/>
            <a:ext cx="969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Мамонова И.А., Бабушкина И.В., Ульянов В.Ю., Гладкова Е.В.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3" y="626455"/>
            <a:ext cx="3685806" cy="139323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0800000" flipV="1">
            <a:off x="1217619" y="5904028"/>
            <a:ext cx="9144000" cy="3388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Саратов, 2021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411687"/>
              </p:ext>
            </p:extLst>
          </p:nvPr>
        </p:nvGraphicFramePr>
        <p:xfrm>
          <a:off x="358221" y="896111"/>
          <a:ext cx="10907187" cy="4140339"/>
        </p:xfrm>
        <a:graphic>
          <a:graphicData uri="http://schemas.openxmlformats.org/drawingml/2006/table">
            <a:tbl>
              <a:tblPr firstRow="1" firstCol="1" bandRow="1"/>
              <a:tblGrid>
                <a:gridCol w="1911660">
                  <a:extLst>
                    <a:ext uri="{9D8B030D-6E8A-4147-A177-3AD203B41FA5}">
                      <a16:colId xmlns:a16="http://schemas.microsoft.com/office/drawing/2014/main" val="1417390123"/>
                    </a:ext>
                  </a:extLst>
                </a:gridCol>
                <a:gridCol w="1965259">
                  <a:extLst>
                    <a:ext uri="{9D8B030D-6E8A-4147-A177-3AD203B41FA5}">
                      <a16:colId xmlns:a16="http://schemas.microsoft.com/office/drawing/2014/main" val="512780100"/>
                    </a:ext>
                  </a:extLst>
                </a:gridCol>
                <a:gridCol w="7030268">
                  <a:extLst>
                    <a:ext uri="{9D8B030D-6E8A-4147-A177-3AD203B41FA5}">
                      <a16:colId xmlns:a16="http://schemas.microsoft.com/office/drawing/2014/main" val="1630777522"/>
                    </a:ext>
                  </a:extLst>
                </a:gridCol>
              </a:tblGrid>
              <a:tr h="211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культивирования, сутки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Оптическая плотность, 620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11673"/>
                  </a:ext>
                </a:extLst>
              </a:tr>
              <a:tr h="422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(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n=31)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взвесь планктонных клеток </a:t>
                      </a:r>
                      <a:r>
                        <a:rPr lang="en-US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Enterococcus </a:t>
                      </a:r>
                      <a:r>
                        <a:rPr lang="en-US" sz="1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spp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=31)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660337"/>
                  </a:ext>
                </a:extLst>
              </a:tr>
              <a:tr h="316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(0.051; 0.063)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0.294 (0.274;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0.354),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0.00001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978784"/>
                  </a:ext>
                </a:extLst>
              </a:tr>
              <a:tr h="316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(0.045; 0.063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0.105 (0.085;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0.127),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0.000001;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0.000001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939672"/>
                  </a:ext>
                </a:extLst>
              </a:tr>
              <a:tr h="316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(0.045; 0.061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0.113 (0.101;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0.163),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0.000002;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0.000003;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0.032299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362656"/>
                  </a:ext>
                </a:extLst>
              </a:tr>
              <a:tr h="316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(0.046; 0.061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0.087 (0.074;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0.101),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0.000357;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0.000001;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0.008396;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0.000054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805429"/>
                  </a:ext>
                </a:extLst>
              </a:tr>
              <a:tr h="633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(0.041; 0.061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564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(0.514;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0.701)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0.000001;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0.000994;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0.000001;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p***=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0.000001;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p****=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0.000001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997319"/>
                  </a:ext>
                </a:extLst>
              </a:tr>
              <a:tr h="633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(0.049; 0.061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0.223 (0.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0.470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0.000001;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0.0000034;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p***=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0.000003;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p****=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0.000001;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0.000003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479406"/>
                  </a:ext>
                </a:extLst>
              </a:tr>
              <a:tr h="9399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(0.041; 0.064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0.151 (0.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0.174)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0.000005;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0.000994;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0.000005;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p****=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0.000001;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p*****=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0.0000014;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p******=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0.000052</a:t>
                      </a: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6059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8219" y="206948"/>
            <a:ext cx="10907189" cy="54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2. Количественная оценка оптической плотности взвеси планктонных клеток 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Enterococcus 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возбудителей перипротезной инфекции суставов (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25;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75);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усл.ед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219" y="5182753"/>
            <a:ext cx="11510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 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достоверность по сравнению с </a:t>
            </a:r>
            <a:r>
              <a:rPr lang="ru-RU" altLang="ru-RU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контрольной группой; * 1 сутками, ** 2 сутками, *** 3 сутками, **** 4 сутками, </a:t>
            </a:r>
            <a:endParaRPr lang="ru-RU" alt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***** 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сутками, ****** 6 сутками исследования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19556" y="-1"/>
            <a:ext cx="672444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биопленок (А) и планктонных клеток (Б) штаммов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Enterococcus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возбудителей перипротезной инфекции суставов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85" y="1690688"/>
            <a:ext cx="9634193" cy="51081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19556" y="-1"/>
            <a:ext cx="672444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10389" r="37146" b="45669"/>
          <a:stretch/>
        </p:blipFill>
        <p:spPr bwMode="auto">
          <a:xfrm>
            <a:off x="8478552" y="3468687"/>
            <a:ext cx="2902190" cy="3287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304" y="9893"/>
            <a:ext cx="9022942" cy="345879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4" t="3918" r="23036" b="29828"/>
          <a:stretch/>
        </p:blipFill>
        <p:spPr bwMode="auto">
          <a:xfrm>
            <a:off x="38307" y="3468687"/>
            <a:ext cx="2571157" cy="3287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742" y="3468687"/>
            <a:ext cx="2765026" cy="328723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r="32821" b="23870"/>
          <a:stretch/>
        </p:blipFill>
        <p:spPr bwMode="auto">
          <a:xfrm>
            <a:off x="5846164" y="3468687"/>
            <a:ext cx="2493574" cy="3287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519556" y="-1"/>
            <a:ext cx="672444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12" y="291973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712" y="1690688"/>
            <a:ext cx="10515600" cy="435133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штаммов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энтерококков-возбудителей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	инфекции суставов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образовывать биопленки.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этапы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пленкообразования инфекций энтерококковой этиологии: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созревание биопленки, ее деградация и вторичная диссеминация.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19556" y="-1"/>
            <a:ext cx="672444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87" y="-1009291"/>
            <a:ext cx="12566187" cy="86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" y="190558"/>
            <a:ext cx="11359891" cy="73215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ассоциированные с энтерококками,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2,5% случаев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Rasoulim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M.R.,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Tripathi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M.S.,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eneyon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R. et all., 2012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820" y="1022466"/>
            <a:ext cx="6861770" cy="54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5" y="830638"/>
            <a:ext cx="11145982" cy="132556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формирования биопленок энтерококками – возбудителями перипротезной инфекции – ограничены. Получение такого рода информации имеет значение для назначения антибактериальной терапии перипротезной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энтерококковой этиологии,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частота неудачных результатов лечения здесь достигает 44%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Yuste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J.R., Quesada M., Diaz-Rada P.,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2014)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требует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хирургического вмешательства по удалению инфицированного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имплантированного устройства.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etosustav.ru/wp-content/uploads/2017/10/endoperotazirovanie-kolennogo-sustav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6" r="46875" b="3538"/>
          <a:stretch/>
        </p:blipFill>
        <p:spPr bwMode="auto">
          <a:xfrm>
            <a:off x="573577" y="2784763"/>
            <a:ext cx="4015047" cy="3821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827" y="2784763"/>
            <a:ext cx="5732406" cy="3821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934" y="0"/>
            <a:ext cx="762066" cy="70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447" y="506906"/>
            <a:ext cx="1058458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Целью исследования явилось изучение особенностей формирования биопленок </a:t>
            </a:r>
            <a:r>
              <a:rPr lang="en-US" sz="3200" b="1" i="1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Enterococcus </a:t>
            </a:r>
            <a:r>
              <a:rPr lang="en-US" sz="3200" b="1" i="1" dirty="0" err="1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spp</a:t>
            </a:r>
            <a:r>
              <a:rPr lang="ru-RU" sz="3200" b="1" i="1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3200" b="1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возбудителей перипротезной инфекции крупных суставов. 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2" y="68360"/>
            <a:ext cx="10515600" cy="134480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662" y="1034289"/>
            <a:ext cx="110545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изучена способность к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биопленкоообразованию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31 штамма 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Enterococcus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выделенных из отделяемого ран,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биоптатов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аспиратов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удаленных компонентов конструкций, полученных от больных с перипротезной инфекцией крупных суставов и находившихся на лечении в НИИТОН СГМУ им. Разумовского В.И. Минздрава России. Выделение микроорганизмов осуществлялась по общепринятой методике (Приказ МЗ СССР, №535). Микроорганизмы идентифицировали на микробиологическом анализаторе BD BBL™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Crystal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™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AutoReader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Becton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Dickinson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США) с применением панелей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Crystal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™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ID Kit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Becton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Dickinson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США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1.wp.com/basicmedicalkey.com/wp-content/uploads/2017/12/c03f006.jpg?w=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82" y="3646253"/>
            <a:ext cx="3211747" cy="321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7" y="1033907"/>
            <a:ext cx="11237976" cy="184645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ценки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кинетических процессов формирования микробной биопленки использован косвенный метод, основанный на окраске субстрата кристаллическим фиолетовым, который является основным красителям и способен связываться с отрицательно заряженной мембраной бактериальной клетки, а также со структурными компонентами матрикса.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0515600" cy="1344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researcherblogski.files.wordpress.com/2014/06/wpid-wp-140250560719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14" y="3026664"/>
            <a:ext cx="5122361" cy="34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130" y="1462406"/>
            <a:ext cx="11686467" cy="13255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последовательных стадий формирования и развития биопленок на стеклах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световую микроскопию.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стекла помещали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чашку Петри содержащую 20 мл бактериальной взвеси (0,5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MF).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инкубации) из реактора извлекали по одному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стеклу, окрашивали 0,1 % раствором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кристаллического фиолетового 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микроскопировали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Морфологию клеток изучали с использованием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микровизора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проходящего света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Vizo-101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(Россия).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mnogo-optiki.ru/image/cache/catalog/products/001/IMG00180704f733d4f179dac964ad7e7c39-720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37" y="3178401"/>
            <a:ext cx="3175454" cy="317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3129" y="302533"/>
            <a:ext cx="11686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</p:spTree>
    <p:extLst>
      <p:ext uri="{BB962C8B-B14F-4D97-AF65-F5344CB8AC3E}">
        <p14:creationId xmlns:p14="http://schemas.microsoft.com/office/powerpoint/2010/main" val="26964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83028" y="258082"/>
            <a:ext cx="11778343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полученных данных проводилась с помощью методов непараметрической статистики с применением пакета программ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и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Statistica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10.0.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3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4567" y="166496"/>
            <a:ext cx="110891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1. Динамическая оценка показателя общей биомассы формирующихся биопленок штаммов 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Enterococcus 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возбудителей перипротезной инфекции суставов (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25;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75);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усл.ед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68733"/>
              </p:ext>
            </p:extLst>
          </p:nvPr>
        </p:nvGraphicFramePr>
        <p:xfrm>
          <a:off x="174567" y="925223"/>
          <a:ext cx="11089177" cy="4444013"/>
        </p:xfrm>
        <a:graphic>
          <a:graphicData uri="http://schemas.openxmlformats.org/drawingml/2006/table">
            <a:tbl>
              <a:tblPr firstRow="1" firstCol="1" bandRow="1"/>
              <a:tblGrid>
                <a:gridCol w="3036646">
                  <a:extLst>
                    <a:ext uri="{9D8B030D-6E8A-4147-A177-3AD203B41FA5}">
                      <a16:colId xmlns:a16="http://schemas.microsoft.com/office/drawing/2014/main" val="3491783333"/>
                    </a:ext>
                  </a:extLst>
                </a:gridCol>
                <a:gridCol w="1780414">
                  <a:extLst>
                    <a:ext uri="{9D8B030D-6E8A-4147-A177-3AD203B41FA5}">
                      <a16:colId xmlns:a16="http://schemas.microsoft.com/office/drawing/2014/main" val="3395587288"/>
                    </a:ext>
                  </a:extLst>
                </a:gridCol>
                <a:gridCol w="6272117">
                  <a:extLst>
                    <a:ext uri="{9D8B030D-6E8A-4147-A177-3AD203B41FA5}">
                      <a16:colId xmlns:a16="http://schemas.microsoft.com/office/drawing/2014/main" val="1075146483"/>
                    </a:ext>
                  </a:extLst>
                </a:gridCol>
              </a:tblGrid>
              <a:tr h="40678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культивирования, сутки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Оптическая плотность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экстрагированного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кристаллического фиолетового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343189"/>
                  </a:ext>
                </a:extLst>
              </a:tr>
              <a:tr h="307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(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=31)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биопленка </a:t>
                      </a:r>
                      <a:r>
                        <a:rPr lang="en-US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Enterococcus spp.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(n=31)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773935"/>
                  </a:ext>
                </a:extLst>
              </a:tr>
              <a:tr h="3163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0.036 (0.034; 0.045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0.251 (0.184;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0.304)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=0.000198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901318"/>
                  </a:ext>
                </a:extLst>
              </a:tr>
              <a:tr h="3576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0.043 (0.034; 0.046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0.662 (0.552;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0.860)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p*=0.000001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470870"/>
                  </a:ext>
                </a:extLst>
              </a:tr>
              <a:tr h="3656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0.041 (0.036; 0.047)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1.523 (1.375;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1.597)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329900"/>
                  </a:ext>
                </a:extLst>
              </a:tr>
              <a:tr h="341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0.041 (0.036; 0.048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0.719 (0.635;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0.793)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p*=0.000001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085171"/>
                  </a:ext>
                </a:extLst>
              </a:tr>
              <a:tr h="657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0.043 (0.037; 0.048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0.649 (0.556;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0.698)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=0.002546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88243"/>
                  </a:ext>
                </a:extLst>
              </a:tr>
              <a:tr h="657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0.039 (0.035;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0.043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0.395 (0.260;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0.433)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=0.000002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852645"/>
                  </a:ext>
                </a:extLst>
              </a:tr>
              <a:tr h="1016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0.040 (0.035;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0.048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0.441 (0.380;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0.496)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=0.000002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=0.000005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=0.000027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p*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=0.014304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6860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4568" y="5604743"/>
            <a:ext cx="11089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 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достоверность по сравнению с </a:t>
            </a:r>
            <a:r>
              <a:rPr lang="ru-RU" altLang="ru-RU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контрольной группой; * 1 сутками; ** 2 сутками; *** 3 сутками; **** 4 сутками, ***** 5 сутками, ****** 6 сутками исследования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Г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C1842"/>
      </a:accent2>
      <a:accent3>
        <a:srgbClr val="923254"/>
      </a:accent3>
      <a:accent4>
        <a:srgbClr val="034A90"/>
      </a:accent4>
      <a:accent5>
        <a:srgbClr val="4472C4"/>
      </a:accent5>
      <a:accent6>
        <a:srgbClr val="6F3B55"/>
      </a:accent6>
      <a:hlink>
        <a:srgbClr val="D7B5C6"/>
      </a:hlink>
      <a:folHlink>
        <a:srgbClr val="FF7F7F"/>
      </a:folHlink>
    </a:clrScheme>
    <a:fontScheme name="Разумовский университет">
      <a:majorFont>
        <a:latin typeface="Manrope "/>
        <a:ea typeface=""/>
        <a:cs typeface=""/>
      </a:majorFont>
      <a:minorFont>
        <a:latin typeface="Manro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1430</Words>
  <Application>Microsoft Office PowerPoint</Application>
  <PresentationFormat>Широкоэкранный</PresentationFormat>
  <Paragraphs>92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Manrope</vt:lpstr>
      <vt:lpstr>Manrope </vt:lpstr>
      <vt:lpstr>Times New Roman</vt:lpstr>
      <vt:lpstr>Тема Office</vt:lpstr>
      <vt:lpstr>Саратов, 2021</vt:lpstr>
      <vt:lpstr>Перипротезные инфекции, ассоциированные с энтерококками, встречаются в 2,5% случаев (Rasoulim M.R., Tripathi M.S., Keneyon R. et all., 2012). </vt:lpstr>
      <vt:lpstr>Данные об особенностях формирования биопленок энтерококками – возбудителями перипротезной инфекции – ограничены. Получение такого рода информации имеет значение для назначения антибактериальной терапии перипротезной инфекции энтерококковой этиологии, так как частота неудачных результатов лечения здесь достигает 44% (Yuste J.R., Quesada M., Diaz-Rada P., Pozo J.L., 2014) и требует хирургического вмешательства по удалению инфицированного имплантированного устройства. </vt:lpstr>
      <vt:lpstr>Презентация PowerPoint</vt:lpstr>
      <vt:lpstr>Материалы и методы</vt:lpstr>
      <vt:lpstr>Презентация PowerPoint</vt:lpstr>
      <vt:lpstr> Для изучения последовательных стадий формирования и развития биопленок на стеклах использовали световую микроскопию. Предметные стекла помещали в чашку Петри содержащую 20 мл бактериальной взвеси (0,5 MF). Последовательно (c  1 по 7 сутки инкубации) из реактора извлекали по одному стеклу, окрашивали 0,1 % раствором кристаллического фиолетового и микроскопировали. Морфологию клеток изучали с использованием микровизора проходящего света μVizo-101 (Россия). </vt:lpstr>
      <vt:lpstr>Презентация PowerPoint</vt:lpstr>
      <vt:lpstr>Презентация PowerPoint</vt:lpstr>
      <vt:lpstr>Презентация PowerPoint</vt:lpstr>
      <vt:lpstr>Кинетика роста биопленок (А) и планктонных клеток (Б) штаммов  Enterococcus spp., возбудителей перипротезной инфекции суставов </vt:lpstr>
      <vt:lpstr>Презентация PowerPoint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 Shevchenko</dc:creator>
  <cp:lastModifiedBy>User349</cp:lastModifiedBy>
  <cp:revision>66</cp:revision>
  <dcterms:created xsi:type="dcterms:W3CDTF">2020-08-17T10:01:19Z</dcterms:created>
  <dcterms:modified xsi:type="dcterms:W3CDTF">2021-09-23T11:13:38Z</dcterms:modified>
</cp:coreProperties>
</file>