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9" r:id="rId3"/>
    <p:sldId id="308" r:id="rId4"/>
    <p:sldId id="257" r:id="rId5"/>
    <p:sldId id="259" r:id="rId6"/>
    <p:sldId id="258" r:id="rId7"/>
    <p:sldId id="260" r:id="rId8"/>
    <p:sldId id="261" r:id="rId9"/>
    <p:sldId id="274" r:id="rId10"/>
    <p:sldId id="275" r:id="rId11"/>
    <p:sldId id="304" r:id="rId12"/>
    <p:sldId id="305" r:id="rId13"/>
    <p:sldId id="306" r:id="rId14"/>
    <p:sldId id="307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5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15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2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73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20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03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1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0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2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2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3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9269-2CA6-48B3-8573-6711C036B7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4ABF-C464-4ACE-87C5-BC98298B06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0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Presentation1.pptx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184176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НИИ травматологии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smtClean="0">
                <a:solidFill>
                  <a:schemeClr val="tx1"/>
                </a:solidFill>
              </a:rPr>
              <a:t> ортопедии  и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нейрохирургии  Саратовского ГМУ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им. </a:t>
            </a:r>
            <a:r>
              <a:rPr lang="ru-RU" sz="1800" b="1" dirty="0" err="1" smtClean="0">
                <a:solidFill>
                  <a:schemeClr val="tx1"/>
                </a:solidFill>
              </a:rPr>
              <a:t>В.И.Разумовского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Минздрава России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988840"/>
            <a:ext cx="8503920" cy="4608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300" b="1" dirty="0" smtClean="0"/>
              <a:t>ПРОЦЕСС ГЕНЕРАЦИИ ТРОМБИНА И</a:t>
            </a:r>
            <a:br>
              <a:rPr lang="ru-RU" sz="3300" b="1" dirty="0" smtClean="0"/>
            </a:br>
            <a:endParaRPr lang="ru-RU" sz="3300" b="1" dirty="0" smtClean="0"/>
          </a:p>
          <a:p>
            <a:pPr marL="0" indent="0" algn="ctr">
              <a:buNone/>
            </a:pPr>
            <a:r>
              <a:rPr lang="ru-RU" sz="3300" b="1" dirty="0" smtClean="0"/>
              <a:t> ВОСПАЛЕНИЕ</a:t>
            </a:r>
          </a:p>
          <a:p>
            <a:endParaRPr lang="ru-RU" dirty="0"/>
          </a:p>
          <a:p>
            <a:endParaRPr lang="ru-RU" sz="2000" dirty="0" smtClean="0"/>
          </a:p>
          <a:p>
            <a:pPr marL="0" indent="0" algn="r">
              <a:buNone/>
            </a:pP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врач клинической лабораторной диагностики, 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к.м.н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. </a:t>
            </a:r>
            <a:r>
              <a:rPr lang="ru-RU" sz="2000" b="1" dirty="0" err="1">
                <a:solidFill>
                  <a:prstClr val="black"/>
                </a:solidFill>
                <a:ea typeface="+mj-ea"/>
                <a:cs typeface="+mj-cs"/>
              </a:rPr>
              <a:t>Шахмартова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 С.Г.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,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врач клинической лабораторной диагностики 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к.м.н.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Воробьёва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И.С.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,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главный научный сотрудник отдела фундаментальных 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и клинико-экспериментальных исследований, 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д.м.н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. </a:t>
            </a:r>
            <a:r>
              <a:rPr lang="ru-RU" sz="2000" b="1" dirty="0" err="1" smtClean="0">
                <a:solidFill>
                  <a:prstClr val="black"/>
                </a:solidFill>
                <a:ea typeface="+mj-ea"/>
                <a:cs typeface="+mj-cs"/>
              </a:rPr>
              <a:t>Пучиньян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Д.М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pPr marL="0" indent="0" algn="r">
              <a:buNone/>
            </a:pPr>
            <a:endParaRPr lang="ru-RU" sz="2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000" dirty="0" smtClean="0">
                <a:solidFill>
                  <a:prstClr val="black"/>
                </a:solidFill>
                <a:ea typeface="+mj-ea"/>
                <a:cs typeface="+mj-cs"/>
              </a:rPr>
              <a:t>Саратов - 2021</a:t>
            </a:r>
            <a:endParaRPr lang="ru-RU" sz="3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115426"/>
              </p:ext>
            </p:extLst>
          </p:nvPr>
        </p:nvGraphicFramePr>
        <p:xfrm>
          <a:off x="-1" y="0"/>
          <a:ext cx="4644009" cy="175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Презентация" r:id="rId4" imgW="6094506" imgH="3427477" progId="PowerPoint.Show.12">
                  <p:embed/>
                </p:oleObj>
              </mc:Choice>
              <mc:Fallback>
                <p:oleObj name="Презентация" r:id="rId4" imgW="6094506" imgH="3427477" progId="PowerPoint.Show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32" t="10118" r="64136" b="69940"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4644009" cy="1750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115426"/>
              </p:ext>
            </p:extLst>
          </p:nvPr>
        </p:nvGraphicFramePr>
        <p:xfrm>
          <a:off x="0" y="0"/>
          <a:ext cx="4644009" cy="175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Презентация" r:id="rId7" imgW="6094506" imgH="3427477" progId="PowerPoint.Show.12">
                  <p:embed/>
                </p:oleObj>
              </mc:Choice>
              <mc:Fallback>
                <p:oleObj name="Презентация" r:id="rId7" imgW="6094506" imgH="3427477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32" t="10118" r="64136" b="6994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44009" cy="1750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8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Типы реакций процесса </a:t>
            </a:r>
            <a:r>
              <a:rPr lang="ru-RU" dirty="0" err="1" smtClean="0">
                <a:solidFill>
                  <a:schemeClr val="tx1"/>
                </a:solidFill>
              </a:rPr>
              <a:t>тромбиногенеза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848872" cy="5175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1-я группа (АН-</a:t>
            </a:r>
            <a:r>
              <a:rPr lang="en-US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N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): структурная </a:t>
            </a:r>
            <a:r>
              <a:rPr lang="ru-RU" sz="2000" b="1" dirty="0" err="1" smtClean="0">
                <a:solidFill>
                  <a:srgbClr val="000000"/>
                </a:solidFill>
                <a:ea typeface="Calibri"/>
                <a:cs typeface="Times New Roman"/>
              </a:rPr>
              <a:t>гипертромбинемия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 с хронометрическим </a:t>
            </a:r>
            <a:r>
              <a:rPr lang="ru-RU" sz="2000" b="1" dirty="0" err="1" smtClean="0">
                <a:solidFill>
                  <a:srgbClr val="000000"/>
                </a:solidFill>
                <a:ea typeface="Calibri"/>
                <a:cs typeface="Times New Roman"/>
              </a:rPr>
              <a:t>нормореактивным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 типом </a:t>
            </a:r>
            <a:r>
              <a:rPr lang="ru-RU" sz="2000" b="1" dirty="0" err="1" smtClean="0">
                <a:solidFill>
                  <a:srgbClr val="000000"/>
                </a:solidFill>
                <a:ea typeface="Calibri"/>
                <a:cs typeface="Times New Roman"/>
              </a:rPr>
              <a:t>тромбиногенеза</a:t>
            </a:r>
            <a:endParaRPr lang="ru-RU" sz="2000" b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endParaRPr lang="ru-RU" sz="20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2-я группа (ППИ-</a:t>
            </a:r>
            <a:r>
              <a:rPr lang="en-US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N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): </a:t>
            </a:r>
            <a:r>
              <a:rPr lang="ru-RU" sz="2000" b="1" dirty="0" err="1" smtClean="0">
                <a:solidFill>
                  <a:srgbClr val="000000"/>
                </a:solidFill>
                <a:ea typeface="Calibri"/>
                <a:cs typeface="Times New Roman"/>
              </a:rPr>
              <a:t>нормотромбинемия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 с инертным типом </a:t>
            </a:r>
            <a:r>
              <a:rPr lang="ru-RU" sz="2000" b="1" dirty="0" err="1" smtClean="0">
                <a:solidFill>
                  <a:srgbClr val="000000"/>
                </a:solidFill>
                <a:ea typeface="Calibri"/>
                <a:cs typeface="Times New Roman"/>
              </a:rPr>
              <a:t>тромбиногенеза</a:t>
            </a:r>
            <a:endParaRPr lang="ru-RU" sz="2000" b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2000" b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2000" b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3-я </a:t>
            </a:r>
            <a:r>
              <a:rPr lang="ru-RU" sz="2000" b="1" dirty="0">
                <a:solidFill>
                  <a:srgbClr val="000000"/>
                </a:solidFill>
                <a:ea typeface="Calibri"/>
                <a:cs typeface="Times New Roman"/>
              </a:rPr>
              <a:t>группа (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АН-Р</a:t>
            </a:r>
            <a:r>
              <a:rPr lang="ru-RU" sz="2000" b="1" dirty="0">
                <a:solidFill>
                  <a:srgbClr val="000000"/>
                </a:solidFill>
                <a:ea typeface="Calibri"/>
                <a:cs typeface="Times New Roman"/>
              </a:rPr>
              <a:t>): склонность к геморрагическим проявлениям при повышенной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нагрузке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endParaRPr lang="ru-RU" sz="2000" b="1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000" b="1" dirty="0">
                <a:solidFill>
                  <a:srgbClr val="000000"/>
                </a:solidFill>
                <a:ea typeface="Calibri"/>
                <a:cs typeface="Times New Roman"/>
              </a:rPr>
              <a:t>4-я группа (ППИ-Р): </a:t>
            </a:r>
            <a:r>
              <a:rPr lang="ru-RU" sz="2000" b="1" dirty="0" err="1">
                <a:solidFill>
                  <a:srgbClr val="000000"/>
                </a:solidFill>
                <a:ea typeface="Calibri"/>
                <a:cs typeface="Times New Roman"/>
              </a:rPr>
              <a:t>гипертромбинемия</a:t>
            </a:r>
            <a:r>
              <a:rPr lang="ru-RU" sz="2000" b="1" dirty="0">
                <a:solidFill>
                  <a:srgbClr val="000000"/>
                </a:solidFill>
                <a:ea typeface="Calibri"/>
                <a:cs typeface="Times New Roman"/>
              </a:rPr>
              <a:t> с инертным типом </a:t>
            </a:r>
            <a:r>
              <a:rPr lang="ru-RU" sz="2000" b="1" dirty="0" err="1" smtClean="0">
                <a:solidFill>
                  <a:srgbClr val="000000"/>
                </a:solidFill>
                <a:ea typeface="Calibri"/>
                <a:cs typeface="Times New Roman"/>
              </a:rPr>
              <a:t>тромбиногенеза</a:t>
            </a:r>
            <a:endParaRPr lang="ru-RU" sz="2000" b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ru-RU" sz="2000" b="1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369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96752"/>
            <a:ext cx="8208912" cy="52565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У пациентов с асептическим воспалением (группа АН-</a:t>
            </a:r>
            <a:r>
              <a:rPr lang="en-US" dirty="0" smtClean="0"/>
              <a:t>N</a:t>
            </a:r>
            <a:r>
              <a:rPr lang="ru-RU" dirty="0" smtClean="0"/>
              <a:t>)</a:t>
            </a:r>
            <a:r>
              <a:rPr lang="en-US" dirty="0" smtClean="0"/>
              <a:t> c</a:t>
            </a:r>
            <a:r>
              <a:rPr lang="ru-RU" dirty="0" smtClean="0"/>
              <a:t>о структурной </a:t>
            </a:r>
            <a:r>
              <a:rPr lang="ru-RU" dirty="0" err="1" smtClean="0"/>
              <a:t>гипертромбинемией</a:t>
            </a:r>
            <a:r>
              <a:rPr lang="ru-RU" dirty="0" smtClean="0"/>
              <a:t> (повышенная готовность системы к стрессу) и адекватной реакцией на более сильный активатор сохранены адаптационные возможности системы </a:t>
            </a:r>
            <a:r>
              <a:rPr lang="ru-RU" dirty="0" err="1" smtClean="0"/>
              <a:t>гемокоагуляции</a:t>
            </a:r>
            <a:r>
              <a:rPr lang="ru-RU" dirty="0" smtClean="0"/>
              <a:t>.  </a:t>
            </a:r>
          </a:p>
          <a:p>
            <a:pPr algn="just"/>
            <a:r>
              <a:rPr lang="ru-RU" dirty="0" smtClean="0"/>
              <a:t>У </a:t>
            </a:r>
            <a:r>
              <a:rPr lang="ru-RU" dirty="0"/>
              <a:t>пациентов с инфекционным воспалением (группа </a:t>
            </a:r>
            <a:r>
              <a:rPr lang="ru-RU" dirty="0" smtClean="0"/>
              <a:t>ППИ-</a:t>
            </a:r>
            <a:r>
              <a:rPr lang="en-US" dirty="0" smtClean="0"/>
              <a:t>N</a:t>
            </a:r>
            <a:r>
              <a:rPr lang="ru-RU" dirty="0" smtClean="0"/>
              <a:t>) и инертной реакцией </a:t>
            </a:r>
            <a:r>
              <a:rPr lang="ru-RU" dirty="0" err="1" smtClean="0"/>
              <a:t>тромбиногенеза</a:t>
            </a:r>
            <a:r>
              <a:rPr lang="ru-RU" dirty="0" smtClean="0"/>
              <a:t> угнетены адаптационные возможности системы </a:t>
            </a:r>
            <a:r>
              <a:rPr lang="ru-RU" dirty="0" err="1" smtClean="0"/>
              <a:t>гемокоагуляции</a:t>
            </a:r>
            <a:r>
              <a:rPr lang="ru-RU" dirty="0" smtClean="0"/>
              <a:t>, поэтому хирургическая агрессия может инициировать как тромботические, так и геморрагические осложнения.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72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96752"/>
            <a:ext cx="8532440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Высокий уровень развития геморрагических осложнений выявляется у пациентов с асептическим воспалением (группа АН-</a:t>
            </a:r>
            <a:r>
              <a:rPr lang="en-US" dirty="0" smtClean="0"/>
              <a:t>P</a:t>
            </a:r>
            <a:r>
              <a:rPr lang="ru-RU" dirty="0" smtClean="0"/>
              <a:t>), так как на фоне </a:t>
            </a:r>
            <a:r>
              <a:rPr lang="ru-RU" dirty="0" err="1" smtClean="0"/>
              <a:t>нормотромбинемии</a:t>
            </a:r>
            <a:r>
              <a:rPr lang="ru-RU" dirty="0" smtClean="0"/>
              <a:t> поступление дополнительного  тромбопластического материала вызывает угнетение процесса </a:t>
            </a:r>
            <a:r>
              <a:rPr lang="ru-RU" dirty="0" err="1" smtClean="0"/>
              <a:t>тромбиногенеза</a:t>
            </a:r>
            <a:r>
              <a:rPr lang="ru-RU" dirty="0" smtClean="0"/>
              <a:t> и быстрое истощение резервных возможностей системы (несмотря на увеличение скорости образования тромбина (</a:t>
            </a:r>
            <a:r>
              <a:rPr lang="en-US" dirty="0" smtClean="0"/>
              <a:t>VI) </a:t>
            </a:r>
            <a:r>
              <a:rPr lang="ru-RU" dirty="0" smtClean="0"/>
              <a:t>его количество снижается).  </a:t>
            </a:r>
          </a:p>
          <a:p>
            <a:pPr algn="just"/>
            <a:r>
              <a:rPr lang="ru-RU" dirty="0" smtClean="0"/>
              <a:t>У </a:t>
            </a:r>
            <a:r>
              <a:rPr lang="ru-RU" dirty="0"/>
              <a:t>пациентов с инфекционным воспалением (группа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ППИ-</a:t>
            </a:r>
            <a:r>
              <a:rPr lang="en-US" dirty="0" smtClean="0"/>
              <a:t>P</a:t>
            </a:r>
            <a:r>
              <a:rPr lang="ru-RU" dirty="0" smtClean="0"/>
              <a:t>) высок риск развития тромботических осложнений, так как уже малая концентрация тканевого фактора выявляет ускоренную и повышенную продукцию тромбина, а более сильный активатор – инерционность системы, что ограничивает адаптационные возможности системы, в частности,  по коррекции эндогенного </a:t>
            </a:r>
            <a:r>
              <a:rPr lang="ru-RU" dirty="0" err="1" smtClean="0"/>
              <a:t>тромбинового</a:t>
            </a:r>
            <a:r>
              <a:rPr lang="ru-RU" dirty="0" smtClean="0"/>
              <a:t> потенциала.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35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397078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b="1" dirty="0">
                <a:solidFill>
                  <a:prstClr val="black"/>
                </a:solidFill>
                <a:latin typeface="Georgia"/>
              </a:rPr>
              <a:t>НИИ травматологии,  ортопедии  и </a:t>
            </a:r>
            <a:br>
              <a:rPr lang="ru-RU" sz="1600" b="1" dirty="0">
                <a:solidFill>
                  <a:prstClr val="black"/>
                </a:solidFill>
                <a:latin typeface="Georgia"/>
              </a:rPr>
            </a:br>
            <a:r>
              <a:rPr lang="ru-RU" sz="1600" b="1" dirty="0">
                <a:solidFill>
                  <a:prstClr val="black"/>
                </a:solidFill>
                <a:latin typeface="Georgia"/>
              </a:rPr>
              <a:t>нейрохирургии  Саратовского ГМУ </a:t>
            </a:r>
            <a:br>
              <a:rPr lang="ru-RU" sz="1600" b="1" dirty="0">
                <a:solidFill>
                  <a:prstClr val="black"/>
                </a:solidFill>
                <a:latin typeface="Georgia"/>
              </a:rPr>
            </a:br>
            <a:r>
              <a:rPr lang="ru-RU" sz="1600" b="1" dirty="0">
                <a:solidFill>
                  <a:prstClr val="black"/>
                </a:solidFill>
                <a:latin typeface="Georgia"/>
              </a:rPr>
              <a:t>им. </a:t>
            </a:r>
            <a:r>
              <a:rPr lang="ru-RU" sz="1600" b="1" dirty="0" err="1">
                <a:solidFill>
                  <a:prstClr val="black"/>
                </a:solidFill>
                <a:latin typeface="Georgia"/>
              </a:rPr>
              <a:t>В.И.Разумовского</a:t>
            </a:r>
            <a:r>
              <a:rPr lang="ru-RU" sz="1600" b="1" dirty="0">
                <a:solidFill>
                  <a:prstClr val="black"/>
                </a:solidFill>
                <a:latin typeface="Georgia"/>
              </a:rPr>
              <a:t> </a:t>
            </a:r>
            <a:br>
              <a:rPr lang="ru-RU" sz="1600" b="1" dirty="0">
                <a:solidFill>
                  <a:prstClr val="black"/>
                </a:solidFill>
                <a:latin typeface="Georgia"/>
              </a:rPr>
            </a:br>
            <a:r>
              <a:rPr lang="ru-RU" sz="1600" b="1" dirty="0">
                <a:solidFill>
                  <a:prstClr val="black"/>
                </a:solidFill>
                <a:latin typeface="Georgia"/>
              </a:rPr>
              <a:t>Минздрава России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32"/>
            <a:ext cx="439248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Благодарю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9035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" y="260648"/>
            <a:ext cx="8433542" cy="63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8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Цель исследования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086672" cy="411020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определить особенности процесса образования тромбина у пациентов с асептическим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инфекционным воспалением в области имплантации </a:t>
            </a:r>
            <a:r>
              <a:rPr lang="ru-RU" dirty="0" err="1" smtClean="0"/>
              <a:t>эндопротеза</a:t>
            </a:r>
            <a:r>
              <a:rPr lang="ru-RU" dirty="0" smtClean="0"/>
              <a:t> коленного сустава и выявить лабораторные признаки риска </a:t>
            </a:r>
            <a:r>
              <a:rPr lang="ru-RU" dirty="0"/>
              <a:t>развития тромботических и геморрагических </a:t>
            </a:r>
            <a:r>
              <a:rPr lang="ru-RU" dirty="0" smtClean="0"/>
              <a:t>осложнений.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3598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Материал и методы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280920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52 больных, </a:t>
            </a:r>
            <a:r>
              <a:rPr lang="ru-RU" sz="2800" dirty="0"/>
              <a:t>нуждавшихся в операции </a:t>
            </a:r>
            <a:r>
              <a:rPr lang="ru-RU" sz="2800" dirty="0" err="1"/>
              <a:t>реэндопротезирования</a:t>
            </a:r>
            <a:r>
              <a:rPr lang="ru-RU" sz="2800" dirty="0"/>
              <a:t> крупных суставов нижних конечностей по поводу несостоятельности их первичного замещения вследствие развития асептического или инфекционно-гнойного воспаления.</a:t>
            </a:r>
          </a:p>
          <a:p>
            <a:r>
              <a:rPr lang="ru-RU" sz="2400" dirty="0" smtClean="0"/>
              <a:t> </a:t>
            </a:r>
            <a:r>
              <a:rPr lang="ru-RU" dirty="0" smtClean="0"/>
              <a:t>5 </a:t>
            </a:r>
            <a:r>
              <a:rPr lang="ru-RU" dirty="0"/>
              <a:t>мужчин и 47 </a:t>
            </a:r>
            <a:r>
              <a:rPr lang="ru-RU" dirty="0" smtClean="0"/>
              <a:t>женщин</a:t>
            </a:r>
            <a:r>
              <a:rPr lang="ru-RU" sz="2400" dirty="0" smtClean="0"/>
              <a:t>, </a:t>
            </a:r>
            <a:r>
              <a:rPr lang="ru-RU" dirty="0"/>
              <a:t>из них 28 пациентов с асептическим и 24 – с инфекционным воспалением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Ме</a:t>
            </a:r>
            <a:r>
              <a:rPr lang="ru-RU" dirty="0" smtClean="0"/>
              <a:t> </a:t>
            </a:r>
            <a:r>
              <a:rPr lang="ru-RU" dirty="0"/>
              <a:t>возраста – </a:t>
            </a:r>
            <a:r>
              <a:rPr lang="ru-RU" dirty="0" smtClean="0"/>
              <a:t>66,0 </a:t>
            </a:r>
            <a:r>
              <a:rPr lang="ru-RU" dirty="0"/>
              <a:t>(</a:t>
            </a:r>
            <a:r>
              <a:rPr lang="en-US" dirty="0"/>
              <a:t>Q</a:t>
            </a:r>
            <a:r>
              <a:rPr lang="ru-RU" baseline="-25000" dirty="0"/>
              <a:t>25</a:t>
            </a:r>
            <a:r>
              <a:rPr lang="ru-RU" dirty="0"/>
              <a:t>; Q</a:t>
            </a:r>
            <a:r>
              <a:rPr lang="ru-RU" baseline="-25000" dirty="0"/>
              <a:t>75)</a:t>
            </a:r>
            <a:r>
              <a:rPr lang="ru-RU" dirty="0"/>
              <a:t> – 60,0; 71,0). </a:t>
            </a:r>
          </a:p>
          <a:p>
            <a:r>
              <a:rPr lang="ru-RU" sz="2400" dirty="0" smtClean="0"/>
              <a:t>Контрольная группа 13 </a:t>
            </a:r>
            <a:r>
              <a:rPr lang="ru-RU" sz="2400" dirty="0"/>
              <a:t>условно здоровых доноров </a:t>
            </a:r>
            <a:r>
              <a:rPr lang="ru-RU" sz="2400" dirty="0" smtClean="0"/>
              <a:t>крови </a:t>
            </a:r>
            <a:r>
              <a:rPr lang="ru-RU" dirty="0" err="1" smtClean="0"/>
              <a:t>Ме</a:t>
            </a:r>
            <a:r>
              <a:rPr lang="ru-RU" dirty="0" smtClean="0"/>
              <a:t> </a:t>
            </a:r>
            <a:r>
              <a:rPr lang="ru-RU" dirty="0"/>
              <a:t>возраста – 58,5 (49,0; 64,0) лет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944398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268760"/>
            <a:ext cx="4040188" cy="1224136"/>
          </a:xfrm>
        </p:spPr>
        <p:txBody>
          <a:bodyPr/>
          <a:lstStyle/>
          <a:p>
            <a:pPr algn="ctr"/>
            <a:r>
              <a:rPr lang="ru-RU" dirty="0" err="1" smtClean="0"/>
              <a:t>Скрининговые</a:t>
            </a:r>
            <a:r>
              <a:rPr lang="ru-RU" dirty="0" smtClean="0"/>
              <a:t> </a:t>
            </a:r>
            <a:r>
              <a:rPr lang="ru-RU" dirty="0" err="1" smtClean="0"/>
              <a:t>коагуляционные</a:t>
            </a:r>
            <a:r>
              <a:rPr lang="ru-RU" dirty="0" smtClean="0"/>
              <a:t> тесты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Тест генерации тромбина (ТГТ)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АЧТВ (с)</a:t>
            </a:r>
          </a:p>
          <a:p>
            <a:r>
              <a:rPr lang="ru-RU" sz="2400" b="1" dirty="0"/>
              <a:t> ПВ (</a:t>
            </a:r>
            <a:r>
              <a:rPr lang="ru-RU" sz="2400" b="1" dirty="0" smtClean="0"/>
              <a:t>с)</a:t>
            </a:r>
            <a:endParaRPr lang="ru-RU" sz="2400" b="1" dirty="0"/>
          </a:p>
          <a:p>
            <a:r>
              <a:rPr lang="ru-RU" sz="2400" b="1" dirty="0" smtClean="0"/>
              <a:t>ТВ </a:t>
            </a:r>
            <a:r>
              <a:rPr lang="ru-RU" sz="2400" b="1" dirty="0"/>
              <a:t>(</a:t>
            </a:r>
            <a:r>
              <a:rPr lang="ru-RU" sz="2400" b="1" dirty="0" smtClean="0"/>
              <a:t>с)</a:t>
            </a:r>
            <a:endParaRPr lang="ru-RU" sz="2400" b="1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Фибриноген (г/л)</a:t>
            </a:r>
          </a:p>
          <a:p>
            <a:r>
              <a:rPr lang="ru-RU" sz="2400" b="1" dirty="0"/>
              <a:t>АТ </a:t>
            </a:r>
            <a:r>
              <a:rPr lang="en-US" sz="2400" b="1" dirty="0" smtClean="0"/>
              <a:t>III</a:t>
            </a:r>
            <a:r>
              <a:rPr lang="ru-RU" sz="2400" b="1" dirty="0" smtClean="0"/>
              <a:t> (%)</a:t>
            </a:r>
          </a:p>
          <a:p>
            <a:r>
              <a:rPr lang="ru-RU" sz="2400" b="1" dirty="0" smtClean="0"/>
              <a:t>Д-</a:t>
            </a:r>
            <a:r>
              <a:rPr lang="ru-RU" sz="2400" b="1" dirty="0" err="1" smtClean="0"/>
              <a:t>димер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нг</a:t>
            </a:r>
            <a:r>
              <a:rPr lang="ru-RU" sz="2400" b="1" dirty="0"/>
              <a:t>/мл</a:t>
            </a:r>
            <a:r>
              <a:rPr lang="ru-RU" sz="2400" b="1" dirty="0" smtClean="0"/>
              <a:t>)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С-реактивный белок</a:t>
            </a:r>
          </a:p>
          <a:p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algn="ctr"/>
            <a:endParaRPr lang="ru-RU" sz="1800" b="1" dirty="0"/>
          </a:p>
          <a:p>
            <a:pPr algn="ctr"/>
            <a:endParaRPr lang="ru-RU" sz="1800" b="1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Измерение </a:t>
            </a:r>
            <a:r>
              <a:rPr lang="ru-RU" sz="2000" b="1" dirty="0"/>
              <a:t>количества тромбина (в </a:t>
            </a:r>
            <a:r>
              <a:rPr lang="en-US" sz="2000" b="1" dirty="0" err="1"/>
              <a:t>nM</a:t>
            </a:r>
            <a:r>
              <a:rPr lang="ru-RU" sz="2000" b="1" dirty="0"/>
              <a:t>), которое образуется при </a:t>
            </a:r>
            <a:r>
              <a:rPr lang="ru-RU" sz="2000" b="1" dirty="0" err="1"/>
              <a:t>рекальцификации</a:t>
            </a:r>
            <a:r>
              <a:rPr lang="ru-RU" sz="2000" b="1" dirty="0"/>
              <a:t> цитратной плазмы в присутствии фиксированного концентрации тканевого фактора (</a:t>
            </a:r>
            <a:r>
              <a:rPr lang="en-US" sz="2000" b="1" dirty="0"/>
              <a:t>TF</a:t>
            </a:r>
            <a:r>
              <a:rPr lang="ru-RU" sz="2000" b="1" dirty="0"/>
              <a:t>)</a:t>
            </a:r>
            <a:r>
              <a:rPr lang="en-US" sz="2000" b="1" dirty="0"/>
              <a:t> </a:t>
            </a:r>
            <a:r>
              <a:rPr lang="ru-RU" sz="2000" b="1" dirty="0"/>
              <a:t>и </a:t>
            </a:r>
            <a:r>
              <a:rPr lang="ru-RU" sz="2000" b="1" dirty="0" err="1"/>
              <a:t>флюорогенного</a:t>
            </a:r>
            <a:r>
              <a:rPr lang="ru-RU" sz="2000" b="1" dirty="0"/>
              <a:t> субстрата</a:t>
            </a:r>
          </a:p>
          <a:p>
            <a:endParaRPr lang="ru-RU" sz="2000" b="1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Методы исследования системы гемостаза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53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Тест генерации тромбина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Активаторы:</a:t>
            </a:r>
          </a:p>
          <a:p>
            <a:r>
              <a:rPr lang="ru-RU" sz="1800" b="1" dirty="0" smtClean="0"/>
              <a:t>1.   </a:t>
            </a:r>
            <a:r>
              <a:rPr lang="en-US" sz="1800" b="1" dirty="0" smtClean="0"/>
              <a:t>RB</a:t>
            </a:r>
            <a:r>
              <a:rPr lang="ru-RU" sz="1800" b="1" dirty="0" smtClean="0"/>
              <a:t> - </a:t>
            </a:r>
            <a:r>
              <a:rPr lang="en-US" sz="1800" b="1" dirty="0" smtClean="0"/>
              <a:t> </a:t>
            </a:r>
            <a:r>
              <a:rPr lang="ru-RU" sz="1800" b="1" dirty="0" smtClean="0"/>
              <a:t>содержание тканевого фактора </a:t>
            </a:r>
          </a:p>
          <a:p>
            <a:r>
              <a:rPr lang="en-US" sz="1800" b="1" dirty="0" smtClean="0"/>
              <a:t>TF – 2 </a:t>
            </a:r>
            <a:r>
              <a:rPr lang="ru-RU" sz="1800" b="1" dirty="0" err="1" smtClean="0"/>
              <a:t>пмоль</a:t>
            </a:r>
            <a:r>
              <a:rPr lang="ru-RU" sz="1800" b="1" dirty="0" smtClean="0"/>
              <a:t>/мл</a:t>
            </a:r>
          </a:p>
          <a:p>
            <a:r>
              <a:rPr lang="ru-RU" sz="1800" b="1" dirty="0" smtClean="0"/>
              <a:t>2. </a:t>
            </a:r>
            <a:r>
              <a:rPr lang="en-US" sz="1800" b="1" dirty="0" smtClean="0"/>
              <a:t>R</a:t>
            </a:r>
            <a:r>
              <a:rPr lang="ru-RU" sz="1800" b="1" dirty="0" smtClean="0"/>
              <a:t>С </a:t>
            </a:r>
            <a:r>
              <a:rPr lang="en-US" sz="1800" b="1" dirty="0" smtClean="0"/>
              <a:t>low</a:t>
            </a:r>
            <a:r>
              <a:rPr lang="ru-RU" sz="1800" b="1" dirty="0" smtClean="0"/>
              <a:t> - </a:t>
            </a:r>
            <a:r>
              <a:rPr lang="ru-RU" sz="1800" b="1" dirty="0"/>
              <a:t>содержание тканевого фактора </a:t>
            </a:r>
          </a:p>
          <a:p>
            <a:r>
              <a:rPr lang="en-US" sz="1800" b="1" dirty="0"/>
              <a:t>TF – </a:t>
            </a:r>
            <a:r>
              <a:rPr lang="ru-RU" sz="1800" b="1" dirty="0" smtClean="0"/>
              <a:t>5</a:t>
            </a:r>
            <a:r>
              <a:rPr lang="en-US" sz="1800" b="1" dirty="0" smtClean="0"/>
              <a:t> </a:t>
            </a:r>
            <a:r>
              <a:rPr lang="ru-RU" sz="1800" b="1" dirty="0" err="1"/>
              <a:t>пмоль</a:t>
            </a:r>
            <a:r>
              <a:rPr lang="ru-RU" sz="1800" b="1" dirty="0"/>
              <a:t>/мл</a:t>
            </a:r>
          </a:p>
          <a:p>
            <a:endParaRPr lang="ru-RU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652120" y="548680"/>
                <a:ext cx="3240360" cy="57606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ru-RU" sz="2400" b="1" dirty="0" smtClean="0"/>
                  <a:t>Показатели ТГТ</a:t>
                </a:r>
              </a:p>
              <a:p>
                <a:pPr marL="0" indent="0" algn="ctr">
                  <a:buNone/>
                </a:pPr>
                <a:endParaRPr lang="ru-RU" sz="2400" b="1" dirty="0" smtClean="0"/>
              </a:p>
              <a:p>
                <a:pPr algn="just"/>
                <a:r>
                  <a:rPr lang="en-US" sz="2400" b="1" dirty="0" smtClean="0">
                    <a:solidFill>
                      <a:srgbClr val="FF0000"/>
                    </a:solidFill>
                  </a:rPr>
                  <a:t>Lag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time </a:t>
                </a:r>
                <a:r>
                  <a:rPr lang="en-US" sz="2400" b="1" dirty="0"/>
                  <a:t>– </a:t>
                </a:r>
                <a:r>
                  <a:rPr lang="ru-RU" sz="2400" dirty="0"/>
                  <a:t>время запаздывания</a:t>
                </a:r>
              </a:p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</a:rPr>
                  <a:t>Peak thrombin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–</a:t>
                </a:r>
                <a:r>
                  <a:rPr lang="ru-RU" sz="2400" dirty="0"/>
                  <a:t> максимальная концентрация тромбина</a:t>
                </a:r>
              </a:p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</a:rPr>
                  <a:t>Time to peak </a:t>
                </a:r>
                <a:r>
                  <a:rPr lang="ru-RU" sz="2400" dirty="0"/>
                  <a:t>- время достижения пика</a:t>
                </a:r>
              </a:p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</a:rPr>
                  <a:t>AUC </a:t>
                </a:r>
                <a:r>
                  <a:rPr lang="en-US" sz="2400" b="1" dirty="0"/>
                  <a:t>– </a:t>
                </a:r>
                <a:r>
                  <a:rPr lang="ru-RU" sz="2400" dirty="0"/>
                  <a:t>эндогенный </a:t>
                </a:r>
                <a:r>
                  <a:rPr lang="ru-RU" sz="2400" dirty="0" err="1"/>
                  <a:t>тромбиновый</a:t>
                </a:r>
                <a:r>
                  <a:rPr lang="ru-RU" sz="2400" dirty="0"/>
                  <a:t> потенциал</a:t>
                </a:r>
              </a:p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</a:rPr>
                  <a:t>V</a:t>
                </a:r>
                <a:r>
                  <a:rPr lang="en-US" sz="2400" b="1" dirty="0"/>
                  <a:t> – </a:t>
                </a:r>
                <a:r>
                  <a:rPr lang="ru-RU" sz="2400" dirty="0" err="1"/>
                  <a:t>ск</a:t>
                </a:r>
                <a:r>
                  <a:rPr lang="en-US" sz="2400" dirty="0"/>
                  <a:t>o</a:t>
                </a:r>
                <a:r>
                  <a:rPr lang="ru-RU" sz="2400" dirty="0" err="1"/>
                  <a:t>рость</a:t>
                </a:r>
                <a:r>
                  <a:rPr lang="ru-RU" sz="2400" dirty="0"/>
                  <a:t> образования тромбина </a:t>
                </a:r>
                <a:endParaRPr lang="en-US" sz="2400" dirty="0"/>
              </a:p>
              <a:p>
                <a:pPr marL="0" indent="0" algn="just">
                  <a:buNone/>
                </a:pPr>
                <a:r>
                  <a:rPr lang="ru-RU" sz="2400" b="1" i="1" dirty="0" smtClean="0">
                    <a:solidFill>
                      <a:srgbClr val="FF0000"/>
                    </a:solidFill>
                  </a:rPr>
                  <a:t>     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𝒑𝒆𝒂𝒌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𝒕𝒕𝑷𝒆𝒂𝒌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𝒕𝒍𝒂𝒈</m:t>
                        </m:r>
                      </m:den>
                    </m:f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652120" y="548680"/>
                <a:ext cx="3240360" cy="5760640"/>
              </a:xfrm>
              <a:blipFill rotWithShape="1">
                <a:blip r:embed="rId2"/>
                <a:stretch>
                  <a:fillRect l="-940" t="-1799" r="-2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user\Desktop\ти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266429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4637743"/>
            <a:ext cx="1872208" cy="303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73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340768"/>
            <a:ext cx="4040188" cy="9162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dirty="0" smtClean="0"/>
              <a:t>Группы №1 и №2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340768"/>
            <a:ext cx="4173158" cy="9147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dirty="0" smtClean="0"/>
              <a:t>Группы №3 и №4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79512" y="2255520"/>
            <a:ext cx="4392488" cy="403426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800" dirty="0"/>
              <a:t>t</a:t>
            </a:r>
            <a:r>
              <a:rPr lang="ru-RU" sz="2800" dirty="0"/>
              <a:t>-</a:t>
            </a:r>
            <a:r>
              <a:rPr lang="en-US" sz="2800" dirty="0" err="1"/>
              <a:t>lag</a:t>
            </a:r>
            <a:r>
              <a:rPr lang="en-US" sz="2800" baseline="-25000" dirty="0" err="1"/>
              <a:t>RB</a:t>
            </a:r>
            <a:r>
              <a:rPr lang="en-US" sz="2800" dirty="0"/>
              <a:t> </a:t>
            </a:r>
            <a:r>
              <a:rPr lang="ru-RU" sz="2800" dirty="0" smtClean="0"/>
              <a:t>&gt; </a:t>
            </a:r>
            <a:r>
              <a:rPr lang="en-US" sz="2800" dirty="0"/>
              <a:t>t</a:t>
            </a:r>
            <a:r>
              <a:rPr lang="ru-RU" sz="2800" dirty="0"/>
              <a:t>-</a:t>
            </a:r>
            <a:r>
              <a:rPr lang="en-US" sz="2800" dirty="0" err="1"/>
              <a:t>lag</a:t>
            </a:r>
            <a:r>
              <a:rPr lang="en-US" sz="2800" baseline="-25000" dirty="0" err="1"/>
              <a:t>R</a:t>
            </a:r>
            <a:r>
              <a:rPr lang="ru-RU" sz="2800" baseline="-25000" dirty="0"/>
              <a:t>С-</a:t>
            </a:r>
            <a:r>
              <a:rPr lang="en-US" sz="2800" baseline="-25000" dirty="0"/>
              <a:t>low</a:t>
            </a:r>
            <a:r>
              <a:rPr lang="ru-RU" sz="2800" dirty="0"/>
              <a:t> </a:t>
            </a:r>
            <a:endParaRPr lang="ru-RU" sz="2800" dirty="0" smtClean="0"/>
          </a:p>
          <a:p>
            <a:pPr>
              <a:spcBef>
                <a:spcPts val="0"/>
              </a:spcBef>
            </a:pPr>
            <a:endParaRPr lang="ru-RU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err="1"/>
              <a:t>tt</a:t>
            </a:r>
            <a:r>
              <a:rPr lang="ru-RU" sz="2800" dirty="0"/>
              <a:t>-</a:t>
            </a:r>
            <a:r>
              <a:rPr lang="en-US" sz="2800" dirty="0" err="1"/>
              <a:t>peak</a:t>
            </a:r>
            <a:r>
              <a:rPr lang="en-US" sz="2800" baseline="-25000" dirty="0" err="1"/>
              <a:t>RB</a:t>
            </a:r>
            <a:r>
              <a:rPr lang="en-US" sz="2800" baseline="-25000" dirty="0"/>
              <a:t> </a:t>
            </a:r>
            <a:r>
              <a:rPr lang="ru-RU" sz="2800" dirty="0">
                <a:solidFill>
                  <a:prstClr val="black"/>
                </a:solidFill>
              </a:rPr>
              <a:t>&gt;</a:t>
            </a:r>
            <a:r>
              <a:rPr lang="ru-RU" sz="2800" dirty="0" smtClean="0"/>
              <a:t> </a:t>
            </a:r>
            <a:r>
              <a:rPr lang="en-US" sz="2800" dirty="0" err="1"/>
              <a:t>tt</a:t>
            </a:r>
            <a:r>
              <a:rPr lang="ru-RU" sz="2800" dirty="0"/>
              <a:t>-</a:t>
            </a:r>
            <a:r>
              <a:rPr lang="en-US" sz="2800" dirty="0" err="1"/>
              <a:t>peak</a:t>
            </a:r>
            <a:r>
              <a:rPr lang="en-US" sz="2800" baseline="-25000" dirty="0" err="1"/>
              <a:t>RC</a:t>
            </a:r>
            <a:r>
              <a:rPr lang="ru-RU" sz="2800" baseline="-25000" dirty="0"/>
              <a:t>-</a:t>
            </a:r>
            <a:r>
              <a:rPr lang="en-US" sz="2800" baseline="-25000" dirty="0" smtClean="0"/>
              <a:t>low</a:t>
            </a:r>
            <a:endParaRPr lang="ru-RU" sz="2800" baseline="-25000" dirty="0" smtClean="0"/>
          </a:p>
          <a:p>
            <a:pPr>
              <a:spcBef>
                <a:spcPts val="0"/>
              </a:spcBef>
            </a:pPr>
            <a:endParaRPr lang="ru-RU" sz="2800" baseline="-25000" dirty="0"/>
          </a:p>
          <a:p>
            <a:pPr>
              <a:spcBef>
                <a:spcPts val="0"/>
              </a:spcBef>
            </a:pPr>
            <a:endParaRPr lang="ru-RU" sz="2800" baseline="-25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/>
              <a:t>сокращение времени инициации и достижения пика образования тромбина под действием более сильного активатора (физиологическая реакция)</a:t>
            </a:r>
            <a:endParaRPr lang="ru-RU" sz="23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320480" cy="394469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en-US" sz="4200" dirty="0" smtClean="0"/>
              <a:t>t</a:t>
            </a:r>
            <a:r>
              <a:rPr lang="ru-RU" sz="4200" dirty="0"/>
              <a:t>-</a:t>
            </a:r>
            <a:r>
              <a:rPr lang="en-US" sz="4200" dirty="0" err="1"/>
              <a:t>lag</a:t>
            </a:r>
            <a:r>
              <a:rPr lang="en-US" sz="4200" baseline="-25000" dirty="0" err="1"/>
              <a:t>RB</a:t>
            </a:r>
            <a:r>
              <a:rPr lang="en-US" sz="4200" dirty="0"/>
              <a:t> </a:t>
            </a:r>
            <a:r>
              <a:rPr lang="ru-RU" sz="2800" dirty="0">
                <a:solidFill>
                  <a:prstClr val="black"/>
                </a:solidFill>
              </a:rPr>
              <a:t>≤</a:t>
            </a:r>
            <a:r>
              <a:rPr lang="ru-RU" sz="4200" dirty="0" smtClean="0"/>
              <a:t> </a:t>
            </a:r>
            <a:r>
              <a:rPr lang="en-US" sz="4200" dirty="0"/>
              <a:t>t</a:t>
            </a:r>
            <a:r>
              <a:rPr lang="ru-RU" sz="4200" dirty="0"/>
              <a:t>-</a:t>
            </a:r>
            <a:r>
              <a:rPr lang="en-US" sz="4200" dirty="0" err="1"/>
              <a:t>lag</a:t>
            </a:r>
            <a:r>
              <a:rPr lang="en-US" sz="4200" baseline="-25000" dirty="0" err="1"/>
              <a:t>R</a:t>
            </a:r>
            <a:r>
              <a:rPr lang="ru-RU" sz="4200" baseline="-25000" dirty="0"/>
              <a:t>С-</a:t>
            </a:r>
            <a:r>
              <a:rPr lang="en-US" sz="4200" baseline="-25000" dirty="0"/>
              <a:t>low</a:t>
            </a:r>
            <a:r>
              <a:rPr lang="ru-RU" sz="4200" dirty="0"/>
              <a:t> </a:t>
            </a:r>
            <a:endParaRPr lang="ru-RU" sz="4200" dirty="0" smtClean="0"/>
          </a:p>
          <a:p>
            <a:pPr marL="0" indent="0">
              <a:spcBef>
                <a:spcPts val="0"/>
              </a:spcBef>
              <a:buNone/>
            </a:pPr>
            <a:endParaRPr lang="ru-RU" sz="4200" dirty="0"/>
          </a:p>
          <a:p>
            <a:pPr marL="0" indent="0">
              <a:spcBef>
                <a:spcPts val="0"/>
              </a:spcBef>
              <a:buNone/>
            </a:pPr>
            <a:endParaRPr lang="ru-RU" sz="4200" dirty="0"/>
          </a:p>
          <a:p>
            <a:pPr>
              <a:spcBef>
                <a:spcPts val="0"/>
              </a:spcBef>
            </a:pPr>
            <a:r>
              <a:rPr lang="en-US" sz="4200" dirty="0" err="1"/>
              <a:t>tt</a:t>
            </a:r>
            <a:r>
              <a:rPr lang="ru-RU" sz="4200" dirty="0"/>
              <a:t>-</a:t>
            </a:r>
            <a:r>
              <a:rPr lang="en-US" sz="4200" dirty="0" err="1"/>
              <a:t>peak</a:t>
            </a:r>
            <a:r>
              <a:rPr lang="en-US" sz="4200" baseline="-25000" dirty="0" err="1"/>
              <a:t>RB</a:t>
            </a:r>
            <a:r>
              <a:rPr lang="en-US" sz="4200" baseline="-25000" dirty="0"/>
              <a:t> </a:t>
            </a:r>
            <a:r>
              <a:rPr lang="ru-RU" sz="2800" dirty="0">
                <a:solidFill>
                  <a:prstClr val="black"/>
                </a:solidFill>
              </a:rPr>
              <a:t>≤</a:t>
            </a:r>
            <a:r>
              <a:rPr lang="ru-RU" sz="4200" dirty="0" smtClean="0"/>
              <a:t> </a:t>
            </a:r>
            <a:r>
              <a:rPr lang="en-US" sz="4200" dirty="0" err="1"/>
              <a:t>tt</a:t>
            </a:r>
            <a:r>
              <a:rPr lang="ru-RU" sz="4200" dirty="0"/>
              <a:t>-</a:t>
            </a:r>
            <a:r>
              <a:rPr lang="en-US" sz="4200" dirty="0" err="1"/>
              <a:t>peak</a:t>
            </a:r>
            <a:r>
              <a:rPr lang="en-US" sz="4200" baseline="-25000" dirty="0" err="1"/>
              <a:t>RC</a:t>
            </a:r>
            <a:r>
              <a:rPr lang="ru-RU" sz="4200" baseline="-25000" dirty="0"/>
              <a:t>-</a:t>
            </a:r>
            <a:r>
              <a:rPr lang="en-US" sz="4200" baseline="-25000" dirty="0" smtClean="0"/>
              <a:t>low</a:t>
            </a:r>
            <a:endParaRPr lang="ru-RU" sz="4200" baseline="-25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baseline="-25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/>
              <a:t>увеличение </a:t>
            </a:r>
            <a:r>
              <a:rPr lang="ru-RU" sz="3400" dirty="0"/>
              <a:t>времени инициации и достижения пика образования тромбина под действием более сильного </a:t>
            </a:r>
            <a:r>
              <a:rPr lang="ru-RU" sz="3400" dirty="0" smtClean="0"/>
              <a:t>активатора (парадоксальная реакция)</a:t>
            </a:r>
            <a:endParaRPr lang="ru-RU" sz="3400" baseline="-25000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Г</a:t>
            </a:r>
            <a:r>
              <a:rPr lang="ru-RU" b="1" dirty="0" smtClean="0">
                <a:solidFill>
                  <a:schemeClr val="tx1"/>
                </a:solidFill>
              </a:rPr>
              <a:t>руппы больных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24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446712" cy="5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Результаты тестов </a:t>
            </a:r>
            <a:r>
              <a:rPr lang="ru-RU" sz="2800" b="1" dirty="0" err="1" smtClean="0">
                <a:solidFill>
                  <a:schemeClr val="tx1"/>
                </a:solidFill>
              </a:rPr>
              <a:t>коагулограммы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83626399"/>
              </p:ext>
            </p:extLst>
          </p:nvPr>
        </p:nvGraphicFramePr>
        <p:xfrm>
          <a:off x="107499" y="987550"/>
          <a:ext cx="8928996" cy="5549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5">
                  <a:extLst>
                    <a:ext uri="{9D8B030D-6E8A-4147-A177-3AD203B41FA5}">
                      <a16:colId xmlns="" xmlns:a16="http://schemas.microsoft.com/office/drawing/2014/main" val="940550348"/>
                    </a:ext>
                  </a:extLst>
                </a:gridCol>
                <a:gridCol w="1536167">
                  <a:extLst>
                    <a:ext uri="{9D8B030D-6E8A-4147-A177-3AD203B41FA5}">
                      <a16:colId xmlns="" xmlns:a16="http://schemas.microsoft.com/office/drawing/2014/main" val="2918956681"/>
                    </a:ext>
                  </a:extLst>
                </a:gridCol>
                <a:gridCol w="1488166">
                  <a:extLst>
                    <a:ext uri="{9D8B030D-6E8A-4147-A177-3AD203B41FA5}">
                      <a16:colId xmlns="" xmlns:a16="http://schemas.microsoft.com/office/drawing/2014/main" val="2799742567"/>
                    </a:ext>
                  </a:extLst>
                </a:gridCol>
                <a:gridCol w="1488166">
                  <a:extLst>
                    <a:ext uri="{9D8B030D-6E8A-4147-A177-3AD203B41FA5}">
                      <a16:colId xmlns="" xmlns:a16="http://schemas.microsoft.com/office/drawing/2014/main" val="3149043398"/>
                    </a:ext>
                  </a:extLst>
                </a:gridCol>
                <a:gridCol w="1488166">
                  <a:extLst>
                    <a:ext uri="{9D8B030D-6E8A-4147-A177-3AD203B41FA5}">
                      <a16:colId xmlns="" xmlns:a16="http://schemas.microsoft.com/office/drawing/2014/main" val="2796970535"/>
                    </a:ext>
                  </a:extLst>
                </a:gridCol>
                <a:gridCol w="1488166">
                  <a:extLst>
                    <a:ext uri="{9D8B030D-6E8A-4147-A177-3AD203B41FA5}">
                      <a16:colId xmlns="" xmlns:a16="http://schemas.microsoft.com/office/drawing/2014/main" val="2901932449"/>
                    </a:ext>
                  </a:extLst>
                </a:gridCol>
              </a:tblGrid>
              <a:tr h="687749"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показатели</a:t>
                      </a:r>
                      <a:endParaRPr lang="ru-RU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600" b="0" dirty="0" smtClean="0"/>
                        <a:t>Контрольная группа</a:t>
                      </a:r>
                      <a:r>
                        <a:rPr lang="ru-RU" b="0" dirty="0" smtClean="0"/>
                        <a:t> (</a:t>
                      </a:r>
                      <a:r>
                        <a:rPr lang="en-US" b="0" dirty="0" smtClean="0"/>
                        <a:t>n=13</a:t>
                      </a:r>
                      <a:r>
                        <a:rPr lang="ru-RU" b="0" dirty="0" smtClean="0"/>
                        <a:t>)</a:t>
                      </a:r>
                      <a:endParaRPr lang="ru-RU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</a:t>
                      </a:r>
                      <a:r>
                        <a:rPr kumimoji="0" lang="en-US" sz="18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˃ t-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</a:t>
                      </a:r>
                      <a:r>
                        <a:rPr kumimoji="0" lang="en-US" sz="18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ru-RU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-low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tt-peak</a:t>
                      </a:r>
                      <a:r>
                        <a:rPr kumimoji="0" lang="en-US" sz="18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˃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r>
                        <a:rPr kumimoji="0" lang="en-US" sz="18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</a:t>
                      </a:r>
                      <a:r>
                        <a:rPr kumimoji="0"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-low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</a:t>
                      </a:r>
                      <a:r>
                        <a:rPr kumimoji="0" lang="en-US" sz="18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kumimoji="0"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t-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</a:t>
                      </a:r>
                      <a:r>
                        <a:rPr kumimoji="0" lang="en-US" sz="18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ru-RU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-low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tt-peak</a:t>
                      </a:r>
                      <a:r>
                        <a:rPr kumimoji="0" lang="en-US" sz="18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kumimoji="0"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r>
                        <a:rPr kumimoji="0" lang="en-US" sz="18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</a:t>
                      </a:r>
                      <a:r>
                        <a:rPr kumimoji="0" lang="en-US" sz="18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-low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4716246"/>
                  </a:ext>
                </a:extLst>
              </a:tr>
              <a:tr h="472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№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АН-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№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ППИ-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n=13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№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АН-Р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№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ППИ-Р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00268604"/>
                  </a:ext>
                </a:extLst>
              </a:tr>
              <a:tr h="618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АЧТВ,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27,3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24,9; 28,9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27,5; 31,5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32,0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27,4; 34,6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29,0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27,0; 35,0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29,0; 31,0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0017742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ПВ,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13,5; 15,4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14,0; 16,3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14,5; 16,5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13,3; 16,5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14,3; 16,0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376284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Фибриноген, г/л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3,0; 3,8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4,0; 5,8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i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3,7; 5,7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i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 </a:t>
                      </a:r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3,5; 4,8</a:t>
                      </a: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4,3: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i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1014356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10,9; 12,3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11,4; 13,1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11,6; 13,6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11,0; 12,0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11,0; 13,7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1106954"/>
                  </a:ext>
                </a:extLst>
              </a:tr>
              <a:tr h="613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АТ-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104,2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101,9; 108,2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107,8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99,3; 112,3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94,4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91,1; 100,0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109,2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91,8; 115,8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100,2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95,6; 103,3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04367022"/>
                  </a:ext>
                </a:extLst>
              </a:tr>
              <a:tr h="84952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Д-</a:t>
                      </a:r>
                      <a:r>
                        <a:rPr kumimoji="0" lang="ru-RU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димер</a:t>
                      </a:r>
                      <a:r>
                        <a:rPr kumimoji="0"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нг</a:t>
                      </a:r>
                      <a:r>
                        <a:rPr kumimoji="0"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/мл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26,1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9,4; 151,6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761,2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403,6; 1522,7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i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=0,0002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1122,3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601,7; 1848,1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i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=0,0009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482,0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251,5; 717,5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i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1309,7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1073,4;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516,1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3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330" b="1" i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3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=0,001; </a:t>
                      </a:r>
                      <a:r>
                        <a:rPr lang="ru-RU" sz="133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330" b="1" i="1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3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=0,001</a:t>
                      </a:r>
                      <a:endParaRPr lang="ru-RU" sz="133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74688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7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539539"/>
              </p:ext>
            </p:extLst>
          </p:nvPr>
        </p:nvGraphicFramePr>
        <p:xfrm>
          <a:off x="0" y="0"/>
          <a:ext cx="9144000" cy="740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>
                  <a:extLst>
                    <a:ext uri="{9D8B030D-6E8A-4147-A177-3AD203B41FA5}">
                      <a16:colId xmlns="" xmlns:a16="http://schemas.microsoft.com/office/drawing/2014/main" val="940550348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91895668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799742567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3149043398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796970535"/>
                    </a:ext>
                  </a:extLst>
                </a:gridCol>
                <a:gridCol w="1475656">
                  <a:extLst>
                    <a:ext uri="{9D8B030D-6E8A-4147-A177-3AD203B41FA5}">
                      <a16:colId xmlns="" xmlns:a16="http://schemas.microsoft.com/office/drawing/2014/main" val="2901932449"/>
                    </a:ext>
                  </a:extLst>
                </a:gridCol>
              </a:tblGrid>
              <a:tr h="670849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показатели</a:t>
                      </a:r>
                      <a:endParaRPr lang="ru-RU" sz="14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400" b="0" dirty="0" smtClean="0"/>
                        <a:t>контрольная группа </a:t>
                      </a:r>
                      <a:r>
                        <a:rPr lang="ru-RU" sz="1600" b="0" dirty="0" smtClean="0"/>
                        <a:t>(</a:t>
                      </a:r>
                      <a:r>
                        <a:rPr lang="en-US" sz="1600" b="0" dirty="0" smtClean="0"/>
                        <a:t>n=13</a:t>
                      </a:r>
                      <a:r>
                        <a:rPr lang="ru-RU" sz="1600" b="0" dirty="0" smtClean="0"/>
                        <a:t>)</a:t>
                      </a:r>
                      <a:endParaRPr lang="ru-RU" sz="16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</a:t>
                      </a:r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</a:t>
                      </a:r>
                      <a:r>
                        <a:rPr kumimoji="0" lang="en-US" sz="14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˃ t-</a:t>
                      </a:r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</a:t>
                      </a:r>
                      <a:r>
                        <a:rPr kumimoji="0" lang="en-US" sz="14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ru-RU" sz="14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4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-low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tt-peak</a:t>
                      </a:r>
                      <a:r>
                        <a:rPr kumimoji="0" lang="en-US" sz="14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˃ </a:t>
                      </a:r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r>
                        <a:rPr kumimoji="0" lang="en-US" sz="14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</a:t>
                      </a:r>
                      <a:r>
                        <a:rPr kumimoji="0" lang="en-US" sz="14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-low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t-</a:t>
                      </a:r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</a:t>
                      </a:r>
                      <a:r>
                        <a:rPr kumimoji="0" lang="en-US" sz="14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kumimoji="0" lang="en-US" sz="14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t-</a:t>
                      </a:r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lag</a:t>
                      </a:r>
                      <a:r>
                        <a:rPr kumimoji="0" lang="en-US" sz="14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ru-RU" sz="14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4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-low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tt-peak</a:t>
                      </a:r>
                      <a:r>
                        <a:rPr kumimoji="0" lang="en-US" sz="14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r>
                        <a:rPr kumimoji="0" lang="en-US" sz="14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</a:t>
                      </a: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r>
                        <a:rPr kumimoji="0" lang="en-US" sz="14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</a:t>
                      </a:r>
                      <a:r>
                        <a:rPr kumimoji="0" lang="en-US" sz="14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-low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4716246"/>
                  </a:ext>
                </a:extLst>
              </a:tr>
              <a:tr h="521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№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№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ППИ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n=13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№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№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ППИ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-H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00268604"/>
                  </a:ext>
                </a:extLst>
              </a:tr>
              <a:tr h="5253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lag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12,1; 17,3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9,7; 15,7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9,3; 14,8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8,5; 15,7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5,0; 10,7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00177429"/>
                  </a:ext>
                </a:extLst>
              </a:tr>
              <a:tr h="4868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мин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25,2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20,3; 28,0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16,5; 25,3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15,3; 24,8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15,3; 25,8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12,2;17,1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3762840"/>
                  </a:ext>
                </a:extLst>
              </a:tr>
              <a:tr h="5253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нмоль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62,4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55,9; 88,0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121,5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90,0;159,3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107,3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57,6; 123,4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54,7; 143,4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204,0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63,4; 275,4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10143568"/>
                  </a:ext>
                </a:extLst>
              </a:tr>
              <a:tr h="5748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нмоль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5,3; 9,8]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[9,2;22,3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8,0; 16,0]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7,4; 17,4]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6,9;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57,8]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en-US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1106954"/>
                  </a:ext>
                </a:extLst>
              </a:tr>
              <a:tr h="5253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AUC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нмоль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 мин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1075,2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[936,3; 1226,4]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1776,3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1450,0;2057,0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1565,9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1220,6; 1965,0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1554,4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1162,3; 2159,3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2245,5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1204,4; 2471,5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=0,006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04367022"/>
                  </a:ext>
                </a:extLst>
              </a:tr>
              <a:tr h="6625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lag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6,2; 8,5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=0,0001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6,3; 11,9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6,0; 13,9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18,1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13,7;22,5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=0,0006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=0,001; 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6,1; 17,8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74688618"/>
                  </a:ext>
                </a:extLst>
              </a:tr>
              <a:tr h="6625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мин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14,6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13,0; 18,1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=0,0004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12,7; 21,2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12,2; 22,9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30,5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23,1; 33,8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=0,005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=0,001; 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13,3; 27,2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4812016"/>
                  </a:ext>
                </a:extLst>
              </a:tr>
              <a:tr h="5253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нмоль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82,7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57,1; 92,5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119,9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89,1; 139,7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52,9; 136,1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60,4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44,9; 106,4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131,1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39,0; 169,6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01691460"/>
                  </a:ext>
                </a:extLst>
              </a:tr>
              <a:tr h="5253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нмоль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/мин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6,2; 12,6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10,6; 21,0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8,0; 18,3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4,2; 11,3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=0,008; 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3,7; 32,5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28650270"/>
                  </a:ext>
                </a:extLst>
              </a:tr>
              <a:tr h="5253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AUC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нмоль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 мин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1268,7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1037,3; 1481,9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1851,5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1421,6; 2027,6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1515,2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1106,7; 1882,8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1079,8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877,9; 1695,0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р</a:t>
                      </a:r>
                      <a:r>
                        <a:rPr lang="ru-RU" sz="1400" b="1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=0,03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1577,2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739,0; 2063,5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5416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1911</TotalTime>
  <Words>1207</Words>
  <Application>Microsoft Office PowerPoint</Application>
  <PresentationFormat>Экран (4:3)</PresentationFormat>
  <Paragraphs>289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Официальная</vt:lpstr>
      <vt:lpstr>Тема Office</vt:lpstr>
      <vt:lpstr>Презентация</vt:lpstr>
      <vt:lpstr>НИИ травматологии,  ортопедии  и  нейрохирургии  Саратовского ГМУ  им. В.И.Разумовского  Минздрава России</vt:lpstr>
      <vt:lpstr>Презентация PowerPoint</vt:lpstr>
      <vt:lpstr>Цель исследования</vt:lpstr>
      <vt:lpstr>Материал и методы</vt:lpstr>
      <vt:lpstr>Методы исследования системы гемостаза</vt:lpstr>
      <vt:lpstr>Тест генерации тромбина</vt:lpstr>
      <vt:lpstr>Группы больных</vt:lpstr>
      <vt:lpstr>Результаты тестов коагулограммы</vt:lpstr>
      <vt:lpstr>Презентация PowerPoint</vt:lpstr>
      <vt:lpstr>Типы реакций процесса тромбиногенеза</vt:lpstr>
      <vt:lpstr>ВЫВОДЫ</vt:lpstr>
      <vt:lpstr>ВЫВОДЫ</vt:lpstr>
      <vt:lpstr>НИИ травматологии,  ортопедии  и  нейрохирургии  Саратовского ГМУ  им. В.И.Разумовского  Минздрава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генерации тромбина: диагностические возможности Шахмартова С.Г. Пучиньян Д.М.</dc:title>
  <dc:creator>user</dc:creator>
  <cp:lastModifiedBy>Windows User</cp:lastModifiedBy>
  <cp:revision>128</cp:revision>
  <cp:lastPrinted>2019-03-15T08:57:56Z</cp:lastPrinted>
  <dcterms:created xsi:type="dcterms:W3CDTF">2019-03-14T09:05:13Z</dcterms:created>
  <dcterms:modified xsi:type="dcterms:W3CDTF">2021-09-23T07:38:26Z</dcterms:modified>
</cp:coreProperties>
</file>