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79" r:id="rId5"/>
    <p:sldId id="268" r:id="rId6"/>
    <p:sldId id="280" r:id="rId7"/>
    <p:sldId id="27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737"/>
    <a:srgbClr val="95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100" d="100"/>
          <a:sy n="100" d="100"/>
        </p:scale>
        <p:origin x="-90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6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0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1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5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5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2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0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7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2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D221-D390-4456-AD06-49616B47640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865F-E9A7-4236-B812-C308BF804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2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30.tiff"/><Relationship Id="rId12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3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5" y="733425"/>
            <a:ext cx="3685806" cy="1393235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425631" y="1742194"/>
            <a:ext cx="9009757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500" b="1" dirty="0"/>
              <a:t>Эволюция чрескостного остеосинтеза при лечении переломов и последствий травм лодыжек</a:t>
            </a:r>
            <a:endParaRPr lang="ru-RU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5999" y="4251539"/>
            <a:ext cx="64825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Авторы: Барабаш </a:t>
            </a:r>
            <a:r>
              <a:rPr lang="ru-RU" sz="2000" b="1" dirty="0"/>
              <a:t>Ю.А., </a:t>
            </a:r>
            <a:endParaRPr lang="ru-RU" sz="2000" b="1" dirty="0" smtClean="0"/>
          </a:p>
          <a:p>
            <a:pPr algn="r"/>
            <a:r>
              <a:rPr lang="ru-RU" sz="2000" b="1" dirty="0" smtClean="0"/>
              <a:t>Гражданов </a:t>
            </a:r>
            <a:r>
              <a:rPr lang="ru-RU" sz="2000" b="1" dirty="0"/>
              <a:t>К.А., </a:t>
            </a:r>
            <a:endParaRPr lang="ru-RU" sz="2000" b="1" dirty="0" smtClean="0"/>
          </a:p>
          <a:p>
            <a:pPr algn="r"/>
            <a:r>
              <a:rPr lang="ru-RU" sz="2000" b="1" dirty="0" err="1" smtClean="0"/>
              <a:t>Кауц</a:t>
            </a:r>
            <a:r>
              <a:rPr lang="ru-RU" sz="2000" b="1" dirty="0" smtClean="0"/>
              <a:t> </a:t>
            </a:r>
            <a:r>
              <a:rPr lang="ru-RU" sz="2000" b="1" dirty="0"/>
              <a:t>О.А.,</a:t>
            </a:r>
          </a:p>
          <a:p>
            <a:pPr algn="r"/>
            <a:r>
              <a:rPr lang="ru-RU" sz="2000" b="1" dirty="0" err="1" smtClean="0"/>
              <a:t>Шпиняк</a:t>
            </a:r>
            <a:r>
              <a:rPr lang="ru-RU" sz="2000" b="1" dirty="0" smtClean="0"/>
              <a:t> </a:t>
            </a:r>
            <a:r>
              <a:rPr lang="ru-RU" sz="2000" b="1" dirty="0"/>
              <a:t>С.П. </a:t>
            </a:r>
            <a:endParaRPr lang="ru-RU" sz="2000" b="1" dirty="0" smtClean="0"/>
          </a:p>
          <a:p>
            <a:pPr algn="r"/>
            <a:r>
              <a:rPr lang="ru-RU" sz="2000" b="1" dirty="0" smtClean="0"/>
              <a:t>Зуев </a:t>
            </a:r>
            <a:r>
              <a:rPr lang="ru-RU" sz="2000" b="1" dirty="0"/>
              <a:t>П.П., </a:t>
            </a:r>
            <a:endParaRPr lang="ru-RU" sz="2000" b="1" dirty="0" smtClean="0"/>
          </a:p>
          <a:p>
            <a:pPr algn="r"/>
            <a:r>
              <a:rPr lang="ru-RU" sz="2000" b="1" dirty="0" smtClean="0"/>
              <a:t>Ахмед </a:t>
            </a:r>
            <a:r>
              <a:rPr lang="ru-RU" sz="2000" b="1" dirty="0" err="1"/>
              <a:t>Хрисат</a:t>
            </a:r>
            <a:endParaRPr lang="ru-RU" sz="2000" b="1" dirty="0"/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47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90675" y="366712"/>
            <a:ext cx="9296400" cy="11430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«Классический» вариант </a:t>
            </a:r>
            <a:r>
              <a:rPr lang="ru-RU" sz="3000" b="1" dirty="0" err="1"/>
              <a:t>чрескостного</a:t>
            </a:r>
            <a:r>
              <a:rPr lang="ru-RU" sz="3000" b="1" dirty="0"/>
              <a:t> остеосинтеза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124075" y="1692274"/>
            <a:ext cx="8229600" cy="4525963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М.Ю.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</a:rPr>
              <a:t>Данилкин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, Г. П. Иванов, А.С.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</a:rPr>
              <a:t>Неретин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 (РНЦ ВТО им. Акад. Г.А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Илизарова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" name="Объект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7" t="-1022" r="-1640" b="-2187"/>
          <a:stretch>
            <a:fillRect/>
          </a:stretch>
        </p:blipFill>
        <p:spPr bwMode="auto">
          <a:xfrm>
            <a:off x="4310063" y="2346324"/>
            <a:ext cx="267493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84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441256" y="2396787"/>
            <a:ext cx="6769418" cy="2742247"/>
            <a:chOff x="0" y="0"/>
            <a:chExt cx="5881254" cy="203661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52" t="4588" r="22471" b="52461"/>
            <a:stretch/>
          </p:blipFill>
          <p:spPr bwMode="auto">
            <a:xfrm rot="16200000">
              <a:off x="3236768" y="-607868"/>
              <a:ext cx="2036618" cy="325235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50" t="4502" r="39273" b="56521"/>
            <a:stretch/>
          </p:blipFill>
          <p:spPr bwMode="auto">
            <a:xfrm rot="16200000">
              <a:off x="238991" y="-207818"/>
              <a:ext cx="1995054" cy="24730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604169" y="1339027"/>
            <a:ext cx="660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Внешний вид спице-стержневой компоновки аппарата</a:t>
            </a:r>
          </a:p>
          <a:p>
            <a:r>
              <a:rPr lang="ru-RU" b="1" dirty="0"/>
              <a:t>*Барабаш Ю.А., </a:t>
            </a:r>
            <a:r>
              <a:rPr lang="ru-RU" b="1" dirty="0" err="1"/>
              <a:t>Мандров</a:t>
            </a:r>
            <a:r>
              <a:rPr lang="ru-RU" b="1" dirty="0"/>
              <a:t> Д.В, 2015</a:t>
            </a:r>
          </a:p>
        </p:txBody>
      </p:sp>
    </p:spTree>
    <p:extLst>
      <p:ext uri="{BB962C8B-B14F-4D97-AF65-F5344CB8AC3E}">
        <p14:creationId xmlns:p14="http://schemas.microsoft.com/office/powerpoint/2010/main" val="201287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190" cy="5547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943642" y="1046748"/>
            <a:ext cx="7829550" cy="3430002"/>
            <a:chOff x="-41568" y="0"/>
            <a:chExt cx="5881259" cy="2026227"/>
          </a:xfrm>
        </p:grpSpPr>
        <p:pic>
          <p:nvPicPr>
            <p:cNvPr id="11" name="Picture 3" descr="090127_0912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9"/>
            <a:stretch>
              <a:fillRect/>
            </a:stretch>
          </p:blipFill>
          <p:spPr bwMode="auto">
            <a:xfrm>
              <a:off x="-41568" y="0"/>
              <a:ext cx="2815936" cy="2026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4" descr="090127_09130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9"/>
            <a:stretch>
              <a:fillRect/>
            </a:stretch>
          </p:blipFill>
          <p:spPr bwMode="auto">
            <a:xfrm>
              <a:off x="3065318" y="10391"/>
              <a:ext cx="2774373" cy="20158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Прямоугольник 12"/>
          <p:cNvSpPr/>
          <p:nvPr/>
        </p:nvSpPr>
        <p:spPr>
          <a:xfrm>
            <a:off x="4403892" y="4865331"/>
            <a:ext cx="3351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*Барабаш Ю.А., </a:t>
            </a:r>
            <a:r>
              <a:rPr lang="ru-RU" sz="1600" dirty="0" err="1"/>
              <a:t>Мандров</a:t>
            </a:r>
            <a:r>
              <a:rPr lang="ru-RU" sz="1600" dirty="0"/>
              <a:t> Д.В.</a:t>
            </a:r>
          </a:p>
        </p:txBody>
      </p:sp>
    </p:spTree>
    <p:extLst>
      <p:ext uri="{BB962C8B-B14F-4D97-AF65-F5344CB8AC3E}">
        <p14:creationId xmlns:p14="http://schemas.microsoft.com/office/powerpoint/2010/main" val="377183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190" cy="55478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340397" y="277392"/>
            <a:ext cx="5574753" cy="5946169"/>
            <a:chOff x="0" y="0"/>
            <a:chExt cx="5588000" cy="592776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0"/>
              <a:ext cx="2609850" cy="1714500"/>
              <a:chOff x="0" y="0"/>
              <a:chExt cx="2609850" cy="1714500"/>
            </a:xfrm>
          </p:grpSpPr>
          <p:pic>
            <p:nvPicPr>
              <p:cNvPr id="23" name="Picture 20" descr="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9"/>
              <a:stretch/>
            </p:blipFill>
            <p:spPr bwMode="auto">
              <a:xfrm>
                <a:off x="1323975" y="0"/>
                <a:ext cx="1285875" cy="17145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4" name="Picture 21" descr="22"/>
              <p:cNvPicPr>
                <a:picLocks noChangeAspect="1"/>
              </p:cNvPicPr>
              <p:nvPr/>
            </p:nvPicPr>
            <p:blipFill rotWithShape="1"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268"/>
              <a:stretch/>
            </p:blipFill>
            <p:spPr bwMode="auto">
              <a:xfrm>
                <a:off x="0" y="9525"/>
                <a:ext cx="1304925" cy="17049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1" name="Группа 10"/>
            <p:cNvGrpSpPr/>
            <p:nvPr/>
          </p:nvGrpSpPr>
          <p:grpSpPr>
            <a:xfrm>
              <a:off x="25400" y="4213265"/>
              <a:ext cx="2743200" cy="1714500"/>
              <a:chOff x="0" y="60365"/>
              <a:chExt cx="2743200" cy="1714500"/>
            </a:xfrm>
          </p:grpSpPr>
          <p:pic>
            <p:nvPicPr>
              <p:cNvPr id="21" name="Рисунок 20" descr="27"/>
              <p:cNvPicPr>
                <a:picLocks noChangeAspect="1"/>
              </p:cNvPicPr>
              <p:nvPr/>
            </p:nvPicPr>
            <p:blipFill>
              <a:blip r:embed="rId6" cstate="print">
                <a:lum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220"/>
              <a:stretch>
                <a:fillRect/>
              </a:stretch>
            </p:blipFill>
            <p:spPr bwMode="auto">
              <a:xfrm>
                <a:off x="0" y="60365"/>
                <a:ext cx="1419225" cy="1714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Рисунок 21" descr="27"/>
              <p:cNvPicPr>
                <a:picLocks noChangeAspect="1"/>
              </p:cNvPicPr>
              <p:nvPr/>
            </p:nvPicPr>
            <p:blipFill>
              <a:blip r:embed="rId7" cstate="print">
                <a:lum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59"/>
              <a:stretch>
                <a:fillRect/>
              </a:stretch>
            </p:blipFill>
            <p:spPr bwMode="auto">
              <a:xfrm>
                <a:off x="1447800" y="60365"/>
                <a:ext cx="1295400" cy="17049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0" y="2068846"/>
              <a:ext cx="2867025" cy="1733550"/>
              <a:chOff x="0" y="24146"/>
              <a:chExt cx="2867025" cy="1733550"/>
            </a:xfrm>
          </p:grpSpPr>
          <p:pic>
            <p:nvPicPr>
              <p:cNvPr id="19" name="Рисунок 18" descr="08"/>
              <p:cNvPicPr>
                <a:picLocks noChangeAspect="1"/>
              </p:cNvPicPr>
              <p:nvPr/>
            </p:nvPicPr>
            <p:blipFill rotWithShape="1">
              <a:blip r:embed="rId8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78"/>
              <a:stretch/>
            </p:blipFill>
            <p:spPr bwMode="auto">
              <a:xfrm>
                <a:off x="0" y="24146"/>
                <a:ext cx="1504950" cy="173355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0" name="Рисунок 19" descr="0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19" r="19051"/>
              <a:stretch/>
            </p:blipFill>
            <p:spPr bwMode="auto">
              <a:xfrm>
                <a:off x="1533525" y="24146"/>
                <a:ext cx="1333500" cy="17145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3200400" y="4187865"/>
              <a:ext cx="2387600" cy="1714500"/>
              <a:chOff x="127000" y="60365"/>
              <a:chExt cx="2387600" cy="1714500"/>
            </a:xfrm>
          </p:grpSpPr>
          <p:pic>
            <p:nvPicPr>
              <p:cNvPr id="17" name="Рисунок 16" descr="1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92" t="13934"/>
              <a:stretch/>
            </p:blipFill>
            <p:spPr bwMode="auto">
              <a:xfrm>
                <a:off x="127000" y="60365"/>
                <a:ext cx="1368425" cy="17145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8" name="Рисунок 17" descr="15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79" t="9287" r="19565" b="7723"/>
              <a:stretch/>
            </p:blipFill>
            <p:spPr bwMode="auto">
              <a:xfrm>
                <a:off x="1511300" y="60365"/>
                <a:ext cx="1003300" cy="17049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4" name="Рисунок 13" descr="Климовно (4)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2"/>
            <a:stretch/>
          </p:blipFill>
          <p:spPr bwMode="auto">
            <a:xfrm>
              <a:off x="3187700" y="2068846"/>
              <a:ext cx="1130300" cy="17399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Рисунок 14" descr="Климовно (5)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79"/>
            <a:stretch/>
          </p:blipFill>
          <p:spPr bwMode="auto">
            <a:xfrm>
              <a:off x="4343400" y="2068846"/>
              <a:ext cx="1054100" cy="17399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604" b="51064"/>
            <a:stretch/>
          </p:blipFill>
          <p:spPr bwMode="auto">
            <a:xfrm>
              <a:off x="3213100" y="12700"/>
              <a:ext cx="2311400" cy="1727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5" name="Прямоугольник 24"/>
          <p:cNvSpPr/>
          <p:nvPr/>
        </p:nvSpPr>
        <p:spPr>
          <a:xfrm>
            <a:off x="7305674" y="471127"/>
            <a:ext cx="37154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Рентгенограммы больного К., 47 лет: </a:t>
            </a:r>
            <a:r>
              <a:rPr lang="ru-RU" sz="1600" dirty="0" smtClean="0"/>
              <a:t>а) </a:t>
            </a:r>
            <a:r>
              <a:rPr lang="ru-RU" sz="1600" dirty="0"/>
              <a:t>до лечения; </a:t>
            </a:r>
            <a:endParaRPr lang="ru-RU" sz="1600" dirty="0" smtClean="0"/>
          </a:p>
          <a:p>
            <a:r>
              <a:rPr lang="ru-RU" sz="1600" dirty="0" smtClean="0"/>
              <a:t>б) </a:t>
            </a:r>
            <a:r>
              <a:rPr lang="ru-RU" sz="1600" dirty="0"/>
              <a:t>внешний вид голени (</a:t>
            </a:r>
            <a:r>
              <a:rPr lang="ru-RU" sz="1600" dirty="0" err="1"/>
              <a:t>фликтены</a:t>
            </a:r>
            <a:r>
              <a:rPr lang="ru-RU" sz="1600" dirty="0"/>
              <a:t>); </a:t>
            </a:r>
            <a:r>
              <a:rPr lang="ru-RU" sz="1600" dirty="0" smtClean="0"/>
              <a:t>в) </a:t>
            </a:r>
            <a:r>
              <a:rPr lang="ru-RU" sz="1600" dirty="0"/>
              <a:t>после операции; </a:t>
            </a:r>
            <a:endParaRPr lang="ru-RU" sz="1600" dirty="0" smtClean="0"/>
          </a:p>
          <a:p>
            <a:r>
              <a:rPr lang="ru-RU" sz="1600" dirty="0" smtClean="0"/>
              <a:t>г) </a:t>
            </a:r>
            <a:r>
              <a:rPr lang="ru-RU" sz="1600" dirty="0"/>
              <a:t>функция; </a:t>
            </a:r>
            <a:endParaRPr lang="ru-RU" sz="1600" dirty="0" smtClean="0"/>
          </a:p>
          <a:p>
            <a:r>
              <a:rPr lang="ru-RU" sz="1600" dirty="0" smtClean="0"/>
              <a:t>д) </a:t>
            </a:r>
            <a:r>
              <a:rPr lang="ru-RU" sz="1600" dirty="0"/>
              <a:t>в процессе лечения; </a:t>
            </a:r>
            <a:endParaRPr lang="ru-RU" sz="1600" dirty="0" smtClean="0"/>
          </a:p>
          <a:p>
            <a:r>
              <a:rPr lang="ru-RU" sz="1600" dirty="0" smtClean="0"/>
              <a:t>е) </a:t>
            </a:r>
            <a:r>
              <a:rPr lang="ru-RU" sz="1600" dirty="0"/>
              <a:t>после демонтажа АВФ – 75 дней.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2831" y="16877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92476" y="1694613"/>
            <a:ext cx="38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19812" y="3769609"/>
            <a:ext cx="37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292476" y="3769609"/>
            <a:ext cx="51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019812" y="5905500"/>
            <a:ext cx="31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275457" y="5905500"/>
            <a:ext cx="22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9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190" cy="554784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3131345" y="1102804"/>
            <a:ext cx="5854700" cy="4775835"/>
            <a:chOff x="0" y="0"/>
            <a:chExt cx="6131060" cy="5002133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0" y="0"/>
              <a:ext cx="5896469" cy="4899673"/>
              <a:chOff x="0" y="0"/>
              <a:chExt cx="5896469" cy="4899673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3065530" y="55888"/>
                <a:ext cx="2830939" cy="4843785"/>
                <a:chOff x="-188146" y="65614"/>
                <a:chExt cx="3680036" cy="6445476"/>
              </a:xfrm>
            </p:grpSpPr>
            <p:grpSp>
              <p:nvGrpSpPr>
                <p:cNvPr id="74" name="Группа 73"/>
                <p:cNvGrpSpPr/>
                <p:nvPr/>
              </p:nvGrpSpPr>
              <p:grpSpPr>
                <a:xfrm>
                  <a:off x="-188146" y="65614"/>
                  <a:ext cx="3680036" cy="6445476"/>
                  <a:chOff x="-188146" y="65614"/>
                  <a:chExt cx="3680036" cy="6445476"/>
                </a:xfrm>
              </p:grpSpPr>
              <p:pic>
                <p:nvPicPr>
                  <p:cNvPr id="7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000000">
                          <a:alpha val="0"/>
                        </a:srgbClr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88146" y="3780592"/>
                    <a:ext cx="2974973" cy="273049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9" name="Рисунок 78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52489" y="417728"/>
                    <a:ext cx="925303" cy="740242"/>
                  </a:xfrm>
                  <a:prstGeom prst="rect">
                    <a:avLst/>
                  </a:prstGeom>
                </p:spPr>
              </p:pic>
              <p:cxnSp>
                <p:nvCxnSpPr>
                  <p:cNvPr id="80" name="Прямая соединительная линия 79"/>
                  <p:cNvCxnSpPr/>
                  <p:nvPr/>
                </p:nvCxnSpPr>
                <p:spPr>
                  <a:xfrm>
                    <a:off x="2184959" y="616138"/>
                    <a:ext cx="819502" cy="0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Прямая соединительная линия 80"/>
                  <p:cNvCxnSpPr/>
                  <p:nvPr/>
                </p:nvCxnSpPr>
                <p:spPr>
                  <a:xfrm>
                    <a:off x="2621980" y="314625"/>
                    <a:ext cx="8876" cy="1037339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Прямая соединительная линия 81"/>
                  <p:cNvCxnSpPr/>
                  <p:nvPr/>
                </p:nvCxnSpPr>
                <p:spPr>
                  <a:xfrm flipH="1">
                    <a:off x="2228148" y="372120"/>
                    <a:ext cx="588181" cy="737525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Прямая соединительная линия 82"/>
                  <p:cNvCxnSpPr/>
                  <p:nvPr/>
                </p:nvCxnSpPr>
                <p:spPr>
                  <a:xfrm flipH="1">
                    <a:off x="2177497" y="457290"/>
                    <a:ext cx="779446" cy="363973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Прямая соединительная линия 83"/>
                  <p:cNvCxnSpPr/>
                  <p:nvPr/>
                </p:nvCxnSpPr>
                <p:spPr>
                  <a:xfrm>
                    <a:off x="2466926" y="415207"/>
                    <a:ext cx="541878" cy="708728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Прямая соединительная линия 84"/>
                  <p:cNvCxnSpPr/>
                  <p:nvPr/>
                </p:nvCxnSpPr>
                <p:spPr>
                  <a:xfrm>
                    <a:off x="2283122" y="488239"/>
                    <a:ext cx="851806" cy="323321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86" name="TextBox 155"/>
                  <p:cNvSpPr txBox="1"/>
                  <p:nvPr/>
                </p:nvSpPr>
                <p:spPr>
                  <a:xfrm>
                    <a:off x="2466018" y="209308"/>
                    <a:ext cx="370015" cy="218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rPr>
                      <a:t>12</a:t>
                    </a:r>
                    <a:endParaRPr kumimoji="0" lang="ru-RU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87" name="TextBox 156"/>
                  <p:cNvSpPr txBox="1"/>
                  <p:nvPr/>
                </p:nvSpPr>
                <p:spPr>
                  <a:xfrm>
                    <a:off x="2697498" y="238218"/>
                    <a:ext cx="322332" cy="218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rPr>
                      <a:t>1</a:t>
                    </a:r>
                    <a:endParaRPr kumimoji="0" lang="ru-RU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88" name="TextBox 157"/>
                  <p:cNvSpPr txBox="1"/>
                  <p:nvPr/>
                </p:nvSpPr>
                <p:spPr>
                  <a:xfrm>
                    <a:off x="2873647" y="332011"/>
                    <a:ext cx="322332" cy="218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rPr>
                      <a:t>2</a:t>
                    </a:r>
                    <a:endParaRPr kumimoji="0" lang="ru-RU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89" name="TextBox 158"/>
                  <p:cNvSpPr txBox="1"/>
                  <p:nvPr/>
                </p:nvSpPr>
                <p:spPr>
                  <a:xfrm>
                    <a:off x="2959849" y="519322"/>
                    <a:ext cx="322332" cy="218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rPr>
                      <a:t>3</a:t>
                    </a:r>
                    <a:endParaRPr kumimoji="0" lang="ru-RU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0" name="TextBox 159"/>
                  <p:cNvSpPr txBox="1"/>
                  <p:nvPr/>
                </p:nvSpPr>
                <p:spPr>
                  <a:xfrm>
                    <a:off x="2905672" y="1045495"/>
                    <a:ext cx="322332" cy="218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rPr>
                      <a:t>5</a:t>
                    </a:r>
                    <a:endParaRPr kumimoji="0" lang="ru-RU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1" name="TextBox 160"/>
                  <p:cNvSpPr txBox="1"/>
                  <p:nvPr/>
                </p:nvSpPr>
                <p:spPr>
                  <a:xfrm>
                    <a:off x="2503495" y="1157970"/>
                    <a:ext cx="322332" cy="218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rPr>
                      <a:t>6</a:t>
                    </a:r>
                    <a:endParaRPr kumimoji="0" lang="ru-RU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2" name="TextBox 161"/>
                  <p:cNvSpPr txBox="1"/>
                  <p:nvPr/>
                </p:nvSpPr>
                <p:spPr>
                  <a:xfrm>
                    <a:off x="2099838" y="1049329"/>
                    <a:ext cx="322332" cy="218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rPr>
                      <a:t>7</a:t>
                    </a:r>
                    <a:endParaRPr kumimoji="0" lang="ru-RU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3" name="TextBox 162"/>
                  <p:cNvSpPr txBox="1"/>
                  <p:nvPr/>
                </p:nvSpPr>
                <p:spPr>
                  <a:xfrm>
                    <a:off x="3040888" y="733128"/>
                    <a:ext cx="322332" cy="218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rPr>
                      <a:t>4</a:t>
                    </a:r>
                    <a:endParaRPr kumimoji="0" lang="ru-RU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4" name="TextBox 163"/>
                  <p:cNvSpPr txBox="1"/>
                  <p:nvPr/>
                </p:nvSpPr>
                <p:spPr>
                  <a:xfrm>
                    <a:off x="1989338" y="785639"/>
                    <a:ext cx="322332" cy="218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rPr>
                      <a:t>8</a:t>
                    </a:r>
                    <a:endParaRPr kumimoji="0" lang="ru-RU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5" name="TextBox 164"/>
                  <p:cNvSpPr txBox="1"/>
                  <p:nvPr/>
                </p:nvSpPr>
                <p:spPr>
                  <a:xfrm>
                    <a:off x="2021643" y="534773"/>
                    <a:ext cx="227295" cy="218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rPr>
                      <a:t>9</a:t>
                    </a:r>
                    <a:endParaRPr kumimoji="0" lang="ru-RU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6" name="TextBox 165"/>
                  <p:cNvSpPr txBox="1"/>
                  <p:nvPr/>
                </p:nvSpPr>
                <p:spPr>
                  <a:xfrm>
                    <a:off x="2139367" y="348200"/>
                    <a:ext cx="370015" cy="218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rPr>
                      <a:t>10</a:t>
                    </a:r>
                    <a:endParaRPr kumimoji="0" lang="ru-RU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97" name="TextBox 166"/>
                  <p:cNvSpPr txBox="1"/>
                  <p:nvPr/>
                </p:nvSpPr>
                <p:spPr>
                  <a:xfrm>
                    <a:off x="2282103" y="241925"/>
                    <a:ext cx="370015" cy="218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rPr>
                      <a:t>11</a:t>
                    </a:r>
                    <a:endParaRPr kumimoji="0" lang="ru-RU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/>
                      <a:ea typeface="Times New Roman"/>
                    </a:endParaRPr>
                  </a:p>
                </p:txBody>
              </p:sp>
              <p:grpSp>
                <p:nvGrpSpPr>
                  <p:cNvPr id="98" name="Группа 97"/>
                  <p:cNvGrpSpPr/>
                  <p:nvPr/>
                </p:nvGrpSpPr>
                <p:grpSpPr>
                  <a:xfrm>
                    <a:off x="307459" y="65614"/>
                    <a:ext cx="3096103" cy="4719956"/>
                    <a:chOff x="307459" y="65614"/>
                    <a:chExt cx="3096103" cy="4719956"/>
                  </a:xfrm>
                </p:grpSpPr>
                <p:grpSp>
                  <p:nvGrpSpPr>
                    <p:cNvPr id="110" name="Группа 109"/>
                    <p:cNvGrpSpPr/>
                    <p:nvPr/>
                  </p:nvGrpSpPr>
                  <p:grpSpPr>
                    <a:xfrm>
                      <a:off x="307459" y="65614"/>
                      <a:ext cx="3096103" cy="4719956"/>
                      <a:chOff x="307459" y="65614"/>
                      <a:chExt cx="3096103" cy="4719956"/>
                    </a:xfrm>
                  </p:grpSpPr>
                  <p:pic>
                    <p:nvPicPr>
                      <p:cNvPr id="112" name="Рисунок 111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clrChange>
                          <a:clrFrom>
                            <a:srgbClr val="FFFFFB"/>
                          </a:clrFrom>
                          <a:clrTo>
                            <a:srgbClr val="FFFF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70252" y="2177116"/>
                        <a:ext cx="731041" cy="8503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3" name="Рисунок 112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clrChange>
                          <a:clrFrom>
                            <a:srgbClr val="FFFFFB"/>
                          </a:clrFrom>
                          <a:clrTo>
                            <a:srgbClr val="FFFF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7459" y="65614"/>
                        <a:ext cx="1089938" cy="4692461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114" name="Соединительная линия уступом 113"/>
                      <p:cNvCxnSpPr/>
                      <p:nvPr/>
                    </p:nvCxnSpPr>
                    <p:spPr>
                      <a:xfrm flipV="1">
                        <a:off x="1025285" y="4249515"/>
                        <a:ext cx="299676" cy="124306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noFill/>
                      <a:ln w="76200" cap="flat" cmpd="sng" algn="ctr">
                        <a:solidFill>
                          <a:srgbClr val="FF0000"/>
                        </a:solidFill>
                        <a:prstDash val="solid"/>
                      </a:ln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isometricRightUp"/>
                        <a:lightRig rig="threePt" dir="t"/>
                      </a:scene3d>
                    </p:spPr>
                  </p:cxnSp>
                  <p:grpSp>
                    <p:nvGrpSpPr>
                      <p:cNvPr id="115" name="Группа 114"/>
                      <p:cNvGrpSpPr/>
                      <p:nvPr/>
                    </p:nvGrpSpPr>
                    <p:grpSpPr>
                      <a:xfrm>
                        <a:off x="1975292" y="3392777"/>
                        <a:ext cx="1428206" cy="1392793"/>
                        <a:chOff x="1975292" y="3392777"/>
                        <a:chExt cx="1952842" cy="1862550"/>
                      </a:xfrm>
                    </p:grpSpPr>
                    <p:pic>
                      <p:nvPicPr>
                        <p:cNvPr id="143" name="Рисунок 1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 cstate="print">
                          <a:clrChange>
                            <a:clrFrom>
                              <a:srgbClr val="FFFFFB"/>
                            </a:clrFrom>
                            <a:clrTo>
                              <a:srgbClr val="FFFFFB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 rot="20789896">
                          <a:off x="1975292" y="3392777"/>
                          <a:ext cx="1952842" cy="186255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44" name="Шестиугольник 143"/>
                        <p:cNvSpPr/>
                        <p:nvPr/>
                      </p:nvSpPr>
                      <p:spPr>
                        <a:xfrm>
                          <a:off x="2960274" y="3409605"/>
                          <a:ext cx="141159" cy="126858"/>
                        </a:xfrm>
                        <a:prstGeom prst="hexagon">
                          <a:avLst/>
                        </a:prstGeom>
                        <a:pattFill prst="wdUpDiag">
                          <a:fgClr>
                            <a:srgbClr val="FF0000"/>
                          </a:fgClr>
                          <a:bgClr>
                            <a:sysClr val="window" lastClr="FFFFFF"/>
                          </a:bgClr>
                        </a:patt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145" name="Шестиугольник 144"/>
                        <p:cNvSpPr/>
                        <p:nvPr/>
                      </p:nvSpPr>
                      <p:spPr>
                        <a:xfrm>
                          <a:off x="2055244" y="4576765"/>
                          <a:ext cx="141159" cy="126858"/>
                        </a:xfrm>
                        <a:prstGeom prst="hexagon">
                          <a:avLst/>
                        </a:prstGeom>
                        <a:pattFill prst="wdUpDiag">
                          <a:fgClr>
                            <a:srgbClr val="FF0000"/>
                          </a:fgClr>
                          <a:bgClr>
                            <a:sysClr val="window" lastClr="FFFFFF"/>
                          </a:bgClr>
                        </a:patt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146" name="Шестиугольник 145"/>
                        <p:cNvSpPr/>
                        <p:nvPr/>
                      </p:nvSpPr>
                      <p:spPr>
                        <a:xfrm>
                          <a:off x="3784215" y="4318652"/>
                          <a:ext cx="141159" cy="126858"/>
                        </a:xfrm>
                        <a:prstGeom prst="hexagon">
                          <a:avLst/>
                        </a:prstGeom>
                        <a:pattFill prst="wdUpDiag">
                          <a:fgClr>
                            <a:srgbClr val="FF0000"/>
                          </a:fgClr>
                          <a:bgClr>
                            <a:sysClr val="window" lastClr="FFFFFF"/>
                          </a:bgClr>
                        </a:patt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</p:grpSp>
                  <p:pic>
                    <p:nvPicPr>
                      <p:cNvPr id="116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>
                        <a:clrChange>
                          <a:clrFrom>
                            <a:srgbClr val="FFFFFB"/>
                          </a:clrFrom>
                          <a:clrTo>
                            <a:srgbClr val="FFFF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871787">
                        <a:off x="699654" y="1975820"/>
                        <a:ext cx="1210074" cy="135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grpSp>
                    <p:nvGrpSpPr>
                      <p:cNvPr id="117" name="Группа 116"/>
                      <p:cNvGrpSpPr/>
                      <p:nvPr/>
                    </p:nvGrpSpPr>
                    <p:grpSpPr>
                      <a:xfrm>
                        <a:off x="2051478" y="2042583"/>
                        <a:ext cx="1311488" cy="1266877"/>
                        <a:chOff x="2051546" y="2042599"/>
                        <a:chExt cx="937824" cy="885745"/>
                      </a:xfrm>
                    </p:grpSpPr>
                    <p:cxnSp>
                      <p:nvCxnSpPr>
                        <p:cNvPr id="125" name="Прямая соединительная линия 124"/>
                        <p:cNvCxnSpPr/>
                        <p:nvPr/>
                      </p:nvCxnSpPr>
                      <p:spPr>
                        <a:xfrm>
                          <a:off x="2258449" y="2227498"/>
                          <a:ext cx="609339" cy="226051"/>
                        </a:xfrm>
                        <a:prstGeom prst="line">
                          <a:avLst/>
                        </a:prstGeom>
                        <a:noFill/>
                        <a:ln w="317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sp>
                      <p:nvSpPr>
                        <p:cNvPr id="126" name="TextBox 193"/>
                        <p:cNvSpPr txBox="1"/>
                        <p:nvPr/>
                      </p:nvSpPr>
                      <p:spPr>
                        <a:xfrm>
                          <a:off x="2417780" y="2042599"/>
                          <a:ext cx="247652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12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127" name="TextBox 194"/>
                        <p:cNvSpPr txBox="1"/>
                        <p:nvPr/>
                      </p:nvSpPr>
                      <p:spPr>
                        <a:xfrm>
                          <a:off x="2613123" y="2065016"/>
                          <a:ext cx="215739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128" name="TextBox 195"/>
                        <p:cNvSpPr txBox="1"/>
                        <p:nvPr/>
                      </p:nvSpPr>
                      <p:spPr>
                        <a:xfrm>
                          <a:off x="2681797" y="2142698"/>
                          <a:ext cx="215739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129" name="TextBox 196"/>
                        <p:cNvSpPr txBox="1"/>
                        <p:nvPr/>
                      </p:nvSpPr>
                      <p:spPr>
                        <a:xfrm>
                          <a:off x="2773631" y="2244119"/>
                          <a:ext cx="215739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3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130" name="TextBox 204"/>
                        <p:cNvSpPr txBox="1"/>
                        <p:nvPr/>
                      </p:nvSpPr>
                      <p:spPr>
                        <a:xfrm>
                          <a:off x="2252550" y="2056307"/>
                          <a:ext cx="247652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11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131" name="TextBox 202"/>
                        <p:cNvSpPr txBox="1"/>
                        <p:nvPr/>
                      </p:nvSpPr>
                      <p:spPr>
                        <a:xfrm>
                          <a:off x="2090088" y="2260175"/>
                          <a:ext cx="152130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9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cxnSp>
                      <p:nvCxnSpPr>
                        <p:cNvPr id="132" name="Прямая соединительная линия 131"/>
                        <p:cNvCxnSpPr/>
                        <p:nvPr/>
                      </p:nvCxnSpPr>
                      <p:spPr>
                        <a:xfrm>
                          <a:off x="2211336" y="2326910"/>
                          <a:ext cx="637050" cy="0"/>
                        </a:xfrm>
                        <a:prstGeom prst="line">
                          <a:avLst/>
                        </a:prstGeom>
                        <a:noFill/>
                        <a:ln w="317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33" name="Прямая соединительная линия 132"/>
                        <p:cNvCxnSpPr/>
                        <p:nvPr/>
                      </p:nvCxnSpPr>
                      <p:spPr>
                        <a:xfrm>
                          <a:off x="2396745" y="2156459"/>
                          <a:ext cx="387634" cy="495510"/>
                        </a:xfrm>
                        <a:prstGeom prst="line">
                          <a:avLst/>
                        </a:prstGeom>
                        <a:noFill/>
                        <a:ln w="317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34" name="Прямая соединительная линия 133"/>
                        <p:cNvCxnSpPr/>
                        <p:nvPr/>
                      </p:nvCxnSpPr>
                      <p:spPr>
                        <a:xfrm flipH="1">
                          <a:off x="2524236" y="2137642"/>
                          <a:ext cx="8272" cy="661331"/>
                        </a:xfrm>
                        <a:prstGeom prst="line">
                          <a:avLst/>
                        </a:prstGeom>
                        <a:noFill/>
                        <a:ln w="317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35" name="Прямая соединительная линия 134"/>
                        <p:cNvCxnSpPr/>
                        <p:nvPr/>
                      </p:nvCxnSpPr>
                      <p:spPr>
                        <a:xfrm flipH="1">
                          <a:off x="2237549" y="2148467"/>
                          <a:ext cx="438697" cy="549584"/>
                        </a:xfrm>
                        <a:prstGeom prst="line">
                          <a:avLst/>
                        </a:prstGeom>
                        <a:noFill/>
                        <a:ln w="317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36" name="Прямая соединительная линия 135"/>
                        <p:cNvCxnSpPr/>
                        <p:nvPr/>
                      </p:nvCxnSpPr>
                      <p:spPr>
                        <a:xfrm flipH="1">
                          <a:off x="2169267" y="2239160"/>
                          <a:ext cx="557576" cy="254473"/>
                        </a:xfrm>
                        <a:prstGeom prst="line">
                          <a:avLst/>
                        </a:prstGeom>
                        <a:noFill/>
                        <a:ln w="317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sp>
                      <p:nvSpPr>
                        <p:cNvPr id="137" name="TextBox 197"/>
                        <p:cNvSpPr txBox="1"/>
                        <p:nvPr/>
                      </p:nvSpPr>
                      <p:spPr>
                        <a:xfrm>
                          <a:off x="2703948" y="2589937"/>
                          <a:ext cx="215739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138" name="TextBox 198"/>
                        <p:cNvSpPr txBox="1"/>
                        <p:nvPr/>
                      </p:nvSpPr>
                      <p:spPr>
                        <a:xfrm>
                          <a:off x="2420970" y="2756109"/>
                          <a:ext cx="215739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139" name="TextBox 199"/>
                        <p:cNvSpPr txBox="1"/>
                        <p:nvPr/>
                      </p:nvSpPr>
                      <p:spPr>
                        <a:xfrm>
                          <a:off x="2137370" y="2650777"/>
                          <a:ext cx="215739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7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140" name="TextBox 200"/>
                        <p:cNvSpPr txBox="1"/>
                        <p:nvPr/>
                      </p:nvSpPr>
                      <p:spPr>
                        <a:xfrm>
                          <a:off x="2771907" y="2377191"/>
                          <a:ext cx="215739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4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141" name="TextBox 201"/>
                        <p:cNvSpPr txBox="1"/>
                        <p:nvPr/>
                      </p:nvSpPr>
                      <p:spPr>
                        <a:xfrm>
                          <a:off x="2051546" y="2452076"/>
                          <a:ext cx="215738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8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142" name="TextBox 203"/>
                        <p:cNvSpPr txBox="1"/>
                        <p:nvPr/>
                      </p:nvSpPr>
                      <p:spPr>
                        <a:xfrm>
                          <a:off x="2113594" y="2134693"/>
                          <a:ext cx="247652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10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</p:grpSp>
                  <p:grpSp>
                    <p:nvGrpSpPr>
                      <p:cNvPr id="118" name="Группа 117"/>
                      <p:cNvGrpSpPr/>
                      <p:nvPr/>
                    </p:nvGrpSpPr>
                    <p:grpSpPr>
                      <a:xfrm>
                        <a:off x="1975358" y="1956017"/>
                        <a:ext cx="1428204" cy="1392793"/>
                        <a:chOff x="1979408" y="1951797"/>
                        <a:chExt cx="1952840" cy="1862549"/>
                      </a:xfrm>
                    </p:grpSpPr>
                    <p:pic>
                      <p:nvPicPr>
                        <p:cNvPr id="121" name="Рисунок 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 rot="20789896">
                          <a:off x="1979408" y="1951797"/>
                          <a:ext cx="1952840" cy="1862549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22" name="Шестиугольник 121"/>
                        <p:cNvSpPr/>
                        <p:nvPr/>
                      </p:nvSpPr>
                      <p:spPr>
                        <a:xfrm>
                          <a:off x="2932840" y="1966832"/>
                          <a:ext cx="141160" cy="126859"/>
                        </a:xfrm>
                        <a:prstGeom prst="hexagon">
                          <a:avLst/>
                        </a:prstGeom>
                        <a:pattFill prst="wdUpDiag">
                          <a:fgClr>
                            <a:srgbClr val="FF0000"/>
                          </a:fgClr>
                          <a:bgClr>
                            <a:sysClr val="window" lastClr="FFFFFF"/>
                          </a:bgClr>
                        </a:patt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123" name="Шестиугольник 122"/>
                        <p:cNvSpPr/>
                        <p:nvPr/>
                      </p:nvSpPr>
                      <p:spPr>
                        <a:xfrm>
                          <a:off x="2054496" y="3142051"/>
                          <a:ext cx="141159" cy="126858"/>
                        </a:xfrm>
                        <a:prstGeom prst="hexagon">
                          <a:avLst/>
                        </a:prstGeom>
                        <a:pattFill prst="wdUpDiag">
                          <a:fgClr>
                            <a:srgbClr val="FF0000"/>
                          </a:fgClr>
                          <a:bgClr>
                            <a:sysClr val="window" lastClr="FFFFFF"/>
                          </a:bgClr>
                        </a:patt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124" name="Шестиугольник 123"/>
                        <p:cNvSpPr/>
                        <p:nvPr/>
                      </p:nvSpPr>
                      <p:spPr>
                        <a:xfrm>
                          <a:off x="3783115" y="2871249"/>
                          <a:ext cx="141159" cy="126858"/>
                        </a:xfrm>
                        <a:prstGeom prst="hexagon">
                          <a:avLst/>
                        </a:prstGeom>
                        <a:pattFill prst="wdUpDiag">
                          <a:fgClr>
                            <a:srgbClr val="FF0000"/>
                          </a:fgClr>
                          <a:bgClr>
                            <a:sysClr val="window" lastClr="FFFFFF"/>
                          </a:bgClr>
                        </a:patt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</p:grpSp>
                  <p:pic>
                    <p:nvPicPr>
                      <p:cNvPr id="119" name="Рисунок 118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clrChange>
                          <a:clrFrom>
                            <a:srgbClr val="FFFFFB"/>
                          </a:clrFrom>
                          <a:clrTo>
                            <a:srgbClr val="FFFF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25229" y="3585231"/>
                        <a:ext cx="576064" cy="84692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 cstate="print">
                        <a:clrChange>
                          <a:clrFrom>
                            <a:srgbClr val="FFFFFB"/>
                          </a:clrFrom>
                          <a:clrTo>
                            <a:srgbClr val="FFFF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629" y="1804618"/>
                        <a:ext cx="861233" cy="905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cxnSp>
                  <p:nvCxnSpPr>
                    <p:cNvPr id="111" name="Прямая соединительная линия 110"/>
                    <p:cNvCxnSpPr/>
                    <p:nvPr/>
                  </p:nvCxnSpPr>
                  <p:spPr>
                    <a:xfrm flipH="1" flipV="1">
                      <a:off x="674803" y="3993050"/>
                      <a:ext cx="164974" cy="216115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  <p:sp>
                <p:nvSpPr>
                  <p:cNvPr id="99" name="Шестиугольник 98"/>
                  <p:cNvSpPr/>
                  <p:nvPr/>
                </p:nvSpPr>
                <p:spPr>
                  <a:xfrm>
                    <a:off x="2000045" y="3918341"/>
                    <a:ext cx="103236" cy="94863"/>
                  </a:xfrm>
                  <a:prstGeom prst="hexagon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0" name="Шестиугольник 99"/>
                  <p:cNvSpPr/>
                  <p:nvPr/>
                </p:nvSpPr>
                <p:spPr>
                  <a:xfrm>
                    <a:off x="3288242" y="3897361"/>
                    <a:ext cx="103236" cy="94863"/>
                  </a:xfrm>
                  <a:prstGeom prst="hexagon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101" name="Прямая со стрелкой 100"/>
                  <p:cNvCxnSpPr/>
                  <p:nvPr/>
                </p:nvCxnSpPr>
                <p:spPr>
                  <a:xfrm flipV="1">
                    <a:off x="86814" y="400772"/>
                    <a:ext cx="1505929" cy="580007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headEnd type="oval" w="sm" len="sm"/>
                    <a:tailEnd type="stealth" w="med" len="lg"/>
                  </a:ln>
                  <a:effectLst/>
                </p:spPr>
              </p:cxnSp>
              <p:cxnSp>
                <p:nvCxnSpPr>
                  <p:cNvPr id="102" name="Прямая со стрелкой 101"/>
                  <p:cNvCxnSpPr/>
                  <p:nvPr/>
                </p:nvCxnSpPr>
                <p:spPr>
                  <a:xfrm>
                    <a:off x="82052" y="523112"/>
                    <a:ext cx="1448543" cy="405096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headEnd type="oval" w="sm" len="sm"/>
                    <a:tailEnd type="stealth" w="med" len="lg"/>
                  </a:ln>
                  <a:effectLst/>
                </p:spPr>
              </p:cxnSp>
              <p:sp>
                <p:nvSpPr>
                  <p:cNvPr id="103" name="Овал 102"/>
                  <p:cNvSpPr/>
                  <p:nvPr/>
                </p:nvSpPr>
                <p:spPr>
                  <a:xfrm>
                    <a:off x="445605" y="892126"/>
                    <a:ext cx="89486" cy="45719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104" name="Рисунок 103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789896">
                    <a:off x="1913140" y="151401"/>
                    <a:ext cx="1428206" cy="1392793"/>
                  </a:xfrm>
                  <a:prstGeom prst="rect">
                    <a:avLst/>
                  </a:prstGeom>
                </p:spPr>
              </p:pic>
              <p:sp>
                <p:nvSpPr>
                  <p:cNvPr id="105" name="Шестиугольник 104"/>
                  <p:cNvSpPr/>
                  <p:nvPr/>
                </p:nvSpPr>
                <p:spPr>
                  <a:xfrm>
                    <a:off x="2271778" y="232290"/>
                    <a:ext cx="103236" cy="94863"/>
                  </a:xfrm>
                  <a:prstGeom prst="hexagon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6" name="Шестиугольник 105"/>
                  <p:cNvSpPr/>
                  <p:nvPr/>
                </p:nvSpPr>
                <p:spPr>
                  <a:xfrm>
                    <a:off x="1918875" y="870067"/>
                    <a:ext cx="103236" cy="94863"/>
                  </a:xfrm>
                  <a:prstGeom prst="hexagon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7" name="Шестиугольник 106"/>
                  <p:cNvSpPr/>
                  <p:nvPr/>
                </p:nvSpPr>
                <p:spPr>
                  <a:xfrm>
                    <a:off x="3214987" y="655030"/>
                    <a:ext cx="103236" cy="94863"/>
                  </a:xfrm>
                  <a:prstGeom prst="hexagon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cxnSp>
                <p:nvCxnSpPr>
                  <p:cNvPr id="108" name="Прямая со стрелкой 107"/>
                  <p:cNvCxnSpPr/>
                  <p:nvPr/>
                </p:nvCxnSpPr>
                <p:spPr>
                  <a:xfrm flipV="1">
                    <a:off x="1887882" y="209308"/>
                    <a:ext cx="1326920" cy="1006277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  <a:tailEnd type="stealth"/>
                  </a:ln>
                  <a:effectLst/>
                </p:spPr>
              </p:cxnSp>
              <p:cxnSp>
                <p:nvCxnSpPr>
                  <p:cNvPr id="109" name="Прямая со стрелкой 108"/>
                  <p:cNvCxnSpPr/>
                  <p:nvPr/>
                </p:nvCxnSpPr>
                <p:spPr>
                  <a:xfrm>
                    <a:off x="1920259" y="419639"/>
                    <a:ext cx="1571631" cy="482135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  <a:tailEnd type="stealth"/>
                  </a:ln>
                  <a:effectLst/>
                </p:spPr>
              </p:cxnSp>
            </p:grpSp>
            <p:sp>
              <p:nvSpPr>
                <p:cNvPr id="75" name="Шестиугольник 74"/>
                <p:cNvSpPr/>
                <p:nvPr/>
              </p:nvSpPr>
              <p:spPr>
                <a:xfrm>
                  <a:off x="2341250" y="2047014"/>
                  <a:ext cx="103236" cy="94863"/>
                </a:xfrm>
                <a:prstGeom prst="hexagon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Шестиугольник 75"/>
                <p:cNvSpPr/>
                <p:nvPr/>
              </p:nvSpPr>
              <p:spPr>
                <a:xfrm>
                  <a:off x="1987139" y="2665493"/>
                  <a:ext cx="103236" cy="94863"/>
                </a:xfrm>
                <a:prstGeom prst="hexagon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Шестиугольник 76"/>
                <p:cNvSpPr/>
                <p:nvPr/>
              </p:nvSpPr>
              <p:spPr>
                <a:xfrm>
                  <a:off x="3281235" y="2461392"/>
                  <a:ext cx="103236" cy="94863"/>
                </a:xfrm>
                <a:prstGeom prst="hexagon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4" name="Группа 23"/>
              <p:cNvGrpSpPr/>
              <p:nvPr/>
            </p:nvGrpSpPr>
            <p:grpSpPr>
              <a:xfrm>
                <a:off x="0" y="0"/>
                <a:ext cx="2774953" cy="4540249"/>
                <a:chOff x="0" y="0"/>
                <a:chExt cx="2775462" cy="4540351"/>
              </a:xfrm>
            </p:grpSpPr>
            <p:grpSp>
              <p:nvGrpSpPr>
                <p:cNvPr id="25" name="Группа 24"/>
                <p:cNvGrpSpPr/>
                <p:nvPr/>
              </p:nvGrpSpPr>
              <p:grpSpPr>
                <a:xfrm>
                  <a:off x="0" y="2782670"/>
                  <a:ext cx="2310130" cy="1757681"/>
                  <a:chOff x="0" y="-279102"/>
                  <a:chExt cx="2971800" cy="2421014"/>
                </a:xfrm>
              </p:grpSpPr>
              <p:grpSp>
                <p:nvGrpSpPr>
                  <p:cNvPr id="67" name="Группа 66"/>
                  <p:cNvGrpSpPr/>
                  <p:nvPr/>
                </p:nvGrpSpPr>
                <p:grpSpPr>
                  <a:xfrm>
                    <a:off x="0" y="-279102"/>
                    <a:ext cx="2971800" cy="2421014"/>
                    <a:chOff x="0" y="-279102"/>
                    <a:chExt cx="2971800" cy="2421014"/>
                  </a:xfrm>
                </p:grpSpPr>
                <p:pic>
                  <p:nvPicPr>
                    <p:cNvPr id="69" name="Рисунок 68"/>
                    <p:cNvPicPr>
                      <a:picLocks noChangeAspect="1"/>
                    </p:cNvPicPr>
                    <p:nvPr/>
                  </p:nvPicPr>
                  <p:blipFill>
                    <a:blip r:embed="rId12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0" y="254188"/>
                      <a:ext cx="2971800" cy="16637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0" name="Рисунок 69"/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8344128">
                      <a:off x="477774" y="108662"/>
                      <a:ext cx="1814285" cy="20332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1" name="Шестиугольник 70"/>
                    <p:cNvSpPr/>
                    <p:nvPr/>
                  </p:nvSpPr>
                  <p:spPr>
                    <a:xfrm>
                      <a:off x="556000" y="1356134"/>
                      <a:ext cx="144016" cy="125167"/>
                    </a:xfrm>
                    <a:prstGeom prst="hexagon">
                      <a:avLst/>
                    </a:prstGeom>
                    <a:solidFill>
                      <a:srgbClr val="C0504D">
                        <a:lumMod val="75000"/>
                      </a:srgbClr>
                    </a:solidFill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2" name="Шестиугольник 71"/>
                    <p:cNvSpPr/>
                    <p:nvPr/>
                  </p:nvSpPr>
                  <p:spPr>
                    <a:xfrm>
                      <a:off x="1735379" y="356946"/>
                      <a:ext cx="144016" cy="113788"/>
                    </a:xfrm>
                    <a:prstGeom prst="hexagon">
                      <a:avLst/>
                    </a:prstGeom>
                    <a:solidFill>
                      <a:srgbClr val="C0504D">
                        <a:lumMod val="75000"/>
                      </a:srgbClr>
                    </a:solidFill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cxnSp>
                  <p:nvCxnSpPr>
                    <p:cNvPr id="73" name="Прямая со стрелкой 72"/>
                    <p:cNvCxnSpPr/>
                    <p:nvPr/>
                  </p:nvCxnSpPr>
                  <p:spPr>
                    <a:xfrm flipV="1">
                      <a:off x="536571" y="-279102"/>
                      <a:ext cx="1282891" cy="2281217"/>
                    </a:xfrm>
                    <a:prstGeom prst="straightConnector1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lgDash"/>
                      <a:headEnd type="stealth" w="sm" len="lg"/>
                      <a:tailEnd type="oval" w="sm" len="sm"/>
                    </a:ln>
                    <a:effectLst/>
                  </p:spPr>
                </p:cxnSp>
              </p:grpSp>
              <p:sp>
                <p:nvSpPr>
                  <p:cNvPr id="68" name="Овал 67"/>
                  <p:cNvSpPr/>
                  <p:nvPr/>
                </p:nvSpPr>
                <p:spPr>
                  <a:xfrm rot="17340000">
                    <a:off x="1244549" y="598817"/>
                    <a:ext cx="89486" cy="45719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381549" y="0"/>
                  <a:ext cx="2393913" cy="3602940"/>
                  <a:chOff x="299947" y="0"/>
                  <a:chExt cx="3112103" cy="4794323"/>
                </a:xfrm>
              </p:grpSpPr>
              <p:grpSp>
                <p:nvGrpSpPr>
                  <p:cNvPr id="27" name="Группа 26"/>
                  <p:cNvGrpSpPr/>
                  <p:nvPr/>
                </p:nvGrpSpPr>
                <p:grpSpPr>
                  <a:xfrm>
                    <a:off x="299947" y="0"/>
                    <a:ext cx="3112103" cy="4794323"/>
                    <a:chOff x="299947" y="0"/>
                    <a:chExt cx="3112103" cy="4794323"/>
                  </a:xfrm>
                </p:grpSpPr>
                <p:grpSp>
                  <p:nvGrpSpPr>
                    <p:cNvPr id="30" name="Группа 29"/>
                    <p:cNvGrpSpPr/>
                    <p:nvPr/>
                  </p:nvGrpSpPr>
                  <p:grpSpPr>
                    <a:xfrm>
                      <a:off x="299947" y="0"/>
                      <a:ext cx="3112103" cy="4794323"/>
                      <a:chOff x="299947" y="0"/>
                      <a:chExt cx="3112103" cy="4794323"/>
                    </a:xfrm>
                  </p:grpSpPr>
                  <p:pic>
                    <p:nvPicPr>
                      <p:cNvPr id="32" name="Рисунок 31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clrChange>
                          <a:clrFrom>
                            <a:srgbClr val="FFFFFB"/>
                          </a:clrFrom>
                          <a:clrTo>
                            <a:srgbClr val="FFFF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70252" y="2177116"/>
                        <a:ext cx="731041" cy="8503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3" name="Рисунок 32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clrChange>
                          <a:clrFrom>
                            <a:srgbClr val="FFFFFB"/>
                          </a:clrFrom>
                          <a:clrTo>
                            <a:srgbClr val="FFFF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9947" y="0"/>
                        <a:ext cx="1089935" cy="4692459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34" name="Соединительная линия уступом 33"/>
                      <p:cNvCxnSpPr/>
                      <p:nvPr/>
                    </p:nvCxnSpPr>
                    <p:spPr>
                      <a:xfrm flipV="1">
                        <a:off x="895711" y="4205347"/>
                        <a:ext cx="464912" cy="106610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noFill/>
                      <a:ln w="76200" cap="flat" cmpd="sng" algn="ctr">
                        <a:solidFill>
                          <a:srgbClr val="FF0000"/>
                        </a:solidFill>
                        <a:prstDash val="solid"/>
                      </a:ln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isometricRightUp"/>
                        <a:lightRig rig="threePt" dir="t"/>
                      </a:scene3d>
                    </p:spPr>
                  </p:cxnSp>
                  <p:grpSp>
                    <p:nvGrpSpPr>
                      <p:cNvPr id="35" name="Группа 34"/>
                      <p:cNvGrpSpPr/>
                      <p:nvPr/>
                    </p:nvGrpSpPr>
                    <p:grpSpPr>
                      <a:xfrm>
                        <a:off x="1983844" y="3401530"/>
                        <a:ext cx="1428206" cy="1392793"/>
                        <a:chOff x="1986985" y="3404482"/>
                        <a:chExt cx="1952842" cy="1862550"/>
                      </a:xfrm>
                    </p:grpSpPr>
                    <p:pic>
                      <p:nvPicPr>
                        <p:cNvPr id="63" name="Рисунок 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 cstate="print">
                          <a:clrChange>
                            <a:clrFrom>
                              <a:srgbClr val="FFFFFB"/>
                            </a:clrFrom>
                            <a:clrTo>
                              <a:srgbClr val="FFFFFB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 rot="20789896">
                          <a:off x="1986985" y="3404482"/>
                          <a:ext cx="1952842" cy="186255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64" name="Шестиугольник 63"/>
                        <p:cNvSpPr/>
                        <p:nvPr/>
                      </p:nvSpPr>
                      <p:spPr>
                        <a:xfrm>
                          <a:off x="2960274" y="3409605"/>
                          <a:ext cx="141159" cy="126858"/>
                        </a:xfrm>
                        <a:prstGeom prst="hexagon">
                          <a:avLst/>
                        </a:prstGeom>
                        <a:pattFill prst="wdUpDiag">
                          <a:fgClr>
                            <a:srgbClr val="FF0000"/>
                          </a:fgClr>
                          <a:bgClr>
                            <a:sysClr val="window" lastClr="FFFFFF"/>
                          </a:bgClr>
                        </a:patt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65" name="Шестиугольник 64"/>
                        <p:cNvSpPr/>
                        <p:nvPr/>
                      </p:nvSpPr>
                      <p:spPr>
                        <a:xfrm>
                          <a:off x="2055244" y="4576765"/>
                          <a:ext cx="141159" cy="126858"/>
                        </a:xfrm>
                        <a:prstGeom prst="hexagon">
                          <a:avLst/>
                        </a:prstGeom>
                        <a:pattFill prst="wdUpDiag">
                          <a:fgClr>
                            <a:srgbClr val="FF0000"/>
                          </a:fgClr>
                          <a:bgClr>
                            <a:sysClr val="window" lastClr="FFFFFF"/>
                          </a:bgClr>
                        </a:patt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66" name="Шестиугольник 65"/>
                        <p:cNvSpPr/>
                        <p:nvPr/>
                      </p:nvSpPr>
                      <p:spPr>
                        <a:xfrm>
                          <a:off x="3784215" y="4318652"/>
                          <a:ext cx="141159" cy="126858"/>
                        </a:xfrm>
                        <a:prstGeom prst="hexagon">
                          <a:avLst/>
                        </a:prstGeom>
                        <a:pattFill prst="wdUpDiag">
                          <a:fgClr>
                            <a:srgbClr val="FF0000"/>
                          </a:fgClr>
                          <a:bgClr>
                            <a:sysClr val="window" lastClr="FFFFFF"/>
                          </a:bgClr>
                        </a:patt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</p:grpSp>
                  <p:pic>
                    <p:nvPicPr>
                      <p:cNvPr id="36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>
                        <a:clrChange>
                          <a:clrFrom>
                            <a:srgbClr val="FFFFFB"/>
                          </a:clrFrom>
                          <a:clrTo>
                            <a:srgbClr val="FFFF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871787">
                        <a:off x="643967" y="1975820"/>
                        <a:ext cx="1210073" cy="1357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grpSp>
                    <p:nvGrpSpPr>
                      <p:cNvPr id="37" name="Группа 36"/>
                      <p:cNvGrpSpPr/>
                      <p:nvPr/>
                    </p:nvGrpSpPr>
                    <p:grpSpPr>
                      <a:xfrm>
                        <a:off x="2051478" y="2042583"/>
                        <a:ext cx="1311488" cy="1266877"/>
                        <a:chOff x="2051546" y="2042599"/>
                        <a:chExt cx="937824" cy="885745"/>
                      </a:xfrm>
                    </p:grpSpPr>
                    <p:cxnSp>
                      <p:nvCxnSpPr>
                        <p:cNvPr id="45" name="Прямая соединительная линия 44"/>
                        <p:cNvCxnSpPr/>
                        <p:nvPr/>
                      </p:nvCxnSpPr>
                      <p:spPr>
                        <a:xfrm>
                          <a:off x="2258449" y="2227498"/>
                          <a:ext cx="609339" cy="226051"/>
                        </a:xfrm>
                        <a:prstGeom prst="line">
                          <a:avLst/>
                        </a:prstGeom>
                        <a:noFill/>
                        <a:ln w="317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sp>
                      <p:nvSpPr>
                        <p:cNvPr id="46" name="TextBox 193"/>
                        <p:cNvSpPr txBox="1"/>
                        <p:nvPr/>
                      </p:nvSpPr>
                      <p:spPr>
                        <a:xfrm>
                          <a:off x="2417780" y="2042599"/>
                          <a:ext cx="247652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12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47" name="TextBox 194"/>
                        <p:cNvSpPr txBox="1"/>
                        <p:nvPr/>
                      </p:nvSpPr>
                      <p:spPr>
                        <a:xfrm>
                          <a:off x="2613123" y="2065016"/>
                          <a:ext cx="215739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48" name="TextBox 195"/>
                        <p:cNvSpPr txBox="1"/>
                        <p:nvPr/>
                      </p:nvSpPr>
                      <p:spPr>
                        <a:xfrm>
                          <a:off x="2681797" y="2142698"/>
                          <a:ext cx="215739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49" name="TextBox 196"/>
                        <p:cNvSpPr txBox="1"/>
                        <p:nvPr/>
                      </p:nvSpPr>
                      <p:spPr>
                        <a:xfrm>
                          <a:off x="2773631" y="2244119"/>
                          <a:ext cx="215739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3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50" name="TextBox 204"/>
                        <p:cNvSpPr txBox="1"/>
                        <p:nvPr/>
                      </p:nvSpPr>
                      <p:spPr>
                        <a:xfrm>
                          <a:off x="2252550" y="2056307"/>
                          <a:ext cx="247652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11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51" name="TextBox 202"/>
                        <p:cNvSpPr txBox="1"/>
                        <p:nvPr/>
                      </p:nvSpPr>
                      <p:spPr>
                        <a:xfrm>
                          <a:off x="2090088" y="2260175"/>
                          <a:ext cx="152130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9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cxnSp>
                      <p:nvCxnSpPr>
                        <p:cNvPr id="52" name="Прямая соединительная линия 51"/>
                        <p:cNvCxnSpPr/>
                        <p:nvPr/>
                      </p:nvCxnSpPr>
                      <p:spPr>
                        <a:xfrm>
                          <a:off x="2211336" y="2326910"/>
                          <a:ext cx="637050" cy="0"/>
                        </a:xfrm>
                        <a:prstGeom prst="line">
                          <a:avLst/>
                        </a:prstGeom>
                        <a:noFill/>
                        <a:ln w="317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53" name="Прямая соединительная линия 52"/>
                        <p:cNvCxnSpPr/>
                        <p:nvPr/>
                      </p:nvCxnSpPr>
                      <p:spPr>
                        <a:xfrm>
                          <a:off x="2396745" y="2156459"/>
                          <a:ext cx="387634" cy="495510"/>
                        </a:xfrm>
                        <a:prstGeom prst="line">
                          <a:avLst/>
                        </a:prstGeom>
                        <a:noFill/>
                        <a:ln w="317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54" name="Прямая соединительная линия 53"/>
                        <p:cNvCxnSpPr/>
                        <p:nvPr/>
                      </p:nvCxnSpPr>
                      <p:spPr>
                        <a:xfrm flipH="1">
                          <a:off x="2524236" y="2137642"/>
                          <a:ext cx="8272" cy="661331"/>
                        </a:xfrm>
                        <a:prstGeom prst="line">
                          <a:avLst/>
                        </a:prstGeom>
                        <a:noFill/>
                        <a:ln w="317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55" name="Прямая соединительная линия 54"/>
                        <p:cNvCxnSpPr/>
                        <p:nvPr/>
                      </p:nvCxnSpPr>
                      <p:spPr>
                        <a:xfrm flipH="1">
                          <a:off x="2237549" y="2148467"/>
                          <a:ext cx="438697" cy="549584"/>
                        </a:xfrm>
                        <a:prstGeom prst="line">
                          <a:avLst/>
                        </a:prstGeom>
                        <a:noFill/>
                        <a:ln w="317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56" name="Прямая соединительная линия 55"/>
                        <p:cNvCxnSpPr/>
                        <p:nvPr/>
                      </p:nvCxnSpPr>
                      <p:spPr>
                        <a:xfrm flipH="1">
                          <a:off x="2169267" y="2239160"/>
                          <a:ext cx="557576" cy="254473"/>
                        </a:xfrm>
                        <a:prstGeom prst="line">
                          <a:avLst/>
                        </a:prstGeom>
                        <a:noFill/>
                        <a:ln w="3175" cap="flat" cmpd="sng" algn="ctr">
                          <a:solidFill>
                            <a:sysClr val="windowText" lastClr="000000"/>
                          </a:solidFill>
                          <a:prstDash val="solid"/>
                        </a:ln>
                        <a:effectLst/>
                      </p:spPr>
                    </p:cxnSp>
                    <p:sp>
                      <p:nvSpPr>
                        <p:cNvPr id="57" name="TextBox 197"/>
                        <p:cNvSpPr txBox="1"/>
                        <p:nvPr/>
                      </p:nvSpPr>
                      <p:spPr>
                        <a:xfrm>
                          <a:off x="2703948" y="2589937"/>
                          <a:ext cx="215739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5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58" name="TextBox 198"/>
                        <p:cNvSpPr txBox="1"/>
                        <p:nvPr/>
                      </p:nvSpPr>
                      <p:spPr>
                        <a:xfrm>
                          <a:off x="2420970" y="2756109"/>
                          <a:ext cx="215739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6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59" name="TextBox 199"/>
                        <p:cNvSpPr txBox="1"/>
                        <p:nvPr/>
                      </p:nvSpPr>
                      <p:spPr>
                        <a:xfrm>
                          <a:off x="2137370" y="2650777"/>
                          <a:ext cx="215739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7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60" name="TextBox 200"/>
                        <p:cNvSpPr txBox="1"/>
                        <p:nvPr/>
                      </p:nvSpPr>
                      <p:spPr>
                        <a:xfrm>
                          <a:off x="2771907" y="2377191"/>
                          <a:ext cx="215739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4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61" name="TextBox 201"/>
                        <p:cNvSpPr txBox="1"/>
                        <p:nvPr/>
                      </p:nvSpPr>
                      <p:spPr>
                        <a:xfrm>
                          <a:off x="2051546" y="2452076"/>
                          <a:ext cx="215738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8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  <p:sp>
                      <p:nvSpPr>
                        <p:cNvPr id="62" name="TextBox 203"/>
                        <p:cNvSpPr txBox="1"/>
                        <p:nvPr/>
                      </p:nvSpPr>
                      <p:spPr>
                        <a:xfrm>
                          <a:off x="2113594" y="2134693"/>
                          <a:ext cx="247652" cy="1722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Times New Roman"/>
                              <a:cs typeface="Times New Roman"/>
                            </a:rPr>
                            <a:t>10</a:t>
                          </a:r>
                          <a:endParaRPr kumimoji="0" lang="ru-RU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</a:endParaRPr>
                        </a:p>
                      </p:txBody>
                    </p:sp>
                  </p:grpSp>
                  <p:grpSp>
                    <p:nvGrpSpPr>
                      <p:cNvPr id="38" name="Группа 37"/>
                      <p:cNvGrpSpPr/>
                      <p:nvPr/>
                    </p:nvGrpSpPr>
                    <p:grpSpPr>
                      <a:xfrm>
                        <a:off x="1975358" y="1956017"/>
                        <a:ext cx="1428204" cy="1392793"/>
                        <a:chOff x="1979408" y="1951797"/>
                        <a:chExt cx="1952840" cy="1862549"/>
                      </a:xfrm>
                    </p:grpSpPr>
                    <p:pic>
                      <p:nvPicPr>
                        <p:cNvPr id="41" name="Рисунок 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 rot="20789896">
                          <a:off x="1979408" y="1951797"/>
                          <a:ext cx="1952840" cy="1862549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42" name="Шестиугольник 41"/>
                        <p:cNvSpPr/>
                        <p:nvPr/>
                      </p:nvSpPr>
                      <p:spPr>
                        <a:xfrm>
                          <a:off x="2932840" y="1966832"/>
                          <a:ext cx="141160" cy="126859"/>
                        </a:xfrm>
                        <a:prstGeom prst="hexagon">
                          <a:avLst/>
                        </a:prstGeom>
                        <a:pattFill prst="wdUpDiag">
                          <a:fgClr>
                            <a:srgbClr val="FF0000"/>
                          </a:fgClr>
                          <a:bgClr>
                            <a:sysClr val="window" lastClr="FFFFFF"/>
                          </a:bgClr>
                        </a:patt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43" name="Шестиугольник 42"/>
                        <p:cNvSpPr/>
                        <p:nvPr/>
                      </p:nvSpPr>
                      <p:spPr>
                        <a:xfrm>
                          <a:off x="2054496" y="3142051"/>
                          <a:ext cx="141159" cy="126858"/>
                        </a:xfrm>
                        <a:prstGeom prst="hexagon">
                          <a:avLst/>
                        </a:prstGeom>
                        <a:pattFill prst="wdUpDiag">
                          <a:fgClr>
                            <a:srgbClr val="FF0000"/>
                          </a:fgClr>
                          <a:bgClr>
                            <a:sysClr val="window" lastClr="FFFFFF"/>
                          </a:bgClr>
                        </a:patt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  <p:sp>
                      <p:nvSpPr>
                        <p:cNvPr id="44" name="Шестиугольник 43"/>
                        <p:cNvSpPr/>
                        <p:nvPr/>
                      </p:nvSpPr>
                      <p:spPr>
                        <a:xfrm>
                          <a:off x="3783115" y="2871249"/>
                          <a:ext cx="141159" cy="126858"/>
                        </a:xfrm>
                        <a:prstGeom prst="hexagon">
                          <a:avLst/>
                        </a:prstGeom>
                        <a:pattFill prst="wdUpDiag">
                          <a:fgClr>
                            <a:srgbClr val="FF0000"/>
                          </a:fgClr>
                          <a:bgClr>
                            <a:sysClr val="window" lastClr="FFFFFF"/>
                          </a:bgClr>
                        </a:patt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</a:endParaRPr>
                        </a:p>
                      </p:txBody>
                    </p:sp>
                  </p:grpSp>
                  <p:pic>
                    <p:nvPicPr>
                      <p:cNvPr id="39" name="Рисунок 38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clrChange>
                          <a:clrFrom>
                            <a:srgbClr val="FFFFFB"/>
                          </a:clrFrom>
                          <a:clrTo>
                            <a:srgbClr val="FFFF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25229" y="3585231"/>
                        <a:ext cx="576064" cy="84692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 cstate="print">
                        <a:clrChange>
                          <a:clrFrom>
                            <a:srgbClr val="FFFFFB"/>
                          </a:clrFrom>
                          <a:clrTo>
                            <a:srgbClr val="FFFF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629" y="1804618"/>
                        <a:ext cx="861233" cy="905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cxnSp>
                  <p:nvCxnSpPr>
                    <p:cNvPr id="31" name="Прямая соединительная линия 30"/>
                    <p:cNvCxnSpPr/>
                    <p:nvPr/>
                  </p:nvCxnSpPr>
                  <p:spPr>
                    <a:xfrm flipH="1" flipV="1">
                      <a:off x="588724" y="3796096"/>
                      <a:ext cx="256190" cy="225954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</p:cxnSp>
              </p:grpSp>
              <p:sp>
                <p:nvSpPr>
                  <p:cNvPr id="28" name="Шестиугольник 27"/>
                  <p:cNvSpPr/>
                  <p:nvPr/>
                </p:nvSpPr>
                <p:spPr>
                  <a:xfrm>
                    <a:off x="2000045" y="3918341"/>
                    <a:ext cx="103236" cy="94863"/>
                  </a:xfrm>
                  <a:prstGeom prst="hexagon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" name="Шестиугольник 28"/>
                  <p:cNvSpPr/>
                  <p:nvPr/>
                </p:nvSpPr>
                <p:spPr>
                  <a:xfrm>
                    <a:off x="3288242" y="3897361"/>
                    <a:ext cx="103236" cy="94863"/>
                  </a:xfrm>
                  <a:prstGeom prst="hexagon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21" name="Поле 11591"/>
            <p:cNvSpPr txBox="1"/>
            <p:nvPr/>
          </p:nvSpPr>
          <p:spPr>
            <a:xfrm>
              <a:off x="170317" y="4417851"/>
              <a:ext cx="2904047" cy="50085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I</a:t>
              </a:r>
              <a:r>
                <a: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вариант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(под местной анестезией)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2" name="Поле 11592"/>
            <p:cNvSpPr txBox="1"/>
            <p:nvPr/>
          </p:nvSpPr>
          <p:spPr>
            <a:xfrm>
              <a:off x="3403472" y="4451258"/>
              <a:ext cx="2727588" cy="55087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II</a:t>
              </a:r>
              <a:r>
                <a: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вариант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(под в/венным наркозом)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1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190" cy="5547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2404" y="2636853"/>
            <a:ext cx="108421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906451" y="888472"/>
            <a:ext cx="3547745" cy="4514214"/>
            <a:chOff x="0" y="1576924"/>
            <a:chExt cx="3829641" cy="489499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1576924"/>
              <a:ext cx="3829641" cy="4894996"/>
              <a:chOff x="0" y="1576924"/>
              <a:chExt cx="3829641" cy="4894996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0" y="1576924"/>
                <a:ext cx="3666304" cy="4894996"/>
                <a:chOff x="65475" y="1576924"/>
                <a:chExt cx="3666304" cy="4894996"/>
              </a:xfrm>
            </p:grpSpPr>
            <p:grpSp>
              <p:nvGrpSpPr>
                <p:cNvPr id="18" name="Группа 17"/>
                <p:cNvGrpSpPr/>
                <p:nvPr/>
              </p:nvGrpSpPr>
              <p:grpSpPr>
                <a:xfrm>
                  <a:off x="150379" y="1576924"/>
                  <a:ext cx="3581400" cy="4894996"/>
                  <a:chOff x="0" y="1576924"/>
                  <a:chExt cx="3581400" cy="4894996"/>
                </a:xfrm>
              </p:grpSpPr>
              <p:grpSp>
                <p:nvGrpSpPr>
                  <p:cNvPr id="23" name="Группа 22"/>
                  <p:cNvGrpSpPr/>
                  <p:nvPr/>
                </p:nvGrpSpPr>
                <p:grpSpPr>
                  <a:xfrm>
                    <a:off x="0" y="1576924"/>
                    <a:ext cx="3581400" cy="4894996"/>
                    <a:chOff x="0" y="1576924"/>
                    <a:chExt cx="3581400" cy="4894996"/>
                  </a:xfrm>
                </p:grpSpPr>
                <p:grpSp>
                  <p:nvGrpSpPr>
                    <p:cNvPr id="25" name="Группа 24"/>
                    <p:cNvGrpSpPr/>
                    <p:nvPr/>
                  </p:nvGrpSpPr>
                  <p:grpSpPr>
                    <a:xfrm>
                      <a:off x="0" y="1576924"/>
                      <a:ext cx="3581400" cy="4894996"/>
                      <a:chOff x="0" y="1577000"/>
                      <a:chExt cx="3582623" cy="4895233"/>
                    </a:xfrm>
                  </p:grpSpPr>
                  <p:grpSp>
                    <p:nvGrpSpPr>
                      <p:cNvPr id="43" name="Группа 42"/>
                      <p:cNvGrpSpPr/>
                      <p:nvPr/>
                    </p:nvGrpSpPr>
                    <p:grpSpPr>
                      <a:xfrm>
                        <a:off x="0" y="1577000"/>
                        <a:ext cx="3582623" cy="4895233"/>
                        <a:chOff x="0" y="1577000"/>
                        <a:chExt cx="3582623" cy="4895233"/>
                      </a:xfrm>
                    </p:grpSpPr>
                    <p:pic>
                      <p:nvPicPr>
                        <p:cNvPr id="46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741733"/>
                          <a:ext cx="2974975" cy="2730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grpSp>
                      <p:nvGrpSpPr>
                        <p:cNvPr id="47" name="Группа 46"/>
                        <p:cNvGrpSpPr/>
                        <p:nvPr/>
                      </p:nvGrpSpPr>
                      <p:grpSpPr>
                        <a:xfrm>
                          <a:off x="503765" y="1577000"/>
                          <a:ext cx="3078858" cy="3208570"/>
                          <a:chOff x="503765" y="1577000"/>
                          <a:chExt cx="3078858" cy="3208570"/>
                        </a:xfrm>
                      </p:grpSpPr>
                      <p:grpSp>
                        <p:nvGrpSpPr>
                          <p:cNvPr id="50" name="Группа 49"/>
                          <p:cNvGrpSpPr/>
                          <p:nvPr/>
                        </p:nvGrpSpPr>
                        <p:grpSpPr>
                          <a:xfrm>
                            <a:off x="503765" y="1577000"/>
                            <a:ext cx="3078858" cy="3208570"/>
                            <a:chOff x="503765" y="1577000"/>
                            <a:chExt cx="3078858" cy="3208570"/>
                          </a:xfrm>
                        </p:grpSpPr>
                        <p:pic>
                          <p:nvPicPr>
                            <p:cNvPr id="52" name="Рисунок 51"/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5" cstate="print">
                              <a:clrChange>
                                <a:clrFrom>
                                  <a:srgbClr val="FFFFFB"/>
                                </a:clrFrom>
                                <a:clrTo>
                                  <a:srgbClr val="FFFFFB">
                                    <a:alpha val="0"/>
                                  </a:srgbClr>
                                </a:clrTo>
                              </a:clrChange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t="33607"/>
                            <a:stretch/>
                          </p:blipFill>
                          <p:spPr>
                            <a:xfrm>
                              <a:off x="503765" y="1577000"/>
                              <a:ext cx="1089936" cy="3115459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53" name="Рисунок 5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 cstate="print">
                              <a:clrChange>
                                <a:clrFrom>
                                  <a:srgbClr val="FFFFFB"/>
                                </a:clrFrom>
                                <a:clrTo>
                                  <a:srgbClr val="FFFFFB">
                                    <a:alpha val="0"/>
                                  </a:srgbClr>
                                </a:clrTo>
                              </a:clrChange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49377" y="2177116"/>
                              <a:ext cx="731041" cy="850395"/>
                            </a:xfrm>
                            <a:prstGeom prst="rect">
                              <a:avLst/>
                            </a:prstGeom>
                          </p:spPr>
                        </p:pic>
                        <p:cxnSp>
                          <p:nvCxnSpPr>
                            <p:cNvPr id="54" name="Соединительная линия уступом 53"/>
                            <p:cNvCxnSpPr/>
                            <p:nvPr/>
                          </p:nvCxnSpPr>
                          <p:spPr>
                            <a:xfrm flipV="1">
                              <a:off x="1346759" y="4210372"/>
                              <a:ext cx="218832" cy="111732"/>
                            </a:xfrm>
                            <a:prstGeom prst="bentConnector3">
                              <a:avLst>
                                <a:gd name="adj1" fmla="val 50000"/>
                              </a:avLst>
                            </a:prstGeom>
                            <a:noFill/>
                            <a:ln w="76200" cap="flat" cmpd="sng" algn="ctr">
                              <a:solidFill>
                                <a:srgbClr val="FF0000"/>
                              </a:solidFill>
                              <a:prstDash val="solid"/>
                            </a:ln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scene3d>
                              <a:camera prst="isometricRightUp"/>
                              <a:lightRig rig="threePt" dir="t"/>
                            </a:scene3d>
                          </p:spPr>
                        </p:cxnSp>
                        <p:grpSp>
                          <p:nvGrpSpPr>
                            <p:cNvPr id="55" name="Группа 54"/>
                            <p:cNvGrpSpPr/>
                            <p:nvPr/>
                          </p:nvGrpSpPr>
                          <p:grpSpPr>
                            <a:xfrm>
                              <a:off x="2154417" y="3392777"/>
                              <a:ext cx="1428206" cy="1392793"/>
                              <a:chOff x="2154417" y="3392777"/>
                              <a:chExt cx="1952842" cy="1862550"/>
                            </a:xfrm>
                          </p:grpSpPr>
                          <p:pic>
                            <p:nvPicPr>
                              <p:cNvPr id="83" name="Рисунок 8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7" cstate="print">
                                <a:clrChange>
                                  <a:clrFrom>
                                    <a:srgbClr val="FFFFFB"/>
                                  </a:clrFrom>
                                  <a:clrTo>
                                    <a:srgbClr val="FFFFFB">
                                      <a:alpha val="0"/>
                                    </a:srgbClr>
                                  </a:clrTo>
                                </a:clrChange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20789896">
                                <a:off x="2154417" y="3392777"/>
                                <a:ext cx="1952842" cy="18625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84" name="Шестиугольник 83"/>
                              <p:cNvSpPr/>
                              <p:nvPr/>
                            </p:nvSpPr>
                            <p:spPr>
                              <a:xfrm>
                                <a:off x="2644156" y="3514370"/>
                                <a:ext cx="141159" cy="126858"/>
                              </a:xfrm>
                              <a:prstGeom prst="hexagon">
                                <a:avLst/>
                              </a:prstGeom>
                              <a:pattFill prst="wdUpDiag">
                                <a:fgClr>
                                  <a:srgbClr val="FF0000"/>
                                </a:fgClr>
                                <a:bgClr>
                                  <a:sysClr val="window" lastClr="FFFFFF"/>
                                </a:bgClr>
                              </a:pattFill>
                              <a:ln w="25400" cap="flat" cmpd="sng" algn="ctr">
                                <a:noFill/>
                                <a:prstDash val="solid"/>
                              </a:ln>
                              <a:effectLst/>
                            </p:spPr>
                            <p:txBody>
                              <a:bodyPr rtlCol="0" anchor="ctr"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85" name="Шестиугольник 84"/>
                              <p:cNvSpPr/>
                              <p:nvPr/>
                            </p:nvSpPr>
                            <p:spPr>
                              <a:xfrm>
                                <a:off x="2336477" y="4782720"/>
                                <a:ext cx="141159" cy="126858"/>
                              </a:xfrm>
                              <a:prstGeom prst="hexagon">
                                <a:avLst/>
                              </a:prstGeom>
                              <a:pattFill prst="wdUpDiag">
                                <a:fgClr>
                                  <a:srgbClr val="FF0000"/>
                                </a:fgClr>
                                <a:bgClr>
                                  <a:sysClr val="window" lastClr="FFFFFF"/>
                                </a:bgClr>
                              </a:pattFill>
                              <a:ln w="25400" cap="flat" cmpd="sng" algn="ctr">
                                <a:noFill/>
                                <a:prstDash val="solid"/>
                              </a:ln>
                              <a:effectLst/>
                            </p:spPr>
                            <p:txBody>
                              <a:bodyPr rtlCol="0" anchor="ctr"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86" name="Шестиугольник 85"/>
                              <p:cNvSpPr/>
                              <p:nvPr/>
                            </p:nvSpPr>
                            <p:spPr>
                              <a:xfrm>
                                <a:off x="3963340" y="4318652"/>
                                <a:ext cx="141159" cy="126858"/>
                              </a:xfrm>
                              <a:prstGeom prst="hexagon">
                                <a:avLst/>
                              </a:prstGeom>
                              <a:pattFill prst="wdUpDiag">
                                <a:fgClr>
                                  <a:srgbClr val="FF0000"/>
                                </a:fgClr>
                                <a:bgClr>
                                  <a:sysClr val="window" lastClr="FFFFFF"/>
                                </a:bgClr>
                              </a:pattFill>
                              <a:ln w="25400" cap="flat" cmpd="sng" algn="ctr">
                                <a:noFill/>
                                <a:prstDash val="solid"/>
                              </a:ln>
                              <a:effectLst/>
                            </p:spPr>
                            <p:txBody>
                              <a:bodyPr rtlCol="0" anchor="ctr"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pic>
                          <p:nvPicPr>
                            <p:cNvPr id="56" name="Picture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 cstate="print">
                              <a:clrChange>
                                <a:clrFrom>
                                  <a:srgbClr val="FFFFFB"/>
                                </a:clrFrom>
                                <a:clrTo>
                                  <a:srgbClr val="FFFFFB">
                                    <a:alpha val="0"/>
                                  </a:srgbClr>
                                </a:clrTo>
                              </a:clrChange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4575537">
                              <a:off x="951114" y="3031138"/>
                              <a:ext cx="1087888" cy="114335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  <p:grpSp>
                          <p:nvGrpSpPr>
                            <p:cNvPr id="57" name="Группа 56"/>
                            <p:cNvGrpSpPr/>
                            <p:nvPr/>
                          </p:nvGrpSpPr>
                          <p:grpSpPr>
                            <a:xfrm>
                              <a:off x="2230822" y="2042595"/>
                              <a:ext cx="1306768" cy="1232071"/>
                              <a:chOff x="2230822" y="2042600"/>
                              <a:chExt cx="934450" cy="861407"/>
                            </a:xfrm>
                          </p:grpSpPr>
                          <p:cxnSp>
                            <p:nvCxnSpPr>
                              <p:cNvPr id="65" name="Прямая соединительная линия 64"/>
                              <p:cNvCxnSpPr/>
                              <p:nvPr/>
                            </p:nvCxnSpPr>
                            <p:spPr>
                              <a:xfrm>
                                <a:off x="2437574" y="2227498"/>
                                <a:ext cx="609339" cy="226051"/>
                              </a:xfrm>
                              <a:prstGeom prst="line">
                                <a:avLst/>
                              </a:prstGeom>
                              <a:noFill/>
                              <a:ln w="3175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sp>
                            <p:nvSpPr>
                              <p:cNvPr id="66" name="TextBox 193"/>
                              <p:cNvSpPr txBox="1"/>
                              <p:nvPr/>
                            </p:nvSpPr>
                            <p:spPr>
                              <a:xfrm>
                                <a:off x="2622681" y="2042600"/>
                                <a:ext cx="177903" cy="118353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pPr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5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12</a:t>
                                </a:r>
                                <a:endParaRPr lang="ru-RU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67" name="TextBox 194"/>
                              <p:cNvSpPr txBox="1"/>
                              <p:nvPr/>
                            </p:nvSpPr>
                            <p:spPr>
                              <a:xfrm>
                                <a:off x="2792458" y="2084712"/>
                                <a:ext cx="154977" cy="118353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pPr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5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1</a:t>
                                </a:r>
                                <a:endParaRPr lang="ru-RU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68" name="TextBox 195"/>
                              <p:cNvSpPr txBox="1"/>
                              <p:nvPr/>
                            </p:nvSpPr>
                            <p:spPr>
                              <a:xfrm>
                                <a:off x="2890660" y="2154516"/>
                                <a:ext cx="154977" cy="118353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pPr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5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2</a:t>
                                </a:r>
                                <a:endParaRPr lang="ru-RU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69" name="TextBox 196"/>
                              <p:cNvSpPr txBox="1"/>
                              <p:nvPr/>
                            </p:nvSpPr>
                            <p:spPr>
                              <a:xfrm>
                                <a:off x="2978567" y="2269723"/>
                                <a:ext cx="154977" cy="118353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pPr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5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3</a:t>
                                </a:r>
                                <a:endParaRPr lang="ru-RU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70" name="TextBox 204"/>
                              <p:cNvSpPr txBox="1"/>
                              <p:nvPr/>
                            </p:nvSpPr>
                            <p:spPr>
                              <a:xfrm>
                                <a:off x="2467275" y="2072064"/>
                                <a:ext cx="177903" cy="118353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pPr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5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11</a:t>
                                </a:r>
                                <a:endParaRPr lang="ru-RU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71" name="TextBox 202"/>
                              <p:cNvSpPr txBox="1"/>
                              <p:nvPr/>
                            </p:nvSpPr>
                            <p:spPr>
                              <a:xfrm>
                                <a:off x="2281179" y="2270024"/>
                                <a:ext cx="109283" cy="118353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pPr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5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9</a:t>
                                </a:r>
                                <a:endParaRPr lang="ru-RU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72" name="Прямая соединительная линия 71"/>
                              <p:cNvCxnSpPr/>
                              <p:nvPr/>
                            </p:nvCxnSpPr>
                            <p:spPr>
                              <a:xfrm>
                                <a:off x="2390461" y="2326910"/>
                                <a:ext cx="637050" cy="0"/>
                              </a:xfrm>
                              <a:prstGeom prst="line">
                                <a:avLst/>
                              </a:prstGeom>
                              <a:noFill/>
                              <a:ln w="3175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73" name="Прямая соединительная линия 72"/>
                              <p:cNvCxnSpPr/>
                              <p:nvPr/>
                            </p:nvCxnSpPr>
                            <p:spPr>
                              <a:xfrm>
                                <a:off x="2575870" y="2156459"/>
                                <a:ext cx="387634" cy="495510"/>
                              </a:xfrm>
                              <a:prstGeom prst="line">
                                <a:avLst/>
                              </a:prstGeom>
                              <a:noFill/>
                              <a:ln w="3175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74" name="Прямая соединительная линия 73"/>
                              <p:cNvCxnSpPr/>
                              <p:nvPr/>
                            </p:nvCxnSpPr>
                            <p:spPr>
                              <a:xfrm flipH="1">
                                <a:off x="2703361" y="2137642"/>
                                <a:ext cx="8272" cy="661331"/>
                              </a:xfrm>
                              <a:prstGeom prst="line">
                                <a:avLst/>
                              </a:prstGeom>
                              <a:noFill/>
                              <a:ln w="3175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75" name="Прямая соединительная линия 74"/>
                              <p:cNvCxnSpPr/>
                              <p:nvPr/>
                            </p:nvCxnSpPr>
                            <p:spPr>
                              <a:xfrm flipH="1">
                                <a:off x="2367594" y="2148467"/>
                                <a:ext cx="487849" cy="600071"/>
                              </a:xfrm>
                              <a:prstGeom prst="line">
                                <a:avLst/>
                              </a:prstGeom>
                              <a:noFill/>
                              <a:ln w="3175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76" name="Прямая соединительная линия 75"/>
                              <p:cNvCxnSpPr/>
                              <p:nvPr/>
                            </p:nvCxnSpPr>
                            <p:spPr>
                              <a:xfrm flipH="1">
                                <a:off x="2348392" y="2239160"/>
                                <a:ext cx="557576" cy="254473"/>
                              </a:xfrm>
                              <a:prstGeom prst="line">
                                <a:avLst/>
                              </a:prstGeom>
                              <a:noFill/>
                              <a:ln w="3175" cap="flat" cmpd="sng" algn="ctr">
                                <a:solidFill>
                                  <a:sysClr val="windowText" lastClr="00000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sp>
                            <p:nvSpPr>
                              <p:cNvPr id="77" name="TextBox 197"/>
                              <p:cNvSpPr txBox="1"/>
                              <p:nvPr/>
                            </p:nvSpPr>
                            <p:spPr>
                              <a:xfrm>
                                <a:off x="2916751" y="2637213"/>
                                <a:ext cx="154977" cy="118353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pPr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5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5</a:t>
                                </a:r>
                                <a:endParaRPr lang="ru-RU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78" name="TextBox 198"/>
                              <p:cNvSpPr txBox="1"/>
                              <p:nvPr/>
                            </p:nvSpPr>
                            <p:spPr>
                              <a:xfrm>
                                <a:off x="2625872" y="2785654"/>
                                <a:ext cx="154977" cy="118353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pPr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5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6</a:t>
                                </a:r>
                                <a:endParaRPr lang="ru-RU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79" name="TextBox 199"/>
                              <p:cNvSpPr txBox="1"/>
                              <p:nvPr/>
                            </p:nvSpPr>
                            <p:spPr>
                              <a:xfrm>
                                <a:off x="2299649" y="2683057"/>
                                <a:ext cx="154977" cy="118353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pPr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5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7</a:t>
                                </a:r>
                                <a:endParaRPr lang="ru-RU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80" name="TextBox 200"/>
                              <p:cNvSpPr txBox="1"/>
                              <p:nvPr/>
                            </p:nvSpPr>
                            <p:spPr>
                              <a:xfrm>
                                <a:off x="3010295" y="2408704"/>
                                <a:ext cx="154977" cy="118353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pPr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5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4</a:t>
                                </a:r>
                                <a:endParaRPr lang="ru-RU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81" name="TextBox 201"/>
                              <p:cNvSpPr txBox="1"/>
                              <p:nvPr/>
                            </p:nvSpPr>
                            <p:spPr>
                              <a:xfrm>
                                <a:off x="2230822" y="2452077"/>
                                <a:ext cx="154977" cy="118353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pPr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5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8</a:t>
                                </a:r>
                                <a:endParaRPr lang="ru-RU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82" name="TextBox 203"/>
                              <p:cNvSpPr txBox="1"/>
                              <p:nvPr/>
                            </p:nvSpPr>
                            <p:spPr>
                              <a:xfrm>
                                <a:off x="2338145" y="2148480"/>
                                <a:ext cx="177903" cy="118353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noAutofit/>
                              </a:bodyPr>
                              <a:lstStyle/>
                              <a:p>
                                <a:pPr>
                                  <a:spcAft>
                                    <a:spcPts val="0"/>
                                  </a:spcAft>
                                </a:pPr>
                                <a:r>
                                  <a:rPr lang="ru-RU" sz="5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10</a:t>
                                </a:r>
                                <a:endParaRPr lang="ru-RU" sz="1200">
                                  <a:effectLst/>
                                  <a:latin typeface="Times New Roman"/>
                                  <a:ea typeface="Times New Roman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8" name="Группа 57"/>
                            <p:cNvGrpSpPr/>
                            <p:nvPr/>
                          </p:nvGrpSpPr>
                          <p:grpSpPr>
                            <a:xfrm>
                              <a:off x="2143977" y="1963453"/>
                              <a:ext cx="1432878" cy="1392793"/>
                              <a:chOff x="2144167" y="1961742"/>
                              <a:chExt cx="1959232" cy="1862549"/>
                            </a:xfrm>
                          </p:grpSpPr>
                          <p:pic>
                            <p:nvPicPr>
                              <p:cNvPr id="61" name="Рисунок 6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7" cstate="print">
                                <a:clrChange>
                                  <a:clrFrom>
                                    <a:srgbClr val="FFFFFF"/>
                                  </a:clrFrom>
                                  <a:clrTo>
                                    <a:srgbClr val="FFFFFF">
                                      <a:alpha val="0"/>
                                    </a:srgbClr>
                                  </a:clrTo>
                                </a:clrChange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20789896">
                                <a:off x="2144167" y="1961742"/>
                                <a:ext cx="1952841" cy="1862549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62" name="Шестиугольник 61"/>
                              <p:cNvSpPr/>
                              <p:nvPr/>
                            </p:nvSpPr>
                            <p:spPr>
                              <a:xfrm>
                                <a:off x="2619897" y="2084702"/>
                                <a:ext cx="141159" cy="126858"/>
                              </a:xfrm>
                              <a:prstGeom prst="hexagon">
                                <a:avLst/>
                              </a:prstGeom>
                              <a:pattFill prst="wdUpDiag">
                                <a:fgClr>
                                  <a:srgbClr val="FF0000"/>
                                </a:fgClr>
                                <a:bgClr>
                                  <a:sysClr val="window" lastClr="FFFFFF"/>
                                </a:bgClr>
                              </a:pattFill>
                              <a:ln w="25400" cap="flat" cmpd="sng" algn="ctr">
                                <a:noFill/>
                                <a:prstDash val="solid"/>
                              </a:ln>
                              <a:effectLst/>
                            </p:spPr>
                            <p:txBody>
                              <a:bodyPr rtlCol="0" anchor="ctr"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63" name="Шестиугольник 62"/>
                              <p:cNvSpPr/>
                              <p:nvPr/>
                            </p:nvSpPr>
                            <p:spPr>
                              <a:xfrm>
                                <a:off x="2362054" y="3384681"/>
                                <a:ext cx="141159" cy="126858"/>
                              </a:xfrm>
                              <a:prstGeom prst="hexagon">
                                <a:avLst/>
                              </a:prstGeom>
                              <a:pattFill prst="wdUpDiag">
                                <a:fgClr>
                                  <a:srgbClr val="FF0000"/>
                                </a:fgClr>
                                <a:bgClr>
                                  <a:sysClr val="window" lastClr="FFFFFF"/>
                                </a:bgClr>
                              </a:pattFill>
                              <a:ln w="25400" cap="flat" cmpd="sng" algn="ctr">
                                <a:noFill/>
                                <a:prstDash val="solid"/>
                              </a:ln>
                              <a:effectLst/>
                            </p:spPr>
                            <p:txBody>
                              <a:bodyPr rtlCol="0" anchor="ctr"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64" name="Шестиугольник 63"/>
                              <p:cNvSpPr/>
                              <p:nvPr/>
                            </p:nvSpPr>
                            <p:spPr>
                              <a:xfrm>
                                <a:off x="3962240" y="2871249"/>
                                <a:ext cx="141159" cy="126858"/>
                              </a:xfrm>
                              <a:prstGeom prst="hexagon">
                                <a:avLst/>
                              </a:prstGeom>
                              <a:pattFill prst="wdUpDiag">
                                <a:fgClr>
                                  <a:srgbClr val="FF0000"/>
                                </a:fgClr>
                                <a:bgClr>
                                  <a:sysClr val="window" lastClr="FFFFFF"/>
                                </a:bgClr>
                              </a:pattFill>
                              <a:ln w="25400" cap="flat" cmpd="sng" algn="ctr">
                                <a:noFill/>
                                <a:prstDash val="solid"/>
                              </a:ln>
                              <a:effectLst/>
                            </p:spPr>
                            <p:txBody>
                              <a:bodyPr rtlCol="0" anchor="ctr"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pic>
                          <p:nvPicPr>
                            <p:cNvPr id="59" name="Рисунок 5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 cstate="print">
                              <a:clrChange>
                                <a:clrFrom>
                                  <a:srgbClr val="FFFFFB"/>
                                </a:clrFrom>
                                <a:clrTo>
                                  <a:srgbClr val="FFFFFB">
                                    <a:alpha val="0"/>
                                  </a:srgbClr>
                                </a:clrTo>
                              </a:clrChange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04354" y="3585231"/>
                              <a:ext cx="576064" cy="846929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60" name="Picture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 cstate="print">
                              <a:clrChange>
                                <a:clrFrom>
                                  <a:srgbClr val="FFFFFB"/>
                                </a:clrFrom>
                                <a:clrTo>
                                  <a:srgbClr val="FFFFFB">
                                    <a:alpha val="0"/>
                                  </a:srgbClr>
                                </a:clrTo>
                              </a:clrChange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31987" y="1801143"/>
                              <a:ext cx="861232" cy="90514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grpSp>
                      <p:cxnSp>
                        <p:nvCxnSpPr>
                          <p:cNvPr id="51" name="Прямая соединительная линия 50"/>
                          <p:cNvCxnSpPr/>
                          <p:nvPr/>
                        </p:nvCxnSpPr>
                        <p:spPr>
                          <a:xfrm flipH="1" flipV="1">
                            <a:off x="826925" y="3658253"/>
                            <a:ext cx="144017" cy="192080"/>
                          </a:xfrm>
                          <a:prstGeom prst="line">
                            <a:avLst/>
                          </a:prstGeom>
                          <a:noFill/>
                          <a:ln w="57150" cap="flat" cmpd="sng" algn="ctr">
                            <a:solidFill>
                              <a:srgbClr val="FF0000"/>
                            </a:solidFill>
                            <a:prstDash val="solid"/>
                          </a:ln>
                          <a:effectLst/>
                        </p:spPr>
                      </p:cxnSp>
                    </p:grpSp>
                    <p:sp>
                      <p:nvSpPr>
                        <p:cNvPr id="48" name="Шестиугольник 47"/>
                        <p:cNvSpPr/>
                        <p:nvPr/>
                      </p:nvSpPr>
                      <p:spPr>
                        <a:xfrm>
                          <a:off x="2179170" y="3918341"/>
                          <a:ext cx="103236" cy="94863"/>
                        </a:xfrm>
                        <a:prstGeom prst="hexagon">
                          <a:avLst/>
                        </a:prstGeom>
                        <a:solidFill>
                          <a:srgbClr val="4F81BD"/>
                        </a:soli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9" name="Шестиугольник 48"/>
                        <p:cNvSpPr/>
                        <p:nvPr/>
                      </p:nvSpPr>
                      <p:spPr>
                        <a:xfrm>
                          <a:off x="3467367" y="3897361"/>
                          <a:ext cx="103236" cy="94863"/>
                        </a:xfrm>
                        <a:prstGeom prst="hexagon">
                          <a:avLst/>
                        </a:prstGeom>
                        <a:solidFill>
                          <a:srgbClr val="4F81BD"/>
                        </a:soli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pic>
                    <p:nvPicPr>
                      <p:cNvPr id="44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 cstate="print">
                        <a:clrChange>
                          <a:clrFrom>
                            <a:srgbClr val="FFFFFB"/>
                          </a:clrFrom>
                          <a:clrTo>
                            <a:srgbClr val="FFFF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18980209">
                        <a:off x="2403651" y="3139525"/>
                        <a:ext cx="980144" cy="1030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5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print">
                        <a:clrChange>
                          <a:clrFrom>
                            <a:srgbClr val="FFFFFB"/>
                          </a:clrFrom>
                          <a:clrTo>
                            <a:srgbClr val="FFFFF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4575537">
                        <a:off x="1016249" y="1871181"/>
                        <a:ext cx="1087888" cy="1143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cxnSp>
                  <p:nvCxnSpPr>
                    <p:cNvPr id="26" name="Прямая соединительная линия 25"/>
                    <p:cNvCxnSpPr/>
                    <p:nvPr/>
                  </p:nvCxnSpPr>
                  <p:spPr>
                    <a:xfrm>
                      <a:off x="2527333" y="3732789"/>
                      <a:ext cx="851535" cy="323215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sp>
                  <p:nvSpPr>
                    <p:cNvPr id="27" name="TextBox 193"/>
                    <p:cNvSpPr txBox="1"/>
                    <p:nvPr/>
                  </p:nvSpPr>
                  <p:spPr>
                    <a:xfrm>
                      <a:off x="2786858" y="3468414"/>
                      <a:ext cx="248285" cy="1689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28" name="TextBox 194"/>
                    <p:cNvSpPr txBox="1"/>
                    <p:nvPr/>
                  </p:nvSpPr>
                  <p:spPr>
                    <a:xfrm>
                      <a:off x="3024554" y="3529050"/>
                      <a:ext cx="216535" cy="1689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29" name="TextBox 195"/>
                    <p:cNvSpPr txBox="1"/>
                    <p:nvPr/>
                  </p:nvSpPr>
                  <p:spPr>
                    <a:xfrm>
                      <a:off x="3160380" y="3628494"/>
                      <a:ext cx="216535" cy="1689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30" name="TextBox 196"/>
                    <p:cNvSpPr txBox="1"/>
                    <p:nvPr/>
                  </p:nvSpPr>
                  <p:spPr>
                    <a:xfrm>
                      <a:off x="3284078" y="3793426"/>
                      <a:ext cx="216535" cy="1689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31" name="TextBox 204"/>
                    <p:cNvSpPr txBox="1"/>
                    <p:nvPr/>
                  </p:nvSpPr>
                  <p:spPr>
                    <a:xfrm>
                      <a:off x="2568566" y="3512072"/>
                      <a:ext cx="248285" cy="1689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32" name="TextBox 202"/>
                    <p:cNvSpPr txBox="1"/>
                    <p:nvPr/>
                  </p:nvSpPr>
                  <p:spPr>
                    <a:xfrm>
                      <a:off x="2309042" y="3793426"/>
                      <a:ext cx="152400" cy="1689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cxnSp>
                  <p:nvCxnSpPr>
                    <p:cNvPr id="33" name="Прямая соединительная линия 32"/>
                    <p:cNvCxnSpPr/>
                    <p:nvPr/>
                  </p:nvCxnSpPr>
                  <p:spPr>
                    <a:xfrm>
                      <a:off x="2461846" y="3875892"/>
                      <a:ext cx="890270" cy="0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" name="Прямая соединительная линия 33"/>
                    <p:cNvCxnSpPr/>
                    <p:nvPr/>
                  </p:nvCxnSpPr>
                  <p:spPr>
                    <a:xfrm>
                      <a:off x="2721371" y="3630920"/>
                      <a:ext cx="541655" cy="708660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" name="Прямая соединительная линия 34"/>
                    <p:cNvCxnSpPr/>
                    <p:nvPr/>
                  </p:nvCxnSpPr>
                  <p:spPr>
                    <a:xfrm flipH="1">
                      <a:off x="2898429" y="3604240"/>
                      <a:ext cx="11430" cy="945515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" name="Прямая соединительная линия 35"/>
                    <p:cNvCxnSpPr/>
                    <p:nvPr/>
                  </p:nvCxnSpPr>
                  <p:spPr>
                    <a:xfrm flipH="1">
                      <a:off x="2430315" y="3621218"/>
                      <a:ext cx="681990" cy="857885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" name="Прямая соединительная линия 36"/>
                    <p:cNvCxnSpPr/>
                    <p:nvPr/>
                  </p:nvCxnSpPr>
                  <p:spPr>
                    <a:xfrm flipH="1">
                      <a:off x="2403635" y="3749768"/>
                      <a:ext cx="779145" cy="363855"/>
                    </a:xfrm>
                    <a:prstGeom prst="line">
                      <a:avLst/>
                    </a:prstGeom>
                    <a:noFill/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  <p:sp>
                  <p:nvSpPr>
                    <p:cNvPr id="38" name="TextBox 197"/>
                    <p:cNvSpPr txBox="1"/>
                    <p:nvPr/>
                  </p:nvSpPr>
                  <p:spPr>
                    <a:xfrm>
                      <a:off x="3196762" y="4319752"/>
                      <a:ext cx="216535" cy="1689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39" name="TextBox 199"/>
                    <p:cNvSpPr txBox="1"/>
                    <p:nvPr/>
                  </p:nvSpPr>
                  <p:spPr>
                    <a:xfrm>
                      <a:off x="2335722" y="4385239"/>
                      <a:ext cx="216535" cy="1689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40" name="TextBox 200"/>
                    <p:cNvSpPr txBox="1"/>
                    <p:nvPr/>
                  </p:nvSpPr>
                  <p:spPr>
                    <a:xfrm>
                      <a:off x="3327737" y="3992314"/>
                      <a:ext cx="216535" cy="1689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41" name="TextBox 201"/>
                    <p:cNvSpPr txBox="1"/>
                    <p:nvPr/>
                  </p:nvSpPr>
                  <p:spPr>
                    <a:xfrm>
                      <a:off x="2238703" y="4055376"/>
                      <a:ext cx="216535" cy="1689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42" name="TextBox 203"/>
                    <p:cNvSpPr txBox="1"/>
                    <p:nvPr/>
                  </p:nvSpPr>
                  <p:spPr>
                    <a:xfrm>
                      <a:off x="2406060" y="3621218"/>
                      <a:ext cx="248285" cy="1689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p:grpSp>
              <p:sp>
                <p:nvSpPr>
                  <p:cNvPr id="24" name="TextBox 200"/>
                  <p:cNvSpPr txBox="1"/>
                  <p:nvPr/>
                </p:nvSpPr>
                <p:spPr>
                  <a:xfrm>
                    <a:off x="2798985" y="4518639"/>
                    <a:ext cx="216535" cy="1689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sz="50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6</a:t>
                    </a:r>
                    <a:endParaRPr lang="ru-RU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" r="26968" b="22113"/>
                <a:stretch/>
              </p:blipFill>
              <p:spPr bwMode="auto">
                <a:xfrm rot="9358160" flipV="1">
                  <a:off x="2090750" y="4014148"/>
                  <a:ext cx="1190903" cy="111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grpSp>
              <p:nvGrpSpPr>
                <p:cNvPr id="20" name="Группа 19"/>
                <p:cNvGrpSpPr/>
                <p:nvPr/>
              </p:nvGrpSpPr>
              <p:grpSpPr>
                <a:xfrm>
                  <a:off x="65475" y="3994738"/>
                  <a:ext cx="2310205" cy="443699"/>
                  <a:chOff x="-43361" y="-71066"/>
                  <a:chExt cx="2341931" cy="450351"/>
                </a:xfrm>
              </p:grpSpPr>
              <p:pic>
                <p:nvPicPr>
                  <p:cNvPr id="21" name="Рисунок 20"/>
                  <p:cNvPicPr>
                    <a:picLocks noChangeAspect="1"/>
                  </p:cNvPicPr>
                  <p:nvPr/>
                </p:nvPicPr>
                <p:blipFill rotWithShape="1"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" r="44579" b="-2"/>
                  <a:stretch/>
                </p:blipFill>
                <p:spPr bwMode="auto">
                  <a:xfrm rot="2523511" flipV="1">
                    <a:off x="867535" y="191833"/>
                    <a:ext cx="1431035" cy="1874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2" name="Рисунок 21"/>
                  <p:cNvPicPr>
                    <a:picLocks noChangeAspect="1"/>
                  </p:cNvPicPr>
                  <p:nvPr/>
                </p:nvPicPr>
                <p:blipFill rotWithShape="1"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" r="25266" b="-15954"/>
                  <a:stretch/>
                </p:blipFill>
                <p:spPr bwMode="auto">
                  <a:xfrm rot="9932812" flipV="1">
                    <a:off x="-43361" y="-71066"/>
                    <a:ext cx="1587268" cy="2173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  <p:cxnSp>
            <p:nvCxnSpPr>
              <p:cNvPr id="16" name="Прямая со стрелкой 15"/>
              <p:cNvCxnSpPr/>
              <p:nvPr/>
            </p:nvCxnSpPr>
            <p:spPr>
              <a:xfrm flipH="1">
                <a:off x="2017986" y="3791000"/>
                <a:ext cx="1811655" cy="590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lgDash"/>
                <a:headEnd type="oval" w="sm" len="sm"/>
                <a:tailEnd type="stealth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Овал 16"/>
              <p:cNvSpPr/>
              <p:nvPr/>
            </p:nvSpPr>
            <p:spPr>
              <a:xfrm>
                <a:off x="3184634" y="3783724"/>
                <a:ext cx="45085" cy="4508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cxnSp>
          <p:nvCxnSpPr>
            <p:cNvPr id="13" name="Прямая со стрелкой 12"/>
            <p:cNvCxnSpPr/>
            <p:nvPr/>
          </p:nvCxnSpPr>
          <p:spPr>
            <a:xfrm flipH="1" flipV="1">
              <a:off x="278928" y="3776447"/>
              <a:ext cx="1738746" cy="164931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headEnd type="oval" w="sm" len="sm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1545020" y="3868615"/>
              <a:ext cx="44450" cy="450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87816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ГМ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C1842"/>
      </a:accent2>
      <a:accent3>
        <a:srgbClr val="923254"/>
      </a:accent3>
      <a:accent4>
        <a:srgbClr val="034A90"/>
      </a:accent4>
      <a:accent5>
        <a:srgbClr val="4472C4"/>
      </a:accent5>
      <a:accent6>
        <a:srgbClr val="6F3B55"/>
      </a:accent6>
      <a:hlink>
        <a:srgbClr val="D7B5C6"/>
      </a:hlink>
      <a:folHlink>
        <a:srgbClr val="FF7F7F"/>
      </a:folHlink>
    </a:clrScheme>
    <a:fontScheme name="Разумовский университет">
      <a:majorFont>
        <a:latin typeface="Manrope "/>
        <a:ea typeface=""/>
        <a:cs typeface=""/>
      </a:majorFont>
      <a:minorFont>
        <a:latin typeface="Manro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6560</TotalTime>
  <Words>203</Words>
  <Application>Microsoft Office PowerPoint</Application>
  <PresentationFormat>Произвольный</PresentationFormat>
  <Paragraphs>92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«Классический» вариант чрескостного остеосинтеза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Erik Shevchenko</dc:creator>
  <cp:lastModifiedBy>USER</cp:lastModifiedBy>
  <cp:revision>193</cp:revision>
  <dcterms:created xsi:type="dcterms:W3CDTF">2020-08-17T10:01:19Z</dcterms:created>
  <dcterms:modified xsi:type="dcterms:W3CDTF">2021-10-29T12:14:44Z</dcterms:modified>
</cp:coreProperties>
</file>