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8" r:id="rId4"/>
    <p:sldId id="279" r:id="rId5"/>
    <p:sldId id="268" r:id="rId6"/>
    <p:sldId id="280" r:id="rId7"/>
    <p:sldId id="276" r:id="rId8"/>
    <p:sldId id="267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1737"/>
    <a:srgbClr val="951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>
        <p:scale>
          <a:sx n="100" d="100"/>
          <a:sy n="100" d="100"/>
        </p:scale>
        <p:origin x="-906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06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0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21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85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5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62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2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40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17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82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7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D221-D390-4456-AD06-49616B47640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62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45" y="733425"/>
            <a:ext cx="3685806" cy="1393235"/>
          </a:xfrm>
          <a:prstGeom prst="rect">
            <a:avLst/>
          </a:prstGeom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425631" y="1866019"/>
            <a:ext cx="9009757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600" b="1" dirty="0">
                <a:latin typeface="Arial" pitchFamily="34" charset="0"/>
                <a:cs typeface="Arial" pitchFamily="34" charset="0"/>
              </a:rPr>
              <a:t>Хирургическое лечение пациентов с последствиями внутрисуставных повреждений дистального отдела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голени, осложнившихся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развитием гнойного артрита голеностопного сустава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25999" y="4251539"/>
            <a:ext cx="64825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Гражданов К.А.</a:t>
            </a:r>
          </a:p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Норкин И.А.</a:t>
            </a:r>
          </a:p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Барабаш Ю.А.</a:t>
            </a:r>
          </a:p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Зуев П.П.</a:t>
            </a:r>
          </a:p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Кауц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О.А.</a:t>
            </a:r>
          </a:p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Романов Н.И.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78424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47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2014104" y="337258"/>
            <a:ext cx="7904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Актуальность проблемы</a:t>
            </a:r>
            <a:endParaRPr lang="en-GB" altLang="ru-RU" b="1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eaLnBrk="1" hangingPunct="1"/>
            <a:endParaRPr lang="en-GB" altLang="ru-RU" sz="2000" dirty="0">
              <a:solidFill>
                <a:srgbClr val="FFFFFF"/>
              </a:solidFill>
              <a:latin typeface="Calibri" panose="020F050202020403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4197" y="949917"/>
            <a:ext cx="1085642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 всегда благоприятные исходы консервативного лечения внутрисуставных повреждений дистального отдела костей голени заставляют расширять показания к остеосинтезу, что неизбежно приводит к увеличению количества послеоперационных осложнений с распространением воспаления в полость сустава. Нередко гнойное воспаление голеностопного сустава является последствием открытых повреждений лодыжек, огнестрельных ранений или вторично — при остеомиелите нижнего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метаэпифиза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большеберцовой кости, таранной или пяточной костей </a:t>
            </a:r>
            <a:r>
              <a:rPr lang="ru-RU" b="1" dirty="0"/>
              <a:t>(</a:t>
            </a:r>
            <a:r>
              <a:rPr lang="ru-RU" b="1" dirty="0" err="1"/>
              <a:t>Кудайкулов</a:t>
            </a:r>
            <a:r>
              <a:rPr lang="ru-RU" b="1" dirty="0"/>
              <a:t> и др., 2006;).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	По литературным данным, доля гнойных поражений голеностопного сустава составляет около 38,5 % от всех гнойно-воспалительных поражений крупных суставов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Щадько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А.А. , 2013). 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	Особенности строения голеностопного сустава способствует быстрому развитию и тяжелому течению воспалительного процесса.  Гнойная инфекция в зоне голеностопного сустава отличается упорным течением с частыми рецидивами. Большие трудности в лечении создают «дефицит» мягких тканей, их трофические изменения, высокая обсемененность кожи микроорганизмами. Консервативное лечение, включающее пункции сустава и антибактериальную терапию, нередко не приносят положительного эффекта в связи, с чем в настоявшее время, в лечение гнойных артритов голеностопного сустава приоритетным является активная хирургическая санация (Королев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P.C.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2010). </a:t>
            </a:r>
          </a:p>
          <a:p>
            <a:pPr algn="just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78424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849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627504" y="762601"/>
            <a:ext cx="84978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Цель сообщения</a:t>
            </a:r>
            <a:endParaRPr lang="en-GB" altLang="ru-RU" sz="36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1503936" y="2060848"/>
            <a:ext cx="874502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	</a:t>
            </a:r>
            <a:r>
              <a:rPr lang="en-US" altLang="ru-RU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	</a:t>
            </a:r>
            <a:r>
              <a:rPr lang="ru-RU" altLang="ru-RU" sz="28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Демонстрация разработанной и клинически апробированной технологии лечения гнойных артритов голеностопного сустава с формирование костного анкилоза. </a:t>
            </a:r>
            <a:endParaRPr lang="en-GB" altLang="ru-RU" sz="28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78424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87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944729" y="129081"/>
            <a:ext cx="7904162" cy="42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Техника оперативного вмешательства</a:t>
            </a:r>
            <a:endParaRPr lang="en-GB" altLang="ru-RU" dirty="0">
              <a:solidFill>
                <a:srgbClr val="FFFFFF"/>
              </a:solidFill>
              <a:latin typeface="Calibri" panose="020F050202020403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6190" cy="554784"/>
          </a:xfrm>
          <a:prstGeom prst="rect">
            <a:avLst/>
          </a:prstGeom>
        </p:spPr>
      </p:pic>
      <p:pic>
        <p:nvPicPr>
          <p:cNvPr id="1026" name="Picture 2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28" y="2864656"/>
            <a:ext cx="2470150" cy="28813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8095" y="694057"/>
            <a:ext cx="106818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b="1" dirty="0"/>
              <a:t>После обработки операционного поля, через свищевое отверстие прокрашивали зону гнойно-некротического очага голеностопного сустава раствором брильянтовой зелени и выполняли передний доступ к голеностопному суставу. После вскрытия полости сустава осуществляли хирургическую обработку очага с </a:t>
            </a:r>
            <a:r>
              <a:rPr lang="ru-RU" b="1" dirty="0" err="1"/>
              <a:t>некрсеквестроэктомией</a:t>
            </a:r>
            <a:r>
              <a:rPr lang="ru-RU" b="1" dirty="0"/>
              <a:t> и  резекцией большеберцовой и таранной костей в пределах здоровой костной ткани, после чего производили наложение аппарата  внешней фиксации (АВФ), как правило, состоящего из трёх внешних опор.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38882" y="2725382"/>
            <a:ext cx="6392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b="1" dirty="0" err="1"/>
              <a:t>Дистракцией</a:t>
            </a:r>
            <a:r>
              <a:rPr lang="ru-RU" b="1" dirty="0"/>
              <a:t> в зоне резекции большеберцовой и таранной костей, искусственно одномоментно создавали полость в голеностопном суставе. В последнюю через дополнительные проколы, выполненные в проекции наружной и внутренней лодыжек,  помещали перфорированную полихлорвиниловую трубку 4, закрепляли её на коже с помощью узловых швов. Производили сближение </a:t>
            </a:r>
            <a:r>
              <a:rPr lang="ru-RU" b="1" dirty="0" err="1"/>
              <a:t>опилов</a:t>
            </a:r>
            <a:r>
              <a:rPr lang="ru-RU" b="1" dirty="0"/>
              <a:t> больше-берцовой и таранной костей до размеров дренажной трубки. Рану зашивали узловыми швами. Санация созданной полости через дренажную трубку на операционном столе осуществлялась антисептическими растворами в течение 10-15 минут. Объем жидкости до 1-2 литров.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4737" y="5726978"/>
            <a:ext cx="35101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b="1" dirty="0"/>
              <a:t>Схема оперативного вмешательства и компоновки АВФ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78424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838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728599" y="461863"/>
            <a:ext cx="7904162" cy="42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Послеоперационное лечение </a:t>
            </a:r>
            <a:endParaRPr lang="en-GB" altLang="ru-RU" dirty="0">
              <a:solidFill>
                <a:srgbClr val="FFFFFF"/>
              </a:solidFill>
              <a:latin typeface="Calibri" panose="020F050202020403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6190" cy="5547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39833" y="951475"/>
            <a:ext cx="1023296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течение 7-10 дней после оперативного вмешательства проводили антибактериальную терапию, выбор препаратов зависел от результатов, полученных при бактериологическом исследовании патогенных микроорганизмов на чувствительность к антибиотикам. В послеоперационном периоде осуществляли санацию гнойно-некротического очага путём постоянного дренирования сформированной полости растворами антисептиков в течение 10-14 дней. Для промывания полости использовали 0,5% водный раствор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хлоргексидина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или 5% водным раствором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арговита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Дважды в течение суток дренажную трубку перекрывали, и в полость сустава вводили на 20-30 минут 10% раствор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бетадина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или раствор антибиотика.  Каждые 3 дня проводили бактериологический контроль путем взятия промывочной жидкости на бактериологический посев до. При получении 3-х кратных стерильных посевов перфорированную трубку  удаляли, затем осуществляли постепенное сближение большеберцовой и таранной костей в аппарате внешней фиксации. Фиксацию в аппарате продолжали до формирования рентгенологической картины костного анкилоза в голеностопном суставе. Показанием для завершения фиксации в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чрескостном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аппарате являются рентгенологические признаки формирования костного блока, отсутствие подвижности в области сустава и боли при клинической пробе.  Сроки снятия аппарата определяли индивидуально в зависимости от рентгенологической динамики формирование костного регенерата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78424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396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630580" y="96840"/>
            <a:ext cx="7904162" cy="42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Клинический пример (этапы лечения)</a:t>
            </a:r>
          </a:p>
          <a:p>
            <a:pPr algn="ctr" eaLnBrk="1" hangingPunct="1"/>
            <a:endParaRPr lang="en-GB" altLang="ru-RU" dirty="0">
              <a:solidFill>
                <a:srgbClr val="FFFFFF"/>
              </a:solidFill>
              <a:latin typeface="Calibri" panose="020F050202020403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6190" cy="5547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95" y="1441482"/>
            <a:ext cx="1610643" cy="284159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350" y="1441481"/>
            <a:ext cx="2193350" cy="28072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194" y="1441481"/>
            <a:ext cx="1600677" cy="275238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47402" y="674967"/>
            <a:ext cx="10000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Больной А. 43 лет, диагнозом: Хронического остеомиелита дистального </a:t>
            </a:r>
            <a:r>
              <a:rPr lang="ru-RU" b="1" dirty="0" err="1"/>
              <a:t>метаэпифиза</a:t>
            </a:r>
            <a:r>
              <a:rPr lang="ru-RU" b="1" dirty="0"/>
              <a:t> левой большеберцовой кости в стадии обострения, свищевая форма.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0732" y="1441482"/>
            <a:ext cx="2171429" cy="275238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-52288" y="4399941"/>
            <a:ext cx="261140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Рентгенография голеностопного сустава больного А. после удаления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пато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-логических тканей и формирования опила таранной и большеберцовых костей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28108" y="4425076"/>
            <a:ext cx="30258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Рентгенография голеностопного сустава больного А.  после монтажа  АВФ и  установки дренажной трубки в полость сустава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46354" y="4394137"/>
            <a:ext cx="32827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Рентгенография голеностопного сустава больного А. удаления дренажа и компрессия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опилов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таранной и большеберцовых костей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760565" y="4346287"/>
            <a:ext cx="30673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Рентгенография голеностопного сустава больного А. через 5 месяцев после оперативного вмешательства (АВФ демонтирован)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78424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10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944729" y="354714"/>
            <a:ext cx="7904162" cy="42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Результаты  </a:t>
            </a:r>
            <a:endParaRPr lang="en-GB" altLang="ru-RU" sz="2800" dirty="0">
              <a:solidFill>
                <a:srgbClr val="FFFFFF"/>
              </a:solidFill>
              <a:latin typeface="Calibri" panose="020F050202020403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6190" cy="5547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9129" y="931891"/>
            <a:ext cx="10530247" cy="9356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Предлагаемая технология лечения гнойных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остеартритов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голеностопного сустава с исходом в артродез применена у 22 пациентов. Во всех случаях использования способа удалось добиться стойкой ремиссии воспалительного процесса и формирования прочного костного анкилоза в голеностопном суставе в сроки до 5 лет. </a:t>
            </a:r>
          </a:p>
          <a:p>
            <a:pPr algn="just"/>
            <a:r>
              <a:rPr lang="ru-RU" sz="2000" b="1" dirty="0">
                <a:latin typeface="Arial" pitchFamily="34" charset="0"/>
                <a:cs typeface="Arial" pitchFamily="34" charset="0"/>
              </a:rPr>
              <a:t>Сроки нахождения пациента в стационаре в связи с необходимостью длительной санации гнойно-некротического очага составили 14 - 16 дней. Со 2-х суток оперированные больные мобильны, способны к самостоятельному передвижению и обслуживанию. После удаления дренажной трубки и компрессии в аппарате внешней фиксации, пациентам разрешалось передвижение на костылях с умеренной нагрузкой на оперированною конечность.</a:t>
            </a:r>
          </a:p>
          <a:p>
            <a:pPr algn="just"/>
            <a:r>
              <a:rPr lang="ru-RU" sz="2000" b="1" dirty="0">
                <a:latin typeface="Arial" pitchFamily="34" charset="0"/>
                <a:cs typeface="Arial" pitchFamily="34" charset="0"/>
              </a:rPr>
              <a:t>	Сроки фиксации в аппарате колебались 16-20 недель. После демонтажа аппарата больные передвигались в течение 4 недель  с помощью костылей  постепенно увеличивая нагрузку на оперированную конечность, до полной к концу месяца.  </a:t>
            </a:r>
          </a:p>
          <a:p>
            <a:pPr algn="just"/>
            <a:r>
              <a:rPr lang="ru-RU" sz="2000" b="1" dirty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404" y="2636853"/>
            <a:ext cx="1084217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78424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816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725511" y="877161"/>
            <a:ext cx="7904162" cy="42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Заключение </a:t>
            </a:r>
            <a:endParaRPr lang="en-GB" altLang="ru-RU" sz="2800" dirty="0">
              <a:solidFill>
                <a:srgbClr val="FFFFFF"/>
              </a:solidFill>
              <a:latin typeface="Calibri" panose="020F050202020403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5760" y="2050945"/>
            <a:ext cx="106236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dirty="0"/>
              <a:t>	</a:t>
            </a:r>
            <a:r>
              <a:rPr lang="ru-RU" altLang="ru-RU" sz="2000" b="1" dirty="0"/>
              <a:t>Предложенная технология лечения гнойных артритов голеностопного сустава показала свою высокую эффективность в клинической практике, в связи с отсутствием рецидивов воспаления у пролеченных пациентов на протяжении 5 и более лет. Методика обеспечивает купирование воспалительного процесса за счет формирования оптимальных условий для санации септического очага путем создания искусственной полости сустава и обеспечивает оптимальные условия для формирования костного анкилоза в области голеностопного сустава, обеспечивая управляемую компрессию в аппарате внешней фиксации.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6190" cy="55478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78424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587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187" y="-1009291"/>
            <a:ext cx="12566187" cy="86199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549626" y="5191422"/>
            <a:ext cx="12370279" cy="230325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66947" y="6094522"/>
            <a:ext cx="10515600" cy="928837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b="1" dirty="0">
                <a:solidFill>
                  <a:srgbClr val="0070C0"/>
                </a:solidFill>
              </a:rPr>
              <a:t>Благодарю за внимание</a:t>
            </a:r>
            <a:r>
              <a:rPr lang="ru-RU" sz="3600" b="1" dirty="0">
                <a:solidFill>
                  <a:srgbClr val="0070C0"/>
                </a:solidFill>
              </a:rPr>
              <a:t> 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07264" y="-1024128"/>
            <a:ext cx="896190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48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ГМ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AC1842"/>
      </a:accent2>
      <a:accent3>
        <a:srgbClr val="923254"/>
      </a:accent3>
      <a:accent4>
        <a:srgbClr val="034A90"/>
      </a:accent4>
      <a:accent5>
        <a:srgbClr val="4472C4"/>
      </a:accent5>
      <a:accent6>
        <a:srgbClr val="6F3B55"/>
      </a:accent6>
      <a:hlink>
        <a:srgbClr val="D7B5C6"/>
      </a:hlink>
      <a:folHlink>
        <a:srgbClr val="FF7F7F"/>
      </a:folHlink>
    </a:clrScheme>
    <a:fontScheme name="Разумовский университет">
      <a:majorFont>
        <a:latin typeface="Manrope "/>
        <a:ea typeface=""/>
        <a:cs typeface=""/>
      </a:majorFont>
      <a:minorFont>
        <a:latin typeface="Manro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6551</TotalTime>
  <Words>237</Words>
  <Application>Microsoft Office PowerPoint</Application>
  <PresentationFormat>Произвольный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Erik Shevchenko</dc:creator>
  <cp:lastModifiedBy>USER</cp:lastModifiedBy>
  <cp:revision>185</cp:revision>
  <dcterms:created xsi:type="dcterms:W3CDTF">2020-08-17T10:01:19Z</dcterms:created>
  <dcterms:modified xsi:type="dcterms:W3CDTF">2021-10-29T11:38:39Z</dcterms:modified>
</cp:coreProperties>
</file>