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9" r:id="rId6"/>
    <p:sldId id="270" r:id="rId7"/>
    <p:sldId id="272" r:id="rId8"/>
    <p:sldId id="271" r:id="rId9"/>
    <p:sldId id="273" r:id="rId10"/>
    <p:sldId id="268" r:id="rId11"/>
    <p:sldId id="267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37"/>
    <a:srgbClr val="951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50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5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1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5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2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0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221-D390-4456-AD06-49616B47640B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865F-E9A7-4236-B812-C308BF80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2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12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7145" y="2200664"/>
            <a:ext cx="9093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ПРИМЕНЕНИЕ АРТРОСКОПИИ ПРИ ЛЕЧЕНИИ ПОСЛЕДСТВИЙ ВНУТРИСУСТАВНЫХ ПОВРЕЖДЕНИЙ ГОЛЕНОСТОПНОГО СУСТАВА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048778" y="4017140"/>
            <a:ext cx="2894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anrope" pitchFamily="2" charset="0"/>
              </a:rPr>
              <a:t>Авторы:  </a:t>
            </a:r>
            <a:r>
              <a:rPr lang="ru-RU" dirty="0" err="1">
                <a:latin typeface="Manrope" pitchFamily="2" charset="0"/>
              </a:rPr>
              <a:t>Кауц</a:t>
            </a:r>
            <a:r>
              <a:rPr lang="ru-RU" dirty="0">
                <a:latin typeface="Manrope" pitchFamily="2" charset="0"/>
              </a:rPr>
              <a:t> О.А.</a:t>
            </a:r>
          </a:p>
          <a:p>
            <a:pPr indent="984250"/>
            <a:r>
              <a:rPr lang="ru-RU" dirty="0" err="1">
                <a:latin typeface="Manrope" pitchFamily="2" charset="0"/>
              </a:rPr>
              <a:t>Норкин</a:t>
            </a:r>
            <a:r>
              <a:rPr lang="ru-RU" dirty="0">
                <a:latin typeface="Manrope" pitchFamily="2" charset="0"/>
              </a:rPr>
              <a:t> И.А.</a:t>
            </a:r>
          </a:p>
          <a:p>
            <a:pPr indent="984250"/>
            <a:r>
              <a:rPr lang="ru-RU" dirty="0">
                <a:latin typeface="Manrope" pitchFamily="2" charset="0"/>
              </a:rPr>
              <a:t>Барабаш Ю.А.</a:t>
            </a:r>
          </a:p>
          <a:p>
            <a:pPr indent="984250"/>
            <a:r>
              <a:rPr lang="ru-RU" dirty="0" err="1">
                <a:latin typeface="Manrope" pitchFamily="2" charset="0"/>
              </a:rPr>
              <a:t>Гражданов</a:t>
            </a:r>
            <a:r>
              <a:rPr lang="ru-RU" dirty="0">
                <a:latin typeface="Manrope" pitchFamily="2" charset="0"/>
              </a:rPr>
              <a:t> К.А.</a:t>
            </a:r>
          </a:p>
          <a:p>
            <a:pPr indent="984250"/>
            <a:r>
              <a:rPr lang="ru-RU" dirty="0">
                <a:latin typeface="Manrope" pitchFamily="2" charset="0"/>
              </a:rPr>
              <a:t>Зуев П.П.</a:t>
            </a:r>
          </a:p>
        </p:txBody>
      </p:sp>
      <p:sp>
        <p:nvSpPr>
          <p:cNvPr id="2" name="Прямоугольник 1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51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8" y="777945"/>
            <a:ext cx="3445462" cy="1302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0715" y="6125615"/>
            <a:ext cx="200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anrope" pitchFamily="2" charset="0"/>
              </a:rPr>
              <a:t>Саратов, 2021 г.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7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44033" cy="8358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i="1" dirty="0" err="1"/>
              <a:t>артроскопия</a:t>
            </a:r>
            <a:r>
              <a:rPr lang="ru-RU" i="1" dirty="0"/>
              <a:t> голеностопного сустава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1446663"/>
            <a:ext cx="10959153" cy="5063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Исследователи сообщают о высоком проценте (от 74% до 96%) хороших результатов при </a:t>
            </a:r>
            <a:r>
              <a:rPr lang="ru-RU" sz="2400" dirty="0" err="1"/>
              <a:t>артроскопическом</a:t>
            </a:r>
            <a:r>
              <a:rPr lang="ru-RU" sz="2400" dirty="0"/>
              <a:t> лечении деформирующего артроза голеностопного сустава 1-2 ст. (Городниченко А.И., 2015; Омельченко Т.Н., 2015).</a:t>
            </a:r>
          </a:p>
          <a:p>
            <a:pPr marL="0" indent="0">
              <a:buNone/>
            </a:pPr>
            <a:r>
              <a:rPr lang="ru-RU" sz="2400" dirty="0"/>
              <a:t>Большинство авторов, оценивая отдаленные исходы лечения больных отмечают возврат к безболезненной бытовой физической активности и восстановление функции голеностопного сустава после </a:t>
            </a:r>
            <a:r>
              <a:rPr lang="ru-RU" sz="2400" dirty="0" err="1"/>
              <a:t>артроскопических</a:t>
            </a:r>
            <a:r>
              <a:rPr lang="ru-RU" sz="2400" dirty="0"/>
              <a:t> вмешательств до 74-95 %.</a:t>
            </a:r>
          </a:p>
          <a:p>
            <a:pPr marL="0" indent="0">
              <a:buNone/>
            </a:pPr>
            <a:r>
              <a:rPr lang="ru-RU" sz="2400" dirty="0"/>
              <a:t>Многие исследователи указывают на хорошие результаты </a:t>
            </a:r>
            <a:r>
              <a:rPr lang="ru-RU" sz="2400" dirty="0" err="1"/>
              <a:t>артроскопического</a:t>
            </a:r>
            <a:r>
              <a:rPr lang="ru-RU" sz="2400" dirty="0"/>
              <a:t> лечения </a:t>
            </a:r>
            <a:r>
              <a:rPr lang="ru-RU" sz="2400" dirty="0" err="1"/>
              <a:t>крузартроза</a:t>
            </a:r>
            <a:r>
              <a:rPr lang="ru-RU" sz="2400" dirty="0"/>
              <a:t>, однако большинство сходятся во мнении, что её следует применять при артрозе I-II стадии, </a:t>
            </a:r>
            <a:r>
              <a:rPr lang="ru-RU" sz="2400" u="sng" dirty="0"/>
              <a:t>при условии полностью восстановленных анатомических отношений в суставе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7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849" y="733425"/>
            <a:ext cx="2875351" cy="795975"/>
          </a:xfrm>
        </p:spPr>
        <p:txBody>
          <a:bodyPr>
            <a:normAutofit/>
          </a:bodyPr>
          <a:lstStyle/>
          <a:p>
            <a:r>
              <a:rPr lang="ru-RU" b="1" dirty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243" y="1587214"/>
            <a:ext cx="10699907" cy="420398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Применение </a:t>
            </a:r>
            <a:r>
              <a:rPr lang="ru-RU" sz="2400" dirty="0" err="1"/>
              <a:t>артроскопической</a:t>
            </a:r>
            <a:r>
              <a:rPr lang="ru-RU" sz="2400" dirty="0"/>
              <a:t> техники при лечении последствий внутрисуставных повреждений голеностопного сустава, по данным мировой литературы, демонстрирует отличные результаты и всё активнее внедряется в клиническую практику. 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Использование </a:t>
            </a:r>
            <a:r>
              <a:rPr lang="ru-RU" sz="2400" dirty="0" err="1"/>
              <a:t>артроскопии</a:t>
            </a:r>
            <a:r>
              <a:rPr lang="ru-RU" sz="2400" dirty="0"/>
              <a:t> для выполнения артродеза голеностопного сустава при </a:t>
            </a:r>
            <a:r>
              <a:rPr lang="ru-RU" sz="2400" dirty="0" err="1"/>
              <a:t>крузартрозах</a:t>
            </a:r>
            <a:r>
              <a:rPr lang="ru-RU" sz="2400" dirty="0"/>
              <a:t> является перспективным и в сравнении с классической методикой артродезирования позволяет снизить </a:t>
            </a:r>
            <a:r>
              <a:rPr lang="ru-RU" sz="2400" dirty="0" err="1"/>
              <a:t>травматичность</a:t>
            </a:r>
            <a:r>
              <a:rPr lang="ru-RU" sz="2400" dirty="0"/>
              <a:t> операции, частоты инфекционных осложнений, сократить срок госпитализации и получить высокий процент хороших результатов лечения.</a:t>
            </a:r>
          </a:p>
          <a:p>
            <a:pPr algn="just"/>
            <a:endParaRPr lang="ru-RU" sz="24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77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 r="1002" b="5664"/>
          <a:stretch/>
        </p:blipFill>
        <p:spPr>
          <a:xfrm>
            <a:off x="0" y="-2"/>
            <a:ext cx="11559396" cy="68716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7813" y="5917136"/>
            <a:ext cx="9165609" cy="835877"/>
          </a:xfrm>
        </p:spPr>
        <p:txBody>
          <a:bodyPr/>
          <a:lstStyle/>
          <a:p>
            <a:r>
              <a:rPr lang="ru-RU" dirty="0"/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60358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77066"/>
            <a:ext cx="9165609" cy="835877"/>
          </a:xfrm>
        </p:spPr>
        <p:txBody>
          <a:bodyPr/>
          <a:lstStyle/>
          <a:p>
            <a:r>
              <a:rPr lang="ru-RU" dirty="0"/>
              <a:t>Актуальность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518" y="1228298"/>
            <a:ext cx="10715954" cy="5517276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Частота внутрисуставных повреждений голеностопного сустава достигает 187 случаев на 100 000 населения (</a:t>
            </a:r>
            <a:r>
              <a:rPr lang="en-US" sz="2400" dirty="0" err="1"/>
              <a:t>Thur</a:t>
            </a:r>
            <a:r>
              <a:rPr lang="ru-RU" sz="2400" dirty="0"/>
              <a:t> </a:t>
            </a:r>
            <a:r>
              <a:rPr lang="en-US" sz="2400" dirty="0"/>
              <a:t>C.</a:t>
            </a:r>
            <a:r>
              <a:rPr lang="ru-RU" sz="2400" dirty="0"/>
              <a:t>, </a:t>
            </a:r>
            <a:r>
              <a:rPr lang="en-US" sz="2400" dirty="0"/>
              <a:t>2012</a:t>
            </a:r>
            <a:r>
              <a:rPr lang="ru-RU" sz="2400" dirty="0"/>
              <a:t>; </a:t>
            </a:r>
            <a:r>
              <a:rPr lang="en-US" sz="2400" dirty="0"/>
              <a:t>Daly P.J.</a:t>
            </a:r>
            <a:r>
              <a:rPr lang="ru-RU" sz="2400" dirty="0"/>
              <a:t>, </a:t>
            </a:r>
            <a:r>
              <a:rPr lang="en-US" sz="2400" dirty="0"/>
              <a:t>2017</a:t>
            </a:r>
            <a:r>
              <a:rPr lang="ru-RU" sz="2400" dirty="0"/>
              <a:t>);</a:t>
            </a:r>
          </a:p>
          <a:p>
            <a:r>
              <a:rPr lang="ru-RU" sz="2400" dirty="0"/>
              <a:t>9-20 % от общего числа травм опорно-двигательной системы (О.В. Оганесян, 2003);</a:t>
            </a:r>
          </a:p>
          <a:p>
            <a:r>
              <a:rPr lang="ru-RU" sz="2400" dirty="0"/>
              <a:t>50-70% - лица трудоспособного возраста от 25 до 60 лет;</a:t>
            </a:r>
          </a:p>
          <a:p>
            <a:r>
              <a:rPr lang="ru-RU" sz="2400" dirty="0" err="1"/>
              <a:t>Инвалидизация</a:t>
            </a:r>
            <a:r>
              <a:rPr lang="ru-RU" sz="2400" dirty="0"/>
              <a:t> пациентов в 8,8-46 % случаев (Омельченко Т.Н., </a:t>
            </a:r>
            <a:r>
              <a:rPr lang="en-US" sz="2400" dirty="0"/>
              <a:t>2013</a:t>
            </a:r>
            <a:r>
              <a:rPr lang="ru-RU" sz="2400" dirty="0"/>
              <a:t>; </a:t>
            </a:r>
            <a:r>
              <a:rPr lang="en-US" sz="2400" dirty="0" err="1"/>
              <a:t>Juto</a:t>
            </a:r>
            <a:r>
              <a:rPr lang="en-US" sz="2400" dirty="0"/>
              <a:t> H.,</a:t>
            </a:r>
            <a:r>
              <a:rPr lang="ru-RU" sz="2400" dirty="0"/>
              <a:t> </a:t>
            </a:r>
            <a:r>
              <a:rPr lang="en-US" sz="2400" dirty="0"/>
              <a:t>2018</a:t>
            </a:r>
            <a:r>
              <a:rPr lang="ru-RU" sz="2400" dirty="0"/>
              <a:t>);</a:t>
            </a:r>
          </a:p>
          <a:p>
            <a:r>
              <a:rPr lang="ru-RU" sz="2400" dirty="0"/>
              <a:t>Большое количество осложнений вопреки использованию современных методов оперативного и консервативного лечения (стойкий болевой синдром и посттравматические отеки, неправильно сросшиеся или несросшиеся переломы лодыжек, контрактуры и деформации голеностопного сустава, посттравматический </a:t>
            </a:r>
            <a:r>
              <a:rPr lang="ru-RU" sz="2400" dirty="0" err="1"/>
              <a:t>крузартроз</a:t>
            </a:r>
            <a:r>
              <a:rPr lang="ru-RU" sz="2400" dirty="0"/>
              <a:t>) обусловлено сопутствующим повреждением хряща суставных поверхностей костей, нарушением конгруэнтности последних из-за неполной репозиции и сохраняющейся в ряде случаев нестабильности сустава;</a:t>
            </a:r>
          </a:p>
          <a:p>
            <a:r>
              <a:rPr lang="ru-RU" sz="2400" dirty="0"/>
              <a:t>Данные о количественном соотношении осложнений в литературных источниках разнятся (7-68 % при консервативном лечении; 47% после выполненного остеосинтеза) </a:t>
            </a:r>
            <a:r>
              <a:rPr lang="en-US" sz="2400" dirty="0"/>
              <a:t>[</a:t>
            </a:r>
            <a:r>
              <a:rPr lang="ru-RU" sz="2400" dirty="0" err="1"/>
              <a:t>Самодай</a:t>
            </a:r>
            <a:r>
              <a:rPr lang="ru-RU" sz="2400" dirty="0"/>
              <a:t> В.Г., 2004; Хорошков С.Н., 2012</a:t>
            </a:r>
            <a:r>
              <a:rPr lang="en-US" sz="2400" dirty="0"/>
              <a:t>]</a:t>
            </a:r>
            <a:r>
              <a:rPr lang="ru-RU" sz="2400" dirty="0"/>
              <a:t>;</a:t>
            </a:r>
          </a:p>
          <a:p>
            <a:r>
              <a:rPr lang="ru-RU" sz="2400" dirty="0"/>
              <a:t>Первое место среди последствий переломов данной локализации занимает посттравматический </a:t>
            </a:r>
            <a:r>
              <a:rPr lang="ru-RU" sz="2400" dirty="0" err="1"/>
              <a:t>крузартроз</a:t>
            </a:r>
            <a:r>
              <a:rPr lang="ru-RU" sz="2400" dirty="0"/>
              <a:t> (до 60 %). 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418" y="453266"/>
            <a:ext cx="2054432" cy="775459"/>
          </a:xfrm>
        </p:spPr>
        <p:txBody>
          <a:bodyPr>
            <a:normAutofit/>
          </a:bodyPr>
          <a:lstStyle/>
          <a:p>
            <a:r>
              <a:rPr lang="ru-RU" sz="4000" b="1" dirty="0"/>
              <a:t>Цель: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99" y="1228299"/>
            <a:ext cx="10713493" cy="14672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Проанализировать имеющийся отечественный и зарубежный опыт применения метода </a:t>
            </a:r>
            <a:r>
              <a:rPr lang="ru-RU" sz="2400" dirty="0" err="1"/>
              <a:t>артроскопии</a:t>
            </a:r>
            <a:r>
              <a:rPr lang="ru-RU" sz="2400" dirty="0"/>
              <a:t> при оперативном лечении больных с последствиями внутрисуставных повреждений области голеностопного сустава по данным мировой литературы.</a:t>
            </a:r>
            <a:r>
              <a:rPr lang="ru-RU" sz="2400" b="1" dirty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00136" y="3011060"/>
            <a:ext cx="6335830" cy="83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Материал </a:t>
            </a:r>
            <a:r>
              <a:rPr lang="ru-RU" b="1" dirty="0"/>
              <a:t>и методы: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5749" y="4150434"/>
            <a:ext cx="10735105" cy="1411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/>
              <a:t>Проанализированы</a:t>
            </a:r>
            <a:r>
              <a:rPr lang="ru-RU" sz="2400" b="1" dirty="0"/>
              <a:t> </a:t>
            </a:r>
            <a:r>
              <a:rPr lang="ru-RU" sz="2400" dirty="0"/>
              <a:t>литературные источники по медицинским электронным базам данных (</a:t>
            </a:r>
            <a:r>
              <a:rPr lang="ru-RU" sz="2400" dirty="0" err="1"/>
              <a:t>eLIBRARY</a:t>
            </a:r>
            <a:r>
              <a:rPr lang="ru-RU" sz="2400" dirty="0"/>
              <a:t>, </a:t>
            </a:r>
            <a:r>
              <a:rPr lang="ru-RU" sz="2400" dirty="0" err="1"/>
              <a:t>PubMed</a:t>
            </a:r>
            <a:r>
              <a:rPr lang="ru-RU" sz="2400" dirty="0"/>
              <a:t> и др.) за период с 2000 по 2020 год. Поиск осуществляли по ключевым словам: </a:t>
            </a:r>
            <a:r>
              <a:rPr lang="ru-RU" sz="2400" dirty="0" err="1"/>
              <a:t>артроскопия</a:t>
            </a:r>
            <a:r>
              <a:rPr lang="ru-RU" sz="2400" dirty="0"/>
              <a:t> голеностопного сустава, </a:t>
            </a:r>
            <a:r>
              <a:rPr lang="ru-RU" sz="2400" dirty="0" err="1"/>
              <a:t>крузартроз</a:t>
            </a:r>
            <a:r>
              <a:rPr lang="ru-RU" sz="2400" dirty="0"/>
              <a:t>, артродез, голеностопный сустав, </a:t>
            </a:r>
            <a:r>
              <a:rPr lang="ru-RU" sz="2400" dirty="0" err="1"/>
              <a:t>ankle</a:t>
            </a:r>
            <a:r>
              <a:rPr lang="ru-RU" sz="2400" dirty="0"/>
              <a:t> </a:t>
            </a:r>
            <a:r>
              <a:rPr lang="ru-RU" sz="2400" dirty="0" err="1"/>
              <a:t>joint</a:t>
            </a:r>
            <a:r>
              <a:rPr lang="ru-RU" sz="2400" dirty="0"/>
              <a:t>, </a:t>
            </a:r>
            <a:r>
              <a:rPr lang="ru-RU" sz="2400" dirty="0" err="1"/>
              <a:t>ankle</a:t>
            </a:r>
            <a:r>
              <a:rPr lang="ru-RU" sz="2400" dirty="0"/>
              <a:t> </a:t>
            </a:r>
            <a:r>
              <a:rPr lang="ru-RU" sz="2400" dirty="0" err="1"/>
              <a:t>arthrosis</a:t>
            </a:r>
            <a:r>
              <a:rPr lang="ru-RU" sz="2400" dirty="0"/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98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2405" y="754132"/>
            <a:ext cx="7361419" cy="11253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Хирургические вмешательства, применяемые при лечении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последствий внутрисуставных повреждений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голеностопного сустава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456060" y="2025132"/>
            <a:ext cx="751835" cy="70176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5115" y="2809678"/>
            <a:ext cx="3537679" cy="629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суставосохраняющие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0731" y="2809678"/>
            <a:ext cx="3537679" cy="6295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сохраняющие сустав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0402" y="4552928"/>
            <a:ext cx="1772381" cy="6596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артроскопия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6408" y="5555918"/>
            <a:ext cx="2443949" cy="6596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корригирующие остеотомии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75727" y="4533391"/>
            <a:ext cx="2394135" cy="6596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дистракционная артропластика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83119" y="4499381"/>
            <a:ext cx="2394135" cy="6596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тотальная артропластика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57707" y="4514804"/>
            <a:ext cx="1772381" cy="6596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артродез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2469291" y="3669498"/>
            <a:ext cx="630585" cy="172778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893654" y="2077643"/>
            <a:ext cx="751835" cy="70176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2459833">
            <a:off x="1363883" y="3625470"/>
            <a:ext cx="751835" cy="70176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8869689">
            <a:off x="3624439" y="3602442"/>
            <a:ext cx="751835" cy="70176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418528">
            <a:off x="7311408" y="3626150"/>
            <a:ext cx="751835" cy="70176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9173859">
            <a:off x="8699665" y="3594587"/>
            <a:ext cx="751835" cy="70176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8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81" y="0"/>
            <a:ext cx="10544033" cy="835877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Артроскопические</a:t>
            </a:r>
            <a:r>
              <a:rPr lang="ru-RU" dirty="0"/>
              <a:t> </a:t>
            </a:r>
            <a:r>
              <a:rPr lang="ru-RU" dirty="0" smtClean="0"/>
              <a:t>вмешательства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3" y="835877"/>
            <a:ext cx="11186001" cy="57897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u="sng" dirty="0"/>
              <a:t>Показания</a:t>
            </a:r>
            <a:r>
              <a:rPr lang="ru-RU" sz="2000" b="1" dirty="0"/>
              <a:t>:</a:t>
            </a:r>
            <a:r>
              <a:rPr lang="ru-RU" sz="2000" dirty="0"/>
              <a:t> </a:t>
            </a:r>
          </a:p>
          <a:p>
            <a:pPr algn="just">
              <a:lnSpc>
                <a:spcPct val="120000"/>
              </a:lnSpc>
            </a:pPr>
            <a:r>
              <a:rPr lang="ru-RU" sz="2000" dirty="0"/>
              <a:t>посттравматический </a:t>
            </a:r>
            <a:r>
              <a:rPr lang="ru-RU" sz="2000" dirty="0" err="1"/>
              <a:t>крузартоз</a:t>
            </a:r>
            <a:r>
              <a:rPr lang="ru-RU" sz="2000" dirty="0"/>
              <a:t> </a:t>
            </a:r>
            <a:r>
              <a:rPr lang="en-US" sz="2000" dirty="0"/>
              <a:t>I</a:t>
            </a:r>
            <a:r>
              <a:rPr lang="ru-RU" sz="2000" dirty="0"/>
              <a:t>-</a:t>
            </a:r>
            <a:r>
              <a:rPr lang="en-US" sz="2000" dirty="0"/>
              <a:t>II</a:t>
            </a:r>
            <a:r>
              <a:rPr lang="ru-RU" sz="2000" dirty="0"/>
              <a:t> </a:t>
            </a:r>
            <a:r>
              <a:rPr lang="ru-RU" sz="2000" dirty="0" err="1"/>
              <a:t>ст</a:t>
            </a:r>
            <a:r>
              <a:rPr lang="ru-RU" sz="2000" dirty="0"/>
              <a:t>;</a:t>
            </a:r>
          </a:p>
          <a:p>
            <a:pPr algn="just">
              <a:lnSpc>
                <a:spcPct val="120000"/>
              </a:lnSpc>
            </a:pPr>
            <a:r>
              <a:rPr lang="ru-RU" sz="2000" dirty="0"/>
              <a:t>застарелые повреждений костей, образующих голеностопный сустав с дефектом суставного хряща; </a:t>
            </a:r>
          </a:p>
          <a:p>
            <a:pPr algn="just">
              <a:lnSpc>
                <a:spcPct val="120000"/>
              </a:lnSpc>
            </a:pPr>
            <a:r>
              <a:rPr lang="ru-RU" sz="2000" dirty="0"/>
              <a:t>хронический болевой синдром неясной этиологии;</a:t>
            </a:r>
          </a:p>
          <a:p>
            <a:pPr algn="just">
              <a:lnSpc>
                <a:spcPct val="120000"/>
              </a:lnSpc>
            </a:pPr>
            <a:r>
              <a:rPr lang="ru-RU" sz="2000" dirty="0"/>
              <a:t>застарелые повреждения связок голеностопного сустава;</a:t>
            </a:r>
          </a:p>
          <a:p>
            <a:pPr algn="just">
              <a:lnSpc>
                <a:spcPct val="120000"/>
              </a:lnSpc>
            </a:pPr>
            <a:r>
              <a:rPr lang="ru-RU" sz="2000" dirty="0"/>
              <a:t>посттравматический </a:t>
            </a:r>
            <a:r>
              <a:rPr lang="ru-RU" sz="2000" dirty="0" err="1"/>
              <a:t>импиджмент</a:t>
            </a:r>
            <a:r>
              <a:rPr lang="ru-RU" sz="2000" dirty="0"/>
              <a:t>-синдром;</a:t>
            </a:r>
          </a:p>
          <a:p>
            <a:pPr algn="just">
              <a:lnSpc>
                <a:spcPct val="120000"/>
              </a:lnSpc>
            </a:pPr>
            <a:r>
              <a:rPr lang="ru-RU" sz="2000" dirty="0"/>
              <a:t>удаление костно-хрящевых экзостозов, остеофитов, </a:t>
            </a:r>
            <a:r>
              <a:rPr lang="ru-RU" sz="2000" dirty="0" err="1"/>
              <a:t>хондромных</a:t>
            </a:r>
            <a:r>
              <a:rPr lang="ru-RU" sz="2000" dirty="0"/>
              <a:t> тел. </a:t>
            </a:r>
          </a:p>
          <a:p>
            <a:pPr algn="just">
              <a:lnSpc>
                <a:spcPct val="120000"/>
              </a:lnSpc>
            </a:pPr>
            <a:endParaRPr lang="ru-RU" sz="20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err="1"/>
              <a:t>Артроскопия</a:t>
            </a:r>
            <a:r>
              <a:rPr lang="ru-RU" sz="2000" dirty="0"/>
              <a:t> используется для лечения застарелых повреждений голеностопного сустава как самостоятельный метод лечения, а также в сочетании с другими видами оперативного вмешательства, может применяться с лечебной или диагностической целью. </a:t>
            </a:r>
          </a:p>
          <a:p>
            <a:pPr>
              <a:lnSpc>
                <a:spcPct val="120000"/>
              </a:lnSpc>
            </a:pPr>
            <a:endParaRPr lang="ru-RU" sz="18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8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81" y="0"/>
            <a:ext cx="10544033" cy="835877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Артроскопические</a:t>
            </a:r>
            <a:r>
              <a:rPr lang="ru-RU" dirty="0"/>
              <a:t> </a:t>
            </a:r>
            <a:r>
              <a:rPr lang="ru-RU" dirty="0" smtClean="0"/>
              <a:t>вмешательства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3" y="835877"/>
            <a:ext cx="11186001" cy="57897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800" dirty="0"/>
              <a:t>При </a:t>
            </a:r>
            <a:r>
              <a:rPr lang="ru-RU" sz="1800" dirty="0" err="1"/>
              <a:t>артроскопическом</a:t>
            </a:r>
            <a:r>
              <a:rPr lang="ru-RU" sz="1800" dirty="0"/>
              <a:t> лечении предварительно выполняется растяжение голеностопного сустава мануальными методами или дистракционными аппаратами</a:t>
            </a:r>
            <a:r>
              <a:rPr lang="en-US" sz="1800" dirty="0"/>
              <a:t>. </a:t>
            </a:r>
            <a:r>
              <a:rPr lang="ru-RU" sz="1800" dirty="0"/>
              <a:t>Для доступа используют передневнутренний, передненаружный, задневнутренний, </a:t>
            </a:r>
            <a:r>
              <a:rPr lang="ru-RU" sz="1800" dirty="0" err="1"/>
              <a:t>задненаружный</a:t>
            </a:r>
            <a:r>
              <a:rPr lang="ru-RU" sz="1800" dirty="0"/>
              <a:t> и срединный порты. </a:t>
            </a: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YANDEX\ГЗ 2021 ГОЛЕНОСТОП\Доклады по Голеностопу\Доклад 10.2021\Картинки\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2" y="2082827"/>
            <a:ext cx="2928498" cy="18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YANDEX\ГЗ 2021 ГОЛЕНОСТОП\Доклады по Голеностопу\Доклад 10.2021\Картинки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15" y="2436478"/>
            <a:ext cx="2484803" cy="28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YANDEX\ГЗ 2021 ГОЛЕНОСТОП\Доклады по Голеностопу\Доклад 10.2021\Картинки\artritgolenostopnogosustavasimptomiilech_EF0C7C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394167"/>
            <a:ext cx="2697089" cy="22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30" y="2219117"/>
            <a:ext cx="2458183" cy="3532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87" y="2436478"/>
            <a:ext cx="2450043" cy="274307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23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81" y="0"/>
            <a:ext cx="10544033" cy="835877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Артроскопические</a:t>
            </a:r>
            <a:r>
              <a:rPr lang="ru-RU" dirty="0"/>
              <a:t> </a:t>
            </a:r>
            <a:r>
              <a:rPr lang="ru-RU" dirty="0" smtClean="0"/>
              <a:t>вмешательства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639" y="796324"/>
            <a:ext cx="11186001" cy="57897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800" dirty="0" err="1"/>
              <a:t>Артроскопические</a:t>
            </a:r>
            <a:r>
              <a:rPr lang="ru-RU" sz="1800" dirty="0"/>
              <a:t> вмешательства позволяют малоинвазивными способами устранить последствия травм голеностопного сустава, хронического болевого синдрома, ликвидировать спаечный процесс и </a:t>
            </a:r>
            <a:r>
              <a:rPr lang="ru-RU" sz="1800" dirty="0" err="1"/>
              <a:t>импиджмент</a:t>
            </a:r>
            <a:r>
              <a:rPr lang="ru-RU" sz="1800" dirty="0"/>
              <a:t>-синдром, провести удаление костно-хрящевых экзостозов, остеофитов, </a:t>
            </a:r>
            <a:r>
              <a:rPr lang="ru-RU" sz="1800" dirty="0" err="1"/>
              <a:t>хондромных</a:t>
            </a:r>
            <a:r>
              <a:rPr lang="ru-RU" sz="1800" dirty="0"/>
              <a:t> тел, </a:t>
            </a:r>
            <a:r>
              <a:rPr lang="ru-RU" sz="1800" dirty="0" err="1"/>
              <a:t>альтерированного</a:t>
            </a:r>
            <a:r>
              <a:rPr lang="ru-RU" sz="1800" dirty="0"/>
              <a:t> хряща, с помощью </a:t>
            </a:r>
            <a:r>
              <a:rPr lang="ru-RU" sz="1800" dirty="0" err="1"/>
              <a:t>шейвера</a:t>
            </a:r>
            <a:r>
              <a:rPr lang="ru-RU" sz="1800" dirty="0"/>
              <a:t> убрать имеющиеся неровности, шероховатости, сгладить суставные поверхности.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800" dirty="0"/>
          </a:p>
          <a:p>
            <a:pPr marL="0" indent="0" algn="just">
              <a:lnSpc>
                <a:spcPct val="120000"/>
              </a:lnSpc>
              <a:buNone/>
            </a:pPr>
            <a:endParaRPr lang="ru-RU" sz="18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0" r="6531" b="12062"/>
          <a:stretch/>
        </p:blipFill>
        <p:spPr>
          <a:xfrm>
            <a:off x="3247108" y="4397726"/>
            <a:ext cx="2251570" cy="1691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6" b="15999"/>
          <a:stretch/>
        </p:blipFill>
        <p:spPr>
          <a:xfrm>
            <a:off x="5907640" y="2545278"/>
            <a:ext cx="2301412" cy="1676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9" b="12000"/>
          <a:stretch/>
        </p:blipFill>
        <p:spPr>
          <a:xfrm>
            <a:off x="8600432" y="3057662"/>
            <a:ext cx="2496621" cy="1856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3326" r="2410" b="4955"/>
          <a:stretch/>
        </p:blipFill>
        <p:spPr>
          <a:xfrm>
            <a:off x="538146" y="2564877"/>
            <a:ext cx="2145709" cy="16564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4566" y="6089072"/>
            <a:ext cx="1859099" cy="65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/>
              <a:t>костно-хрящевые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/>
              <a:t>экзостозы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2" t="6091" r="10363" b="6091"/>
          <a:stretch/>
        </p:blipFill>
        <p:spPr>
          <a:xfrm>
            <a:off x="501775" y="4473032"/>
            <a:ext cx="2144683" cy="1616040"/>
          </a:xfrm>
          <a:prstGeom prst="rect">
            <a:avLst/>
          </a:prstGeom>
        </p:spPr>
      </p:pic>
      <p:pic>
        <p:nvPicPr>
          <p:cNvPr id="2050" name="Picture 2" descr="D:\YANDEX\ГЗ 2021 ГОЛЕНОСТОП\Доклады по Голеностопу\Доклад 10.2021\Картинки\хондромное тело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08" y="2563554"/>
            <a:ext cx="2272630" cy="16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15130" y="6220095"/>
            <a:ext cx="183627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err="1" smtClean="0"/>
              <a:t>хондромное</a:t>
            </a:r>
            <a:r>
              <a:rPr lang="ru-RU" sz="1600" dirty="0" smtClean="0"/>
              <a:t> </a:t>
            </a:r>
            <a:r>
              <a:rPr lang="ru-RU" sz="1600" dirty="0"/>
              <a:t>тело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26114" y="6232316"/>
            <a:ext cx="2278188" cy="360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err="1"/>
              <a:t>импиджмент</a:t>
            </a:r>
            <a:r>
              <a:rPr lang="ru-RU" sz="1600" dirty="0"/>
              <a:t>-синдром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30563" y="6207604"/>
            <a:ext cx="193245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/>
              <a:t>спаечный </a:t>
            </a:r>
            <a:r>
              <a:rPr lang="ru-RU" sz="1600" dirty="0"/>
              <a:t>процесс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0" y="4313707"/>
            <a:ext cx="2301412" cy="170097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74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81" y="0"/>
            <a:ext cx="10544033" cy="835877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Артроскопические</a:t>
            </a:r>
            <a:r>
              <a:rPr lang="ru-RU" dirty="0"/>
              <a:t> </a:t>
            </a:r>
            <a:r>
              <a:rPr lang="ru-RU" dirty="0" smtClean="0"/>
              <a:t>вмешательства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3" y="754132"/>
            <a:ext cx="11186001" cy="57897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 err="1"/>
              <a:t>Артроскопическое</a:t>
            </a:r>
            <a:r>
              <a:rPr lang="ru-RU" sz="1600" dirty="0"/>
              <a:t> </a:t>
            </a:r>
            <a:r>
              <a:rPr lang="ru-RU" sz="1600" dirty="0" err="1"/>
              <a:t>воздействовие</a:t>
            </a:r>
            <a:r>
              <a:rPr lang="ru-RU" sz="1600" dirty="0"/>
              <a:t> на регенераторный процесс в хрящевой ткани при лечении глубоких дефектов хряща: выполняется </a:t>
            </a:r>
            <a:r>
              <a:rPr lang="ru-RU" sz="1600" dirty="0" err="1"/>
              <a:t>туннелизация</a:t>
            </a:r>
            <a:r>
              <a:rPr lang="ru-RU" sz="1600" dirty="0"/>
              <a:t> </a:t>
            </a:r>
            <a:r>
              <a:rPr lang="ru-RU" sz="1600" dirty="0" err="1"/>
              <a:t>субхондральной</a:t>
            </a:r>
            <a:r>
              <a:rPr lang="ru-RU" sz="1600" dirty="0"/>
              <a:t> кости либо замещение дефектов при помощи специально созданных клеточных </a:t>
            </a:r>
            <a:r>
              <a:rPr lang="ru-RU" sz="1600" dirty="0" err="1"/>
              <a:t>имплантов</a:t>
            </a:r>
            <a:r>
              <a:rPr lang="ru-RU" sz="1600" dirty="0"/>
              <a:t> и коллагеновых матриц, индуцированных </a:t>
            </a:r>
            <a:r>
              <a:rPr lang="ru-RU" sz="1600" dirty="0" err="1"/>
              <a:t>аутологичными</a:t>
            </a:r>
            <a:r>
              <a:rPr lang="ru-RU" sz="1600" dirty="0"/>
              <a:t> </a:t>
            </a:r>
            <a:r>
              <a:rPr lang="ru-RU" sz="1600" dirty="0" err="1"/>
              <a:t>хондроцитами</a:t>
            </a:r>
            <a:r>
              <a:rPr lang="ru-RU" sz="1600" dirty="0"/>
              <a:t>. Тактика лечения дефектов хряща зависит от размера дефекта. При наличии дефекта суставного хряща размерами менее 15 мм достаточно произвести </a:t>
            </a:r>
            <a:r>
              <a:rPr lang="ru-RU" sz="1600" dirty="0" err="1"/>
              <a:t>дебридмент</a:t>
            </a:r>
            <a:r>
              <a:rPr lang="ru-RU" sz="1600" dirty="0"/>
              <a:t> и </a:t>
            </a:r>
            <a:r>
              <a:rPr lang="ru-RU" sz="1600" dirty="0" err="1"/>
              <a:t>туннелизацию</a:t>
            </a:r>
            <a:r>
              <a:rPr lang="ru-RU" sz="1600" dirty="0"/>
              <a:t> подлежащей </a:t>
            </a:r>
            <a:r>
              <a:rPr lang="ru-RU" sz="1600" dirty="0" err="1"/>
              <a:t>субхондральной</a:t>
            </a:r>
            <a:r>
              <a:rPr lang="ru-RU" sz="1600" dirty="0"/>
              <a:t> кости. При превышении этого значения дополнительно рекомендуется выполнять укрытие хрящевого дефекта </a:t>
            </a:r>
            <a:r>
              <a:rPr lang="ru-RU" sz="1600" dirty="0" err="1"/>
              <a:t>костнохрящевым</a:t>
            </a:r>
            <a:r>
              <a:rPr lang="ru-RU" sz="1600" dirty="0"/>
              <a:t> трансплантатом или матрицей, индуцированной </a:t>
            </a:r>
            <a:r>
              <a:rPr lang="ru-RU" sz="1600" dirty="0" err="1"/>
              <a:t>аутологичными</a:t>
            </a:r>
            <a:r>
              <a:rPr lang="ru-RU" sz="1600" dirty="0"/>
              <a:t> </a:t>
            </a:r>
            <a:r>
              <a:rPr lang="ru-RU" sz="1600" dirty="0" err="1"/>
              <a:t>хондроцитами</a:t>
            </a:r>
            <a:r>
              <a:rPr lang="ru-RU" sz="1600" dirty="0"/>
              <a:t>  </a:t>
            </a:r>
          </a:p>
          <a:p>
            <a:pPr>
              <a:lnSpc>
                <a:spcPct val="120000"/>
              </a:lnSpc>
            </a:pPr>
            <a:endParaRPr lang="ru-RU" sz="18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81" y="3077681"/>
            <a:ext cx="2001350" cy="2035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" y="2937253"/>
            <a:ext cx="2261650" cy="2315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36" y="3034345"/>
            <a:ext cx="2433360" cy="24637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4575" y="5453649"/>
            <a:ext cx="372050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err="1" smtClean="0"/>
              <a:t>туннелизация</a:t>
            </a:r>
            <a:r>
              <a:rPr lang="ru-RU" sz="1600" dirty="0" smtClean="0"/>
              <a:t> </a:t>
            </a:r>
            <a:r>
              <a:rPr lang="ru-RU" sz="1600" dirty="0"/>
              <a:t>субхондральной кости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36254" y="5616297"/>
            <a:ext cx="2012923" cy="65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/>
              <a:t>укрытие </a:t>
            </a:r>
            <a:r>
              <a:rPr lang="ru-RU" sz="1600" dirty="0"/>
              <a:t>глубокого </a:t>
            </a:r>
          </a:p>
          <a:p>
            <a:pPr algn="ctr">
              <a:lnSpc>
                <a:spcPct val="120000"/>
              </a:lnSpc>
            </a:pPr>
            <a:r>
              <a:rPr lang="ru-RU" sz="1600" dirty="0"/>
              <a:t>дефекта хряща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61" y="2989978"/>
            <a:ext cx="4149620" cy="22105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03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81" y="0"/>
            <a:ext cx="10544033" cy="835877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Артроскопические</a:t>
            </a:r>
            <a:r>
              <a:rPr lang="ru-RU" dirty="0"/>
              <a:t> </a:t>
            </a:r>
            <a:r>
              <a:rPr lang="ru-RU" dirty="0" smtClean="0"/>
              <a:t>вмешательства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3" y="835877"/>
            <a:ext cx="11186001" cy="57897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b="1" dirty="0" err="1"/>
              <a:t>Артроскопический</a:t>
            </a:r>
            <a:r>
              <a:rPr lang="ru-RU" sz="1600" b="1" dirty="0"/>
              <a:t> артродез голеностопного сустава </a:t>
            </a:r>
            <a:r>
              <a:rPr lang="ru-RU" sz="1400" dirty="0"/>
              <a:t>используется при посттравматическом </a:t>
            </a:r>
            <a:r>
              <a:rPr lang="ru-RU" sz="1400" dirty="0" err="1"/>
              <a:t>крузартрозе</a:t>
            </a:r>
            <a:r>
              <a:rPr lang="ru-RU" sz="1400" dirty="0"/>
              <a:t> III-IV стадий. При этом </a:t>
            </a:r>
            <a:r>
              <a:rPr lang="ru-RU" sz="1400" dirty="0" err="1"/>
              <a:t>артроскопический</a:t>
            </a:r>
            <a:r>
              <a:rPr lang="ru-RU" sz="1400" dirty="0"/>
              <a:t> артродез позиционируется как альтернатива классическому артродезу в связи с высоким риском инфекционных осложнений последнего. Методика заключается в предварительной аппаратной дистракции голеностопного сустава, выполнения </a:t>
            </a:r>
            <a:r>
              <a:rPr lang="ru-RU" sz="1400" dirty="0" err="1"/>
              <a:t>дебридмента</a:t>
            </a:r>
            <a:r>
              <a:rPr lang="ru-RU" sz="1400" dirty="0"/>
              <a:t> суставных поверхностей до кровоточащей кости, удалении синовиальных разрастаний и </a:t>
            </a:r>
            <a:r>
              <a:rPr lang="ru-RU" sz="1400" dirty="0" err="1"/>
              <a:t>внутриcуcтавных</a:t>
            </a:r>
            <a:r>
              <a:rPr lang="ru-RU" sz="1400" dirty="0"/>
              <a:t> </a:t>
            </a:r>
            <a:r>
              <a:rPr lang="ru-RU" sz="1400" dirty="0" err="1"/>
              <a:t>тeл</a:t>
            </a:r>
            <a:r>
              <a:rPr lang="ru-RU" sz="1400" dirty="0"/>
              <a:t>. После этого дают компрессию и выполняют фиксацию голеностопного сустава несколькими винтами, накостной пластиной, интрамедуллярным стержнем, или аппаратом внешней фиксации. Исследователи сообщают о снижении числа послеоперационных осложнений в среднем на 26 %, сокращении срока госпитализации и получении состоятельного </a:t>
            </a:r>
            <a:r>
              <a:rPr lang="ru-RU" sz="1400" dirty="0" err="1"/>
              <a:t>анкилиза</a:t>
            </a:r>
            <a:r>
              <a:rPr lang="ru-RU" sz="14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8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/>
              <a:t> </a:t>
            </a:r>
          </a:p>
          <a:p>
            <a:pPr>
              <a:lnSpc>
                <a:spcPct val="120000"/>
              </a:lnSpc>
            </a:pPr>
            <a:endParaRPr lang="ru-RU" sz="1800" dirty="0"/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11559396" y="-1"/>
            <a:ext cx="750498" cy="6858001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1" y="2791946"/>
            <a:ext cx="1426270" cy="2510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5" y="5172110"/>
            <a:ext cx="3233860" cy="1274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1" y="2978837"/>
            <a:ext cx="4096888" cy="1451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3854" b="11477"/>
          <a:stretch/>
        </p:blipFill>
        <p:spPr>
          <a:xfrm>
            <a:off x="4586610" y="2791946"/>
            <a:ext cx="3633931" cy="2045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346015" y="4339962"/>
            <a:ext cx="1558316" cy="15166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" r="53130"/>
          <a:stretch/>
        </p:blipFill>
        <p:spPr bwMode="auto">
          <a:xfrm>
            <a:off x="8318999" y="2779291"/>
            <a:ext cx="1459858" cy="147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7146" y="4417600"/>
            <a:ext cx="372349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/>
              <a:t>1-й </a:t>
            </a:r>
            <a:r>
              <a:rPr lang="ru-RU" sz="1600" dirty="0"/>
              <a:t>этап операции – </a:t>
            </a:r>
            <a:r>
              <a:rPr lang="ru-RU" sz="1600" dirty="0" err="1"/>
              <a:t>дебридмент</a:t>
            </a:r>
            <a:endParaRPr lang="ru-RU" sz="1600" dirty="0"/>
          </a:p>
          <a:p>
            <a:pPr algn="ctr">
              <a:lnSpc>
                <a:spcPct val="120000"/>
              </a:lnSpc>
            </a:pPr>
            <a:r>
              <a:rPr lang="ru-RU" sz="1600" dirty="0"/>
              <a:t> суставных поверхностей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718" y="6387086"/>
            <a:ext cx="515608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err="1" smtClean="0"/>
              <a:t>артроскопия</a:t>
            </a:r>
            <a:r>
              <a:rPr lang="ru-RU" sz="1600" dirty="0" smtClean="0"/>
              <a:t> </a:t>
            </a:r>
            <a:r>
              <a:rPr lang="ru-RU" sz="1600" dirty="0"/>
              <a:t>после удаления хряща и декортикации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3091" y="4909590"/>
            <a:ext cx="352096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/>
              <a:t>2-й </a:t>
            </a:r>
            <a:r>
              <a:rPr lang="ru-RU" sz="1600" dirty="0"/>
              <a:t>этап операции – фиксация при помощи интрамедуллярного стержня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22648" y="5897721"/>
            <a:ext cx="3520968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/>
              <a:t>2-й </a:t>
            </a:r>
            <a:r>
              <a:rPr lang="ru-RU" sz="1600" dirty="0"/>
              <a:t>этап операции – фиксация при помощи винтов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78424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0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ГМ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C1842"/>
      </a:accent2>
      <a:accent3>
        <a:srgbClr val="923254"/>
      </a:accent3>
      <a:accent4>
        <a:srgbClr val="034A90"/>
      </a:accent4>
      <a:accent5>
        <a:srgbClr val="4472C4"/>
      </a:accent5>
      <a:accent6>
        <a:srgbClr val="6F3B55"/>
      </a:accent6>
      <a:hlink>
        <a:srgbClr val="D7B5C6"/>
      </a:hlink>
      <a:folHlink>
        <a:srgbClr val="FF7F7F"/>
      </a:folHlink>
    </a:clrScheme>
    <a:fontScheme name="Разумовский университет">
      <a:majorFont>
        <a:latin typeface="Manrope "/>
        <a:ea typeface=""/>
        <a:cs typeface=""/>
      </a:majorFont>
      <a:minorFont>
        <a:latin typeface="Manro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11737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861</Words>
  <Application>Microsoft Office PowerPoint</Application>
  <PresentationFormat>Произвольный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Актуальность проблемы</vt:lpstr>
      <vt:lpstr>Цель:</vt:lpstr>
      <vt:lpstr>Презентация PowerPoint</vt:lpstr>
      <vt:lpstr>Артроскопические вмешательства</vt:lpstr>
      <vt:lpstr>Артроскопические вмешательства</vt:lpstr>
      <vt:lpstr>Артроскопические вмешательства</vt:lpstr>
      <vt:lpstr>Артроскопические вмешательства</vt:lpstr>
      <vt:lpstr>Артроскопические вмешательства</vt:lpstr>
      <vt:lpstr> артроскопия голеностопного сустава</vt:lpstr>
      <vt:lpstr>Выводы:</vt:lpstr>
      <vt:lpstr>БЛАГОДАРЮ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USER</cp:lastModifiedBy>
  <cp:revision>75</cp:revision>
  <dcterms:created xsi:type="dcterms:W3CDTF">2020-08-17T10:01:19Z</dcterms:created>
  <dcterms:modified xsi:type="dcterms:W3CDTF">2021-10-29T11:47:45Z</dcterms:modified>
</cp:coreProperties>
</file>