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47" r:id="rId2"/>
    <p:sldId id="286" r:id="rId3"/>
    <p:sldId id="332" r:id="rId4"/>
    <p:sldId id="348" r:id="rId5"/>
    <p:sldId id="287" r:id="rId6"/>
    <p:sldId id="335" r:id="rId7"/>
    <p:sldId id="336" r:id="rId8"/>
    <p:sldId id="344" r:id="rId9"/>
    <p:sldId id="337" r:id="rId10"/>
    <p:sldId id="349" r:id="rId11"/>
    <p:sldId id="339" r:id="rId12"/>
    <p:sldId id="340" r:id="rId13"/>
    <p:sldId id="342" r:id="rId14"/>
    <p:sldId id="343" r:id="rId15"/>
    <p:sldId id="346" r:id="rId16"/>
    <p:sldId id="271" r:id="rId17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CD6104B-09B8-4D13-AD9D-83DDA9BB3D6D}">
          <p14:sldIdLst>
            <p14:sldId id="347"/>
            <p14:sldId id="286"/>
            <p14:sldId id="332"/>
            <p14:sldId id="348"/>
            <p14:sldId id="287"/>
            <p14:sldId id="335"/>
            <p14:sldId id="336"/>
            <p14:sldId id="344"/>
            <p14:sldId id="337"/>
            <p14:sldId id="349"/>
            <p14:sldId id="339"/>
            <p14:sldId id="340"/>
            <p14:sldId id="342"/>
            <p14:sldId id="343"/>
            <p14:sldId id="346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F3B"/>
    <a:srgbClr val="825EC0"/>
    <a:srgbClr val="6E72A2"/>
    <a:srgbClr val="8B8EB5"/>
    <a:srgbClr val="19C3FF"/>
    <a:srgbClr val="75DBFF"/>
    <a:srgbClr val="13B2BA"/>
    <a:srgbClr val="FF4343"/>
    <a:srgbClr val="FF2121"/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90" y="8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9E624-E639-4795-9218-5D3EF49B7FA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A21A7-B19C-4470-B014-EEB64EA4D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5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96E645-FAEC-4148-8377-603C59265C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40C48E-AD59-44C4-B5B1-67B25ED3D00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A96E645-FAEC-4148-8377-603C59265C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C5C8B-8E1B-4849-A14B-7443AEE19E90}"/>
              </a:ext>
            </a:extLst>
          </p:cNvPr>
          <p:cNvSpPr txBox="1"/>
          <p:nvPr/>
        </p:nvSpPr>
        <p:spPr>
          <a:xfrm>
            <a:off x="543499" y="1979303"/>
            <a:ext cx="5897320" cy="66428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spcBef>
                <a:spcPts val="375"/>
              </a:spcBef>
              <a:spcAft>
                <a:spcPts val="375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</a:rPr>
              <a:t>Лихачев С.В., </a:t>
            </a:r>
            <a:r>
              <a:rPr lang="ru-RU" sz="1600" b="1" dirty="0" err="1">
                <a:solidFill>
                  <a:srgbClr val="00B050"/>
                </a:solidFill>
                <a:latin typeface="Times New Roman"/>
              </a:rPr>
              <a:t>Зарецков</a:t>
            </a:r>
            <a:r>
              <a:rPr lang="ru-RU" sz="1600" b="1" dirty="0">
                <a:solidFill>
                  <a:srgbClr val="00B050"/>
                </a:solidFill>
                <a:latin typeface="Times New Roman"/>
              </a:rPr>
              <a:t> В.В., Арсениевич В.Б., </a:t>
            </a:r>
            <a:endParaRPr lang="en-US" sz="1600" b="1" dirty="0">
              <a:solidFill>
                <a:srgbClr val="00B050"/>
              </a:solidFill>
              <a:latin typeface="Times New Roman"/>
            </a:endParaRPr>
          </a:p>
          <a:p>
            <a:pPr algn="ctr">
              <a:spcBef>
                <a:spcPts val="375"/>
              </a:spcBef>
              <a:spcAft>
                <a:spcPts val="375"/>
              </a:spcAft>
            </a:pPr>
            <a:r>
              <a:rPr lang="ru-RU" sz="1600" b="1" dirty="0">
                <a:solidFill>
                  <a:srgbClr val="00B050"/>
                </a:solidFill>
                <a:latin typeface="Times New Roman"/>
              </a:rPr>
              <a:t>Островский В.В., </a:t>
            </a:r>
            <a:r>
              <a:rPr lang="ru-RU" sz="1600" b="1" dirty="0" err="1">
                <a:solidFill>
                  <a:srgbClr val="00B050"/>
                </a:solidFill>
                <a:latin typeface="Times New Roman"/>
              </a:rPr>
              <a:t>Щаницын</a:t>
            </a:r>
            <a:r>
              <a:rPr lang="ru-RU" sz="1600" b="1" dirty="0">
                <a:solidFill>
                  <a:srgbClr val="00B050"/>
                </a:solidFill>
                <a:latin typeface="Times New Roman"/>
              </a:rPr>
              <a:t> И.Н., Шульга А.Е., Бажанов С.П.</a:t>
            </a:r>
            <a:endParaRPr lang="ru-RU" sz="1600" b="0" i="0" dirty="0">
              <a:solidFill>
                <a:srgbClr val="00B050"/>
              </a:solidFill>
              <a:effectLst/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A3BBD-7365-4C06-BD22-EEAE1F3E269A}"/>
              </a:ext>
            </a:extLst>
          </p:cNvPr>
          <p:cNvSpPr txBox="1"/>
          <p:nvPr/>
        </p:nvSpPr>
        <p:spPr>
          <a:xfrm>
            <a:off x="724368" y="2884554"/>
            <a:ext cx="7917873" cy="99257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2000" b="1" dirty="0"/>
              <a:t>Сравнительный анализ результатов лечения повреждений </a:t>
            </a:r>
          </a:p>
          <a:p>
            <a:pPr algn="ctr"/>
            <a:r>
              <a:rPr lang="ru-RU" sz="2000" b="1" dirty="0"/>
              <a:t>переходного пояснично-крестцового </a:t>
            </a:r>
          </a:p>
          <a:p>
            <a:pPr algn="ctr"/>
            <a:r>
              <a:rPr lang="ru-RU" sz="2000" b="1" dirty="0"/>
              <a:t>отдела позвоночника.</a:t>
            </a: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266C9F-1F82-4593-BD2C-EAE647F4A9BF}"/>
              </a:ext>
            </a:extLst>
          </p:cNvPr>
          <p:cNvSpPr/>
          <p:nvPr/>
        </p:nvSpPr>
        <p:spPr>
          <a:xfrm>
            <a:off x="2778997" y="4344123"/>
            <a:ext cx="4572000" cy="515526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ru-RU" dirty="0">
                <a:latin typeface="Franklin Gothic Demi" panose="020B0703020102020204" pitchFamily="34" charset="0"/>
              </a:rPr>
              <a:t>2021 </a:t>
            </a:r>
          </a:p>
          <a:p>
            <a:r>
              <a:rPr lang="ru-RU" sz="1500" dirty="0">
                <a:latin typeface="Franklin Gothic Demi" panose="020B0703020102020204" pitchFamily="34" charset="0"/>
              </a:rPr>
              <a:t>Саратов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06" y="77451"/>
            <a:ext cx="3719593" cy="6871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00" y="1062810"/>
            <a:ext cx="619991" cy="77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92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5821" y="119210"/>
            <a:ext cx="2255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cap="all" dirty="0">
                <a:solidFill>
                  <a:srgbClr val="93A299">
                    <a:lumMod val="75000"/>
                  </a:srgbClr>
                </a:solidFill>
                <a:latin typeface="Book Antiqua"/>
                <a:ea typeface="+mj-ea"/>
                <a:cs typeface="+mj-cs"/>
              </a:rPr>
              <a:t>результаты</a:t>
            </a:r>
            <a:endParaRPr lang="en-US" sz="2400" cap="all" dirty="0">
              <a:solidFill>
                <a:srgbClr val="93A299">
                  <a:lumMod val="75000"/>
                </a:srgbClr>
              </a:solidFill>
              <a:latin typeface="Book Antiqua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90491"/>
              </p:ext>
            </p:extLst>
          </p:nvPr>
        </p:nvGraphicFramePr>
        <p:xfrm>
          <a:off x="2286001" y="1108128"/>
          <a:ext cx="4539420" cy="3798160"/>
        </p:xfrm>
        <a:graphic>
          <a:graphicData uri="http://schemas.openxmlformats.org/drawingml/2006/table">
            <a:tbl>
              <a:tblPr firstRow="1" firstCol="1" bandRow="1"/>
              <a:tblGrid>
                <a:gridCol w="1245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0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0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27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Параметр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группа 1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группа 2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группа 3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р*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р 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**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консервативное 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(n=12)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ТПФ </a:t>
                      </a: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(n=27)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ТПФ+ MESH 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(n =19)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1-2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1-3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2-3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L4-S1 угол Cobb до операции,</a:t>
                      </a: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 град.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21 (13-31)  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Calibri"/>
                          <a:ea typeface="Times New Roman"/>
                        </a:rPr>
                        <a:t>25 (20;31)   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20 (17;25)   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Calibri"/>
                          <a:ea typeface="Times New Roman"/>
                        </a:rPr>
                        <a:t>0,053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Коррекция L4-S1 угла </a:t>
                      </a: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(после операции), n(%)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5 (18%)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15 (79%)</a:t>
                      </a:r>
                      <a:endParaRPr lang="ru-RU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&lt;0,001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0,299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&lt;0,001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&lt;0,001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Отрицательная динамика по углу L4-S1  </a:t>
                      </a: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через 12 </a:t>
                      </a:r>
                      <a:r>
                        <a:rPr lang="ru-RU" sz="600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мес</a:t>
                      </a: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, n (%)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6 (50%)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13 (48%)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2 (11%)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0,018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0,594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0,032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0,01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Calibri"/>
                          <a:ea typeface="Times New Roman"/>
                        </a:rPr>
                        <a:t>ДППК до операции</a:t>
                      </a:r>
                      <a:r>
                        <a:rPr lang="ru-RU" sz="600" dirty="0">
                          <a:effectLst/>
                          <a:latin typeface="Calibri"/>
                          <a:ea typeface="Times New Roman"/>
                        </a:rPr>
                        <a:t>, n(%)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Calibri"/>
                          <a:ea typeface="Times New Roman"/>
                        </a:rPr>
                        <a:t>9 (75%)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16 (59%)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9 (47%)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Calibri"/>
                          <a:ea typeface="Times New Roman"/>
                        </a:rPr>
                        <a:t>0,141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Коррекция ДППК</a:t>
                      </a: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 (через 6-12 </a:t>
                      </a:r>
                      <a:r>
                        <a:rPr lang="ru-RU" sz="600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мес</a:t>
                      </a: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), n (%)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7 (78%)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&lt;0,001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0,003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0,001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Высота передней колонны до операции,</a:t>
                      </a: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 мм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46 (42-48)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48 (34-50)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39 (37-50)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Calibri"/>
                          <a:ea typeface="Times New Roman"/>
                        </a:rPr>
                        <a:t>0,287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Высота передней колонны через 6-12 мес., </a:t>
                      </a: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мм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42 (41-45)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37 (30-49)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40 (40-55)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Calibri"/>
                          <a:ea typeface="Times New Roman"/>
                        </a:rPr>
                        <a:t>0,143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Время операции</a:t>
                      </a: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,</a:t>
                      </a: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мин.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115 (110-140)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230 (210-240)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&lt;0,001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&lt;0,001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Кровопотеря</a:t>
                      </a: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,</a:t>
                      </a: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мл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200 (160-200)</a:t>
                      </a:r>
                      <a:endParaRPr lang="ru-RU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650 (600-750)</a:t>
                      </a:r>
                      <a:endParaRPr lang="ru-RU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&lt;0,001</a:t>
                      </a:r>
                      <a:endParaRPr lang="ru-RU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&lt;0,001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Госпитализация</a:t>
                      </a: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, дни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6 (6-8)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7 (6-9)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Calibri"/>
                          <a:ea typeface="Times New Roman"/>
                        </a:rPr>
                        <a:t>0,768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Нестабильность фиксации</a:t>
                      </a: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, (через 6-12 мес), n (%)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7 (26%)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 (5%)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Calibri"/>
                          <a:ea typeface="Times New Roman"/>
                        </a:rPr>
                        <a:t>0,031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Calibri"/>
                          <a:ea typeface="Times New Roman"/>
                        </a:rPr>
                        <a:t>0,061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516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 i="1">
                          <a:effectLst/>
                          <a:latin typeface="Calibri"/>
                          <a:ea typeface="Times New Roman"/>
                        </a:rPr>
                        <a:t>ДППК -</a:t>
                      </a:r>
                      <a:r>
                        <a:rPr lang="ru-RU" sz="500" i="1">
                          <a:effectLst/>
                          <a:latin typeface="Calibri"/>
                          <a:ea typeface="Times New Roman"/>
                        </a:rPr>
                        <a:t> дефицит просвета позвоночного канала; </a:t>
                      </a:r>
                      <a:r>
                        <a:rPr lang="ru-RU" sz="500" b="1" i="1">
                          <a:effectLst/>
                          <a:latin typeface="Calibri"/>
                          <a:ea typeface="Times New Roman"/>
                        </a:rPr>
                        <a:t>ПВПК</a:t>
                      </a:r>
                      <a:r>
                        <a:rPr lang="ru-RU" sz="500" i="1">
                          <a:effectLst/>
                          <a:latin typeface="Calibri"/>
                          <a:ea typeface="Times New Roman"/>
                        </a:rPr>
                        <a:t> - потеря высоты передней колонны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8833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effectLst/>
                          <a:latin typeface="Calibri"/>
                          <a:ea typeface="Times New Roman"/>
                        </a:rPr>
                        <a:t>Для количественных признаков определены: медиана и квартили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857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effectLst/>
                          <a:latin typeface="Calibri"/>
                          <a:ea typeface="Times New Roman"/>
                        </a:rPr>
                        <a:t>* - расчет критерия χ² (точный критерий Фишера) и критерия  Краскала-Уоллиса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078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** - </a:t>
                      </a:r>
                      <a:r>
                        <a:rPr lang="ru-RU" sz="500" i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скоррегированный</a:t>
                      </a:r>
                      <a:r>
                        <a:rPr lang="ru-RU" sz="5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на количество сравнений критический уровень значимости при  попарных сравнениях р&lt;0,017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93" marR="353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16997" y="4740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Динамика изменений клинических и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интроскопических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параметров групп больных</a:t>
            </a:r>
          </a:p>
        </p:txBody>
      </p:sp>
    </p:spTree>
    <p:extLst>
      <p:ext uri="{BB962C8B-B14F-4D97-AF65-F5344CB8AC3E}">
        <p14:creationId xmlns:p14="http://schemas.microsoft.com/office/powerpoint/2010/main" val="30801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59193" y="615156"/>
            <a:ext cx="323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Динамика изменений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клинических  параметров пациентов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21936"/>
              </p:ext>
            </p:extLst>
          </p:nvPr>
        </p:nvGraphicFramePr>
        <p:xfrm>
          <a:off x="486534" y="1325121"/>
          <a:ext cx="3703518" cy="3336008"/>
        </p:xfrm>
        <a:graphic>
          <a:graphicData uri="http://schemas.openxmlformats.org/drawingml/2006/table">
            <a:tbl>
              <a:tblPr firstRow="1" firstCol="1" bandRow="1"/>
              <a:tblGrid>
                <a:gridCol w="926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3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04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04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26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60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Параметр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группа 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группа 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группа 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р*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р 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**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консервативное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(n=12)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ТПФ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(n=27)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ТПФ+ MESH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(n =19)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1-2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1-3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2-3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ВАШ, баллы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15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до операции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7 (6-8)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7 (6-8)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7 (7-9)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0,207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867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после операции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7 (6-8)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4 (3-6)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5 (5-6)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0,42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867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Calibri"/>
                          <a:ea typeface="Times New Roman"/>
                        </a:rPr>
                        <a:t>после операции 2 мес.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6 (5-7)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Calibri"/>
                          <a:ea typeface="Times New Roman"/>
                        </a:rPr>
                        <a:t>4 (3-5)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3 (2-4)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0,002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0,035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867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после операции 6 мес.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6 (5-7)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4 (3-5)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2 (2-3)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0,061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867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после операции 12 мес.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5 (4-5)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3 (3-4)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 (1-2)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0,006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354">
                <a:tc>
                  <a:txBody>
                    <a:bodyPr/>
                    <a:lstStyle/>
                    <a:p>
                      <a:pPr indent="127635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р</a:t>
                      </a: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500" i="1">
                          <a:effectLst/>
                          <a:latin typeface="Calibri"/>
                          <a:ea typeface="Times New Roman"/>
                        </a:rPr>
                        <a:t>(критерий Вилкоксона) сравнение  ДО ОПЕРАЦИИ И ПОСЛЕ ОПЕРАЦИИ 12 МЕС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80808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5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ODI, баллы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80808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80808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80808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867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до операции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30 (30-32)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34 (28-39)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35 (33-40)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0,015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0,365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0,012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0,251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867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после операции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30 (29-30)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28 (20-30)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26 (24-26)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0,014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0,024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0,022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0,226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867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после операции 2 мес.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28 (28-30)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18 (18-20)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20 (16-20)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0,002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0,003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0,003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0,253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867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после операции 6 мес.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26 (26-28)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18 (14-18)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14 (14-16)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0,002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0,295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867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после операции 12 мес.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26 (20-26)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14 (10-18)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10 (6-10)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0,002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0,101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indent="127635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р</a:t>
                      </a: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500" i="1">
                          <a:effectLst/>
                          <a:latin typeface="Calibri"/>
                          <a:ea typeface="Times New Roman"/>
                        </a:rPr>
                        <a:t>(критерий Вилкоксона) сравнение  ДО ОПЕРАЦИИ И ПОСЛЕ ОПЕРАЦИИ 12 МЕС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&lt; 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80808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3909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i="1">
                          <a:effectLst/>
                          <a:latin typeface="Calibri"/>
                          <a:ea typeface="Times New Roman"/>
                        </a:rPr>
                        <a:t>Для количественных признаков определены: медиана и квартили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0542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i="1" dirty="0">
                          <a:effectLst/>
                          <a:latin typeface="Calibri"/>
                          <a:ea typeface="Times New Roman"/>
                        </a:rPr>
                        <a:t>* - расчет критерия  </a:t>
                      </a:r>
                      <a:r>
                        <a:rPr lang="ru-RU" sz="600" i="1" dirty="0" err="1">
                          <a:effectLst/>
                          <a:latin typeface="Calibri"/>
                          <a:ea typeface="Times New Roman"/>
                        </a:rPr>
                        <a:t>Краскала-Уоллиса</a:t>
                      </a:r>
                      <a:r>
                        <a:rPr lang="ru-RU" sz="600" i="1" dirty="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394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** - </a:t>
                      </a:r>
                      <a:r>
                        <a:rPr lang="ru-RU" sz="600" i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скоррегированный</a:t>
                      </a:r>
                      <a:r>
                        <a:rPr lang="ru-RU" sz="6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на количество сравнений критический уровень значимости при  попарных сравнениях р&lt;0,017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95" marR="397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12393" y="153491"/>
            <a:ext cx="2255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cap="all" dirty="0">
                <a:solidFill>
                  <a:srgbClr val="93A299">
                    <a:lumMod val="75000"/>
                  </a:srgbClr>
                </a:solidFill>
                <a:latin typeface="Book Antiqua"/>
                <a:ea typeface="+mj-ea"/>
                <a:cs typeface="+mj-cs"/>
              </a:rPr>
              <a:t>результаты</a:t>
            </a:r>
            <a:endParaRPr lang="en-US" sz="2400" cap="all" dirty="0">
              <a:solidFill>
                <a:srgbClr val="93A299">
                  <a:lumMod val="75000"/>
                </a:srgbClr>
              </a:solidFill>
              <a:latin typeface="Book Antiqua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07" y="1514831"/>
            <a:ext cx="4361642" cy="25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32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1" y="788072"/>
            <a:ext cx="3544116" cy="29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84" y="788072"/>
            <a:ext cx="2981756" cy="29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2393" y="153491"/>
            <a:ext cx="2255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cap="all" dirty="0">
                <a:solidFill>
                  <a:srgbClr val="93A299">
                    <a:lumMod val="75000"/>
                  </a:srgbClr>
                </a:solidFill>
                <a:latin typeface="Book Antiqua"/>
                <a:ea typeface="+mj-ea"/>
                <a:cs typeface="+mj-cs"/>
              </a:rPr>
              <a:t>результаты</a:t>
            </a:r>
            <a:endParaRPr lang="en-US" sz="2400" cap="all" dirty="0">
              <a:solidFill>
                <a:srgbClr val="93A299">
                  <a:lumMod val="75000"/>
                </a:srgbClr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5647" y="4117773"/>
            <a:ext cx="1282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ТПФ +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MESH</a:t>
            </a:r>
            <a:endParaRPr lang="ru-RU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9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6" y="1132023"/>
            <a:ext cx="2577400" cy="272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97" y="1132023"/>
            <a:ext cx="2390601" cy="272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058" y="1132023"/>
            <a:ext cx="2744764" cy="272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12393" y="153491"/>
            <a:ext cx="2255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cap="all" dirty="0">
                <a:solidFill>
                  <a:srgbClr val="93A299">
                    <a:lumMod val="75000"/>
                  </a:srgbClr>
                </a:solidFill>
                <a:latin typeface="Book Antiqua"/>
                <a:ea typeface="+mj-ea"/>
                <a:cs typeface="+mj-cs"/>
              </a:rPr>
              <a:t>результаты</a:t>
            </a:r>
            <a:endParaRPr lang="en-US" sz="2400" cap="all" dirty="0">
              <a:solidFill>
                <a:srgbClr val="93A299">
                  <a:lumMod val="75000"/>
                </a:srgbClr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6956" y="4397526"/>
            <a:ext cx="64726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ТПФ, потеря коррекции (7 случаев, 26% всех случаев  изолированной ТПФ)</a:t>
            </a:r>
          </a:p>
        </p:txBody>
      </p:sp>
    </p:spTree>
    <p:extLst>
      <p:ext uri="{BB962C8B-B14F-4D97-AF65-F5344CB8AC3E}">
        <p14:creationId xmlns:p14="http://schemas.microsoft.com/office/powerpoint/2010/main" val="170130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480" y="697575"/>
            <a:ext cx="8508569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200000"/>
              </a:lnSpc>
              <a:spcBef>
                <a:spcPts val="375"/>
              </a:spcBef>
              <a:spcAft>
                <a:spcPts val="375"/>
              </a:spcAft>
              <a:buAutoNum type="arabicPeriod"/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Рентгенологические и функциональные исходы использования стандартной транспедикулярной фиксации при изолированных </a:t>
            </a:r>
            <a:r>
              <a:rPr lang="ru-RU" sz="1000" dirty="0" err="1">
                <a:latin typeface="Arial" pitchFamily="34" charset="0"/>
                <a:ea typeface="Times New Roman"/>
                <a:cs typeface="Arial" pitchFamily="34" charset="0"/>
              </a:rPr>
              <a:t>оскольчатых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 переломах тела </a:t>
            </a:r>
            <a:r>
              <a:rPr lang="en-US" sz="1000" dirty="0">
                <a:latin typeface="Arial" pitchFamily="34" charset="0"/>
                <a:ea typeface="Times New Roman"/>
                <a:cs typeface="Arial" pitchFamily="34" charset="0"/>
              </a:rPr>
              <a:t>L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5 позвонка сопоставимы с результатами консервативного лечения и не способствуют достижению удовлетворяющих пациента показателей. Это, по всей видимости, связано с негативным воздействием транспедикулярной фиксации на этом уровне при переломах типа А3 и А4, так как за счет </a:t>
            </a:r>
            <a:r>
              <a:rPr lang="ru-RU" sz="1000" dirty="0" err="1">
                <a:latin typeface="Arial" pitchFamily="34" charset="0"/>
                <a:ea typeface="Times New Roman"/>
                <a:cs typeface="Arial" pitchFamily="34" charset="0"/>
              </a:rPr>
              <a:t>дистракции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 дорзальных отделов уменьшается лордоз на уровне </a:t>
            </a:r>
            <a:r>
              <a:rPr lang="en-US" sz="1000" dirty="0">
                <a:latin typeface="Arial" pitchFamily="34" charset="0"/>
                <a:ea typeface="Times New Roman"/>
                <a:cs typeface="Arial" pitchFamily="34" charset="0"/>
              </a:rPr>
              <a:t>L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4-</a:t>
            </a:r>
            <a:r>
              <a:rPr lang="en-US" sz="1000" dirty="0">
                <a:latin typeface="Arial" pitchFamily="34" charset="0"/>
                <a:ea typeface="Times New Roman"/>
                <a:cs typeface="Arial" pitchFamily="34" charset="0"/>
              </a:rPr>
              <a:t>S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1 по сравнению с дооперационными показателями. Вероятно, это объясняется анатомическими особенностями переходной пояснично-крестцовой зоны (расположения ниже гребней подвздошных костей и дополнительной стабилизации подвздошно-поясничными связками). </a:t>
            </a:r>
          </a:p>
          <a:p>
            <a:pPr indent="450215" algn="just">
              <a:lnSpc>
                <a:spcPct val="20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2. По результатам нашего исследования в 26% случаев в сроки до 12 месяцев изолированная ТПФ была сопряжена с развитием нестабильности металлоконструкции. </a:t>
            </a:r>
          </a:p>
          <a:p>
            <a:pPr indent="450215" algn="just">
              <a:lnSpc>
                <a:spcPct val="20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3. Дополнение транспедикулярной системы расклинивающим опорным </a:t>
            </a:r>
            <a:r>
              <a:rPr lang="ru-RU" sz="1000" dirty="0" err="1">
                <a:latin typeface="Arial" pitchFamily="34" charset="0"/>
                <a:ea typeface="Times New Roman"/>
                <a:cs typeface="Arial" pitchFamily="34" charset="0"/>
              </a:rPr>
              <a:t>корпородезом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ea typeface="Times New Roman"/>
                <a:cs typeface="Arial" pitchFamily="34" charset="0"/>
              </a:rPr>
              <a:t>MESH 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в 21% случаев обеспечивает сохранение, а в 79% - улучшает параметры сагиттального профиля переходного пояснично-крестцового отдела позвоночника.  При выполнении переднего </a:t>
            </a:r>
            <a:r>
              <a:rPr lang="ru-RU" sz="1000" dirty="0" err="1">
                <a:latin typeface="Arial" pitchFamily="34" charset="0"/>
                <a:ea typeface="Times New Roman"/>
                <a:cs typeface="Arial" pitchFamily="34" charset="0"/>
              </a:rPr>
              <a:t>корпородеза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  на этом уровне желательно участие сосудистого хирурга.</a:t>
            </a:r>
          </a:p>
          <a:p>
            <a:pPr marL="228600" indent="-228600" algn="just">
              <a:lnSpc>
                <a:spcPct val="200000"/>
              </a:lnSpc>
              <a:spcBef>
                <a:spcPts val="375"/>
              </a:spcBef>
              <a:spcAft>
                <a:spcPts val="375"/>
              </a:spcAft>
              <a:buAutoNum type="arabicPeriod"/>
            </a:pPr>
            <a:endParaRPr lang="ru-RU" sz="105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5097" y="250945"/>
            <a:ext cx="1570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cap="all" dirty="0">
                <a:solidFill>
                  <a:srgbClr val="93A299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1227565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0663" y="250945"/>
            <a:ext cx="2139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cap="all" dirty="0">
                <a:solidFill>
                  <a:srgbClr val="93A299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литература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2474" y="896643"/>
            <a:ext cx="86093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pt-BR" sz="1100" dirty="0">
                <a:latin typeface="Arial" pitchFamily="34" charset="0"/>
                <a:cs typeface="Arial" pitchFamily="34" charset="0"/>
              </a:rPr>
              <a:t>Meyer M., Noudel R., Farah K., Graillon T., Prost S., Blondel B., Fuentes S. Isolated unstable burst fractures of the fifth lumbar vertebra: functional and radiological outcome after posterior stabilization with reconstruction of the anterior column: About 6 cases and literature review. </a:t>
            </a:r>
            <a:r>
              <a:rPr lang="en-US" sz="1100" i="1" dirty="0" err="1">
                <a:latin typeface="Arial" pitchFamily="34" charset="0"/>
                <a:cs typeface="Arial" pitchFamily="34" charset="0"/>
              </a:rPr>
              <a:t>Orthop</a:t>
            </a:r>
            <a:r>
              <a:rPr lang="en-US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err="1">
                <a:latin typeface="Arial" pitchFamily="34" charset="0"/>
                <a:cs typeface="Arial" pitchFamily="34" charset="0"/>
              </a:rPr>
              <a:t>Traumatol</a:t>
            </a:r>
            <a:r>
              <a:rPr lang="en-US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err="1">
                <a:latin typeface="Arial" pitchFamily="34" charset="0"/>
                <a:cs typeface="Arial" pitchFamily="34" charset="0"/>
              </a:rPr>
              <a:t>Surg</a:t>
            </a:r>
            <a:r>
              <a:rPr lang="en-US" sz="1100" i="1" dirty="0">
                <a:latin typeface="Arial" pitchFamily="34" charset="0"/>
                <a:cs typeface="Arial" pitchFamily="34" charset="0"/>
              </a:rPr>
              <a:t> Res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2020; 106(6): 1215-1220.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doi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: 10.1016/j.otsr.2020.03.014.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AutoNum type="arabicPeriod"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Finn C.A., Stauffer E.S. Burst fracture of the fifth lumbar vertebra. J Bone Joint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Surg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Am 1992; 74(3): 398-403.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AutoNum type="arabicPeriod"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Butler J.S., Fitzpatrick P., Ni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Mhaolain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A.M.,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Synnott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K., O’Byrne J.M. The management and functional outcome of isolated burst fractures of the fifth lumbar vertebra. Spine 2007; 32: 443-447.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doi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: 10.1097/01.brs.0000255076.45825.1e.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AutoNum type="arabicPeriod"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Kaminski A., Müller E.J.,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Muhr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G. Burst fracture of the fifth lumbar vertebra: results of posterior internal fixation and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transpedicular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bone grafting.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Eur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Spine J 2002; 11(5): 435-440.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doi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: 10.1007/s00586-002-0390-1.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AutoNum type="arabicPeriod"/>
            </a:pPr>
            <a:r>
              <a:rPr lang="en-US" sz="1100" dirty="0" err="1">
                <a:latin typeface="Arial" pitchFamily="34" charset="0"/>
                <a:cs typeface="Arial" pitchFamily="34" charset="0"/>
              </a:rPr>
              <a:t>Zeng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H., Wang H.,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Xu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H., Chi Y., Mao F., Wang X. Complete L5 burst fracture treated by 270-degree decompression and reconstruction using titanium mesh cage via a single posterior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vertebrectomy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. Chin J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Traumatol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2014; 17(5): 307-10.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AutoNum type="arabicPeriod"/>
            </a:pPr>
            <a:r>
              <a:rPr lang="en-US" sz="1100" dirty="0" err="1">
                <a:latin typeface="Arial" pitchFamily="34" charset="0"/>
                <a:cs typeface="Arial" pitchFamily="34" charset="0"/>
              </a:rPr>
              <a:t>Kocis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J.,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Wendsche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P.,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Visna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P. Complete burst fracture of the fifth lumbar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verte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-bra treated by posterior surgery using expandable cage.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Acta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Neurochir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2008; 150: 1301-1305.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doi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: 10.1007/s00701-008-0149-5.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AutoNum type="arabicPeriod"/>
            </a:pPr>
            <a:r>
              <a:rPr lang="en-US" sz="1100" dirty="0" err="1">
                <a:latin typeface="Arial" pitchFamily="34" charset="0"/>
                <a:cs typeface="Arial" pitchFamily="34" charset="0"/>
              </a:rPr>
              <a:t>D'Aquino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D.,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Tarawneh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A.M.,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Hilis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A.,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Palliyil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N.,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Deogaonkar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K.,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Quraishi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N.A. Surgical approaches to L5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corpectomy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: a systematic review.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Eur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Spine J 2020; 29(12): 3074-3079.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doi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: 10.1007/s00586-020-06617-y. 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AutoNum type="arabicPeriod"/>
            </a:pPr>
            <a:r>
              <a:rPr lang="en-US" sz="1100" dirty="0" err="1">
                <a:latin typeface="Arial" pitchFamily="34" charset="0"/>
                <a:cs typeface="Arial" pitchFamily="34" charset="0"/>
              </a:rPr>
              <a:t>Kaner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T.,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Oktenoglu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T.,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Sasani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M.,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Ozer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A.F. L5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vertebrectomy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for the surgical treatment of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tumoral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and traumatic lesions of L5 vertebra.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Orthop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Rev 2012; 4(1): e10.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doi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: 10.4081/or.2012.e10.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AutoNum type="arabicPeriod"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Mick C.A., Carl A., Sachs B.,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Hresko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M.T., Pfeifer B.A. Burst fractures of the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fifthlumbar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vertebra. Spine 1993; 18(13): 1878-1884.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doi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: 10.1097/00007632-199310000-00026.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AutoNum type="arabicPeriod"/>
            </a:pPr>
            <a:r>
              <a:rPr lang="en-US" sz="1100" dirty="0" err="1">
                <a:latin typeface="Arial" pitchFamily="34" charset="0"/>
                <a:cs typeface="Arial" pitchFamily="34" charset="0"/>
              </a:rPr>
              <a:t>Boerger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T.O., Limb D., Dickson R.A. Does ‘canal clearance’ affect neurological outcome after thoracolumbar burst fractures? J Bone Joint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Surg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Br 2000; 82(5): 629-635.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doi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: 10.1302/0301-620x.82b5.11321.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0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DE63FF-EA3C-4BF7-A63D-54F0EB16B14C}"/>
              </a:ext>
            </a:extLst>
          </p:cNvPr>
          <p:cNvSpPr txBox="1"/>
          <p:nvPr/>
        </p:nvSpPr>
        <p:spPr>
          <a:xfrm>
            <a:off x="1257212" y="1127358"/>
            <a:ext cx="6784558" cy="19620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4100" b="1" dirty="0">
                <a:solidFill>
                  <a:srgbClr val="9E1F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</a:t>
            </a:r>
          </a:p>
          <a:p>
            <a:pPr algn="ctr"/>
            <a:endParaRPr lang="ru-RU" sz="4100" b="1" dirty="0">
              <a:solidFill>
                <a:srgbClr val="9E1F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100" b="1" dirty="0">
                <a:solidFill>
                  <a:srgbClr val="9E1F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75" y="3184659"/>
            <a:ext cx="2183943" cy="163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99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1756" y="1357974"/>
            <a:ext cx="7384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atin typeface="Arial" pitchFamily="34" charset="0"/>
                <a:ea typeface="Times New Roman"/>
                <a:cs typeface="Arial" pitchFamily="34" charset="0"/>
              </a:rPr>
              <a:t>Повреждения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L5</a:t>
            </a:r>
            <a:r>
              <a:rPr lang="ru-RU" sz="1800" dirty="0">
                <a:latin typeface="Arial" pitchFamily="34" charset="0"/>
                <a:ea typeface="Times New Roman"/>
                <a:cs typeface="Arial" pitchFamily="34" charset="0"/>
              </a:rPr>
              <a:t> позвонка составляют 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1,2-2</a:t>
            </a:r>
            <a:r>
              <a:rPr lang="ru-RU" sz="1800" dirty="0">
                <a:latin typeface="Arial" pitchFamily="34" charset="0"/>
                <a:ea typeface="Times New Roman"/>
                <a:cs typeface="Arial" pitchFamily="34" charset="0"/>
              </a:rPr>
              <a:t>% 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atin typeface="Arial" pitchFamily="34" charset="0"/>
                <a:ea typeface="Times New Roman"/>
                <a:cs typeface="Arial" pitchFamily="34" charset="0"/>
              </a:rPr>
              <a:t>повреждений позвоночного столба</a:t>
            </a:r>
            <a:endParaRPr lang="en-US" sz="18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atin typeface="Arial" pitchFamily="34" charset="0"/>
                <a:ea typeface="Times New Roman"/>
                <a:cs typeface="Arial" pitchFamily="34" charset="0"/>
              </a:rPr>
              <a:t> (</a:t>
            </a:r>
            <a:r>
              <a:rPr lang="en-US" sz="1800" dirty="0">
                <a:latin typeface="Arial" pitchFamily="34" charset="0"/>
                <a:ea typeface="Times New Roman"/>
                <a:cs typeface="Arial" pitchFamily="34" charset="0"/>
              </a:rPr>
              <a:t>Meyer et al</a:t>
            </a:r>
            <a:r>
              <a:rPr lang="ru-RU" sz="1800" dirty="0">
                <a:latin typeface="Arial" pitchFamily="34" charset="0"/>
                <a:ea typeface="Times New Roman"/>
                <a:cs typeface="Arial" pitchFamily="34" charset="0"/>
              </a:rPr>
              <a:t>. 20</a:t>
            </a:r>
            <a:r>
              <a:rPr lang="en-US" sz="1800" dirty="0">
                <a:latin typeface="Arial" pitchFamily="34" charset="0"/>
                <a:ea typeface="Times New Roman"/>
                <a:cs typeface="Arial" pitchFamily="34" charset="0"/>
              </a:rPr>
              <a:t>20</a:t>
            </a:r>
            <a:r>
              <a:rPr lang="ru-RU" sz="1800" dirty="0">
                <a:latin typeface="Arial" pitchFamily="34" charset="0"/>
                <a:ea typeface="Times New Roman"/>
                <a:cs typeface="Arial" pitchFamily="34" charset="0"/>
              </a:rPr>
              <a:t>; </a:t>
            </a:r>
            <a:r>
              <a:rPr lang="en-US" sz="1800" dirty="0">
                <a:latin typeface="Arial" pitchFamily="34" charset="0"/>
                <a:ea typeface="Times New Roman"/>
                <a:cs typeface="Arial" pitchFamily="34" charset="0"/>
              </a:rPr>
              <a:t>Finn CA, Stauffer ES. 1992; </a:t>
            </a:r>
            <a:r>
              <a:rPr lang="en-US" sz="1800" dirty="0" err="1">
                <a:latin typeface="Arial" pitchFamily="34" charset="0"/>
                <a:ea typeface="Times New Roman"/>
                <a:cs typeface="Arial" pitchFamily="34" charset="0"/>
              </a:rPr>
              <a:t>Magerl</a:t>
            </a:r>
            <a:r>
              <a:rPr lang="en-US" sz="1800" dirty="0">
                <a:latin typeface="Arial" pitchFamily="34" charset="0"/>
                <a:ea typeface="Times New Roman"/>
                <a:cs typeface="Arial" pitchFamily="34" charset="0"/>
              </a:rPr>
              <a:t> et al. 1994</a:t>
            </a:r>
            <a:r>
              <a:rPr lang="ru-RU" sz="1800" dirty="0">
                <a:latin typeface="Arial" pitchFamily="34" charset="0"/>
                <a:ea typeface="Times New Roman"/>
                <a:cs typeface="Arial" pitchFamily="34" charset="0"/>
              </a:rPr>
              <a:t>).  </a:t>
            </a:r>
            <a:endParaRPr lang="ru-RU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11315" r="71997" b="19913"/>
          <a:stretch/>
        </p:blipFill>
        <p:spPr bwMode="auto">
          <a:xfrm>
            <a:off x="286719" y="629011"/>
            <a:ext cx="774915" cy="362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ая фигурная скобка 2"/>
          <p:cNvSpPr/>
          <p:nvPr/>
        </p:nvSpPr>
        <p:spPr>
          <a:xfrm>
            <a:off x="1092630" y="3349487"/>
            <a:ext cx="294468" cy="368085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31756" y="3379640"/>
            <a:ext cx="707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1,2-2%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41726" y="458202"/>
            <a:ext cx="32212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cap="all" dirty="0">
                <a:solidFill>
                  <a:srgbClr val="93A299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Актуальность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Лихачев\Пишем докторскую\Статья L5 перелом 2021\Иллюстрации перелом L5\Петунина L5\КТ саг до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4" t="35401" r="18539" b="33931"/>
          <a:stretch/>
        </p:blipFill>
        <p:spPr bwMode="auto">
          <a:xfrm>
            <a:off x="7016824" y="256172"/>
            <a:ext cx="1685473" cy="124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8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t="29812" r="46697" b="37440"/>
          <a:stretch/>
        </p:blipFill>
        <p:spPr bwMode="auto">
          <a:xfrm>
            <a:off x="5873858" y="458202"/>
            <a:ext cx="2991752" cy="312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7000" y="372961"/>
            <a:ext cx="32212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cap="all" dirty="0">
                <a:solidFill>
                  <a:srgbClr val="93A299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актуальность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14489" r="21164" b="10471"/>
          <a:stretch/>
        </p:blipFill>
        <p:spPr bwMode="auto">
          <a:xfrm>
            <a:off x="571962" y="1278610"/>
            <a:ext cx="4775508" cy="355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542082" y="1821051"/>
            <a:ext cx="781190" cy="751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53560" y="1345769"/>
            <a:ext cx="2621796" cy="2397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94488" y="2196885"/>
            <a:ext cx="3060915" cy="19760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8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9073" r="50961" b="45464"/>
          <a:stretch/>
        </p:blipFill>
        <p:spPr bwMode="auto">
          <a:xfrm>
            <a:off x="468672" y="1229176"/>
            <a:ext cx="3444498" cy="184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22238" r="33413" b="7241"/>
          <a:stretch/>
        </p:blipFill>
        <p:spPr bwMode="auto">
          <a:xfrm>
            <a:off x="2252914" y="1739044"/>
            <a:ext cx="2923520" cy="323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4" t="15819" r="34891" b="32786"/>
          <a:stretch/>
        </p:blipFill>
        <p:spPr bwMode="auto">
          <a:xfrm>
            <a:off x="5680129" y="2037317"/>
            <a:ext cx="3030645" cy="263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5197" y="365212"/>
            <a:ext cx="32212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cap="all" dirty="0">
                <a:solidFill>
                  <a:srgbClr val="93A299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Актуальность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6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062" y="1804357"/>
            <a:ext cx="882628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Переходные отделы позвоночника - отделы, расположенные на стыке противоположно направленных сагиттальных изгибов позвоночника, на стыке ригидных и мобильных отделов позвоночника, обладающие уникальными особенностями биомеханики, анатомии и </a:t>
            </a:r>
            <a:r>
              <a:rPr lang="ru-RU" sz="1800" b="1" i="1" u="sng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испытывающие повышенные механические нагрузки»</a:t>
            </a:r>
            <a:endParaRPr lang="ru-RU" sz="1800" b="1" i="1" u="sng" dirty="0">
              <a:solidFill>
                <a:srgbClr val="FF00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2397" y="962468"/>
            <a:ext cx="79916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L5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позвонок – составляющая переходного </a:t>
            </a:r>
          </a:p>
          <a:p>
            <a:pPr algn="ctr"/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пояснично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–крестцового  отдела позвоночника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68427" y="310968"/>
            <a:ext cx="32212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cap="all" dirty="0">
                <a:solidFill>
                  <a:srgbClr val="93A299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актуальность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1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59" y="950207"/>
            <a:ext cx="1186590" cy="197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87861" y="128765"/>
            <a:ext cx="12330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cap="all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цель</a:t>
            </a:r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316" y="1404637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VS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Лихачев\Пишем докторскую\Питер сентябрь 2021 конференция\IMG_9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90" y="742446"/>
            <a:ext cx="1088111" cy="14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1" t="16458" r="11429" b="43318"/>
          <a:stretch/>
        </p:blipFill>
        <p:spPr bwMode="auto">
          <a:xfrm>
            <a:off x="448481" y="2927858"/>
            <a:ext cx="2503946" cy="109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7" t="36052" r="32583" b="21367"/>
          <a:stretch/>
        </p:blipFill>
        <p:spPr bwMode="auto">
          <a:xfrm>
            <a:off x="929412" y="3657600"/>
            <a:ext cx="1542083" cy="132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16746" r="22028" b="31313"/>
          <a:stretch/>
        </p:blipFill>
        <p:spPr bwMode="auto">
          <a:xfrm>
            <a:off x="5452761" y="2563659"/>
            <a:ext cx="3184988" cy="152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1" t="36734" r="21084" b="41423"/>
          <a:stretch/>
        </p:blipFill>
        <p:spPr bwMode="auto">
          <a:xfrm>
            <a:off x="5592246" y="3872725"/>
            <a:ext cx="2743200" cy="110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4316" y="128765"/>
            <a:ext cx="2628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cap="all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Консервативное</a:t>
            </a:r>
          </a:p>
          <a:p>
            <a:pPr algn="ctr"/>
            <a:r>
              <a:rPr lang="ru-RU" sz="2000" cap="all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лечение</a:t>
            </a:r>
            <a:endParaRPr lang="ru-RU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1158" y="188448"/>
            <a:ext cx="2066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cap="all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ТПФ + </a:t>
            </a:r>
            <a:r>
              <a:rPr lang="en-US" sz="2400" cap="all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MESH</a:t>
            </a:r>
            <a:endParaRPr lang="ru-RU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4034" y="1328275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VS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58" y="1727803"/>
            <a:ext cx="1341437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39" y="742446"/>
            <a:ext cx="1358243" cy="145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58" y="3092102"/>
            <a:ext cx="2695479" cy="102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18" y="4174661"/>
            <a:ext cx="3322957" cy="50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855988" y="836651"/>
            <a:ext cx="1096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cap="all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ТПФ </a:t>
            </a:r>
          </a:p>
          <a:p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2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35047"/>
              </p:ext>
            </p:extLst>
          </p:nvPr>
        </p:nvGraphicFramePr>
        <p:xfrm>
          <a:off x="627681" y="673208"/>
          <a:ext cx="5031111" cy="4160267"/>
        </p:xfrm>
        <a:graphic>
          <a:graphicData uri="http://schemas.openxmlformats.org/drawingml/2006/table">
            <a:tbl>
              <a:tblPr firstRow="1" firstCol="1" bandRow="1"/>
              <a:tblGrid>
                <a:gridCol w="110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6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2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21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21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93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Параметр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группа 1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группа 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группа 3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р*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р 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**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консервативное </a:t>
                      </a: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(n=12)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ТПФ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(n=27)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ТПФ+ MESH </a:t>
                      </a: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(n =19)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1-2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1-3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2-3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Times New Roman"/>
                        </a:rPr>
                        <a:t>Возраст</a:t>
                      </a:r>
                      <a:r>
                        <a:rPr lang="ru-RU" sz="700">
                          <a:effectLst/>
                          <a:latin typeface="Calibri"/>
                          <a:ea typeface="Times New Roman"/>
                        </a:rPr>
                        <a:t>,</a:t>
                      </a:r>
                      <a:r>
                        <a:rPr lang="ru-RU" sz="700" b="1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700">
                          <a:effectLst/>
                          <a:latin typeface="Calibri"/>
                          <a:ea typeface="Times New Roman"/>
                        </a:rPr>
                        <a:t>года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30(20-37)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43 (37-46)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Calibri"/>
                          <a:ea typeface="Times New Roman"/>
                        </a:rPr>
                        <a:t>32 (25-54)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0,045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0,04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0,435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0,843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Times New Roman"/>
                        </a:rPr>
                        <a:t>ИМТ</a:t>
                      </a:r>
                      <a:r>
                        <a:rPr lang="ru-RU" sz="700">
                          <a:effectLst/>
                          <a:latin typeface="Calibri"/>
                          <a:ea typeface="Times New Roman"/>
                        </a:rPr>
                        <a:t>,</a:t>
                      </a:r>
                      <a:r>
                        <a:rPr lang="ru-RU" sz="700" b="1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700">
                          <a:effectLst/>
                          <a:latin typeface="Calibri"/>
                          <a:ea typeface="Times New Roman"/>
                        </a:rPr>
                        <a:t>кг/м2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Calibri"/>
                          <a:ea typeface="Times New Roman"/>
                        </a:rPr>
                        <a:t>25 (22-26)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25 (24-29)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21 (25-26)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0,314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Times New Roman"/>
                        </a:rPr>
                        <a:t>Мужчины</a:t>
                      </a:r>
                      <a:r>
                        <a:rPr lang="ru-RU" sz="700">
                          <a:effectLst/>
                          <a:latin typeface="Calibri"/>
                          <a:ea typeface="Times New Roman"/>
                        </a:rPr>
                        <a:t>, n(%)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9 (75%)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16 (59%)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6 (31%)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0,044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0,477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0,06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0,08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Times New Roman"/>
                        </a:rPr>
                        <a:t>Срок после травмы</a:t>
                      </a:r>
                      <a:r>
                        <a:rPr lang="ru-RU" sz="700">
                          <a:effectLst/>
                          <a:latin typeface="Calibri"/>
                          <a:ea typeface="Times New Roman"/>
                        </a:rPr>
                        <a:t>, дни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20 (16-24)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17 (12-24)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20 (12-30)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0,68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394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Calibri"/>
                          <a:ea typeface="Times New Roman"/>
                        </a:rPr>
                        <a:t>Неврологический статус (</a:t>
                      </a:r>
                      <a:r>
                        <a:rPr lang="en-US" sz="700" b="1" dirty="0" err="1">
                          <a:effectLst/>
                          <a:latin typeface="Calibri"/>
                          <a:ea typeface="Times New Roman"/>
                        </a:rPr>
                        <a:t>AOSpine</a:t>
                      </a:r>
                      <a:r>
                        <a:rPr lang="ru-RU" sz="700" b="1" dirty="0">
                          <a:effectLst/>
                          <a:latin typeface="Calibri"/>
                          <a:ea typeface="Times New Roman"/>
                        </a:rPr>
                        <a:t>):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394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Times New Roman"/>
                        </a:rPr>
                        <a:t>N0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12 (100%)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23 (85%)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12 (63%)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0,112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394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Times New Roman"/>
                        </a:rPr>
                        <a:t>N1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 (4%)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3 (16%)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394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Times New Roman"/>
                        </a:rPr>
                        <a:t>N3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3 (11%)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4 (21%)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17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ВАШ исходно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, баллы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7 (6-8)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7 (6-8)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7 (7-9)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0,207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3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ODI исходно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,</a:t>
                      </a: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%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30 (30-32)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34 (28-39)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40 (38-40)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0,015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0,084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0,004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0,122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17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Times New Roman"/>
                        </a:rPr>
                        <a:t>Денситометрия </a:t>
                      </a:r>
                      <a:r>
                        <a:rPr lang="ru-RU" sz="700">
                          <a:effectLst/>
                          <a:latin typeface="Calibri"/>
                          <a:ea typeface="Times New Roman"/>
                        </a:rPr>
                        <a:t>(Т-критерий), SD</a:t>
                      </a:r>
                      <a:r>
                        <a:rPr lang="ru-RU" sz="700" b="1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1,0 (-0,7;2,0)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1,0 (1,0;2,0)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1,0 (-0,5;1,0)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0,377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394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Times New Roman"/>
                        </a:rPr>
                        <a:t>AOSpine</a:t>
                      </a:r>
                      <a:r>
                        <a:rPr lang="ru-RU" sz="700">
                          <a:effectLst/>
                          <a:latin typeface="Calibri"/>
                          <a:ea typeface="Times New Roman"/>
                        </a:rPr>
                        <a:t>, n(%)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394">
                <a:tc gridSpan="2">
                  <a:txBody>
                    <a:bodyPr/>
                    <a:lstStyle/>
                    <a:p>
                      <a:pPr indent="280670" algn="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A2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10 (37%)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0,012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&lt;0,001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0,002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394">
                <a:tc gridSpan="2">
                  <a:txBody>
                    <a:bodyPr/>
                    <a:lstStyle/>
                    <a:p>
                      <a:pPr indent="280670" algn="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A3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7 (58%)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5 (18%)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6 (32%)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394">
                <a:tc gridSpan="2">
                  <a:txBody>
                    <a:bodyPr/>
                    <a:lstStyle/>
                    <a:p>
                      <a:pPr indent="280670" algn="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A4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5 (42%)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8 (30%)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13 (68%)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394">
                <a:tc gridSpan="2">
                  <a:txBody>
                    <a:bodyPr/>
                    <a:lstStyle/>
                    <a:p>
                      <a:pPr indent="280670" algn="r"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Times New Roman"/>
                        </a:rPr>
                        <a:t>C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4 (15%)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1674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effectLst/>
                          <a:latin typeface="Calibri"/>
                          <a:ea typeface="Times New Roman"/>
                        </a:rPr>
                        <a:t>ИМТ -</a:t>
                      </a:r>
                      <a:r>
                        <a:rPr lang="ru-RU" sz="600" i="1" dirty="0">
                          <a:effectLst/>
                          <a:latin typeface="Calibri"/>
                          <a:ea typeface="Times New Roman"/>
                        </a:rPr>
                        <a:t> индекс массы тела; </a:t>
                      </a:r>
                      <a:r>
                        <a:rPr lang="en-US" sz="600" b="1" i="1" dirty="0" err="1">
                          <a:effectLst/>
                          <a:latin typeface="Calibri"/>
                          <a:ea typeface="Times New Roman"/>
                        </a:rPr>
                        <a:t>AOSpine</a:t>
                      </a:r>
                      <a:r>
                        <a:rPr lang="ru-RU" sz="600" b="1" i="1" dirty="0">
                          <a:effectLst/>
                          <a:latin typeface="Calibri"/>
                          <a:ea typeface="Times New Roman"/>
                        </a:rPr>
                        <a:t> – </a:t>
                      </a:r>
                      <a:r>
                        <a:rPr lang="en-US" sz="600" i="1" dirty="0">
                          <a:effectLst/>
                          <a:latin typeface="Calibri"/>
                          <a:ea typeface="Times New Roman"/>
                        </a:rPr>
                        <a:t>Thoracolumbar Spine Injury Classification System</a:t>
                      </a:r>
                      <a:r>
                        <a:rPr lang="ru-RU" sz="600" i="1" dirty="0">
                          <a:effectLst/>
                          <a:latin typeface="Calibri"/>
                          <a:ea typeface="Times New Roman"/>
                        </a:rPr>
                        <a:t>; </a:t>
                      </a:r>
                      <a:r>
                        <a:rPr lang="ru-RU" sz="600" b="1" i="1" dirty="0">
                          <a:effectLst/>
                          <a:latin typeface="Calibri"/>
                          <a:ea typeface="Times New Roman"/>
                        </a:rPr>
                        <a:t>ВАШ</a:t>
                      </a:r>
                      <a:r>
                        <a:rPr lang="ru-RU" sz="600" i="1" dirty="0">
                          <a:effectLst/>
                          <a:latin typeface="Calibri"/>
                          <a:ea typeface="Times New Roman"/>
                        </a:rPr>
                        <a:t> - визуально-аналоговая шкала ; </a:t>
                      </a:r>
                      <a:r>
                        <a:rPr lang="en-US" sz="600" b="1" i="1" dirty="0">
                          <a:effectLst/>
                          <a:latin typeface="Calibri"/>
                          <a:ea typeface="Times New Roman"/>
                        </a:rPr>
                        <a:t>ODI</a:t>
                      </a:r>
                      <a:r>
                        <a:rPr lang="ru-RU" sz="600" i="1" dirty="0">
                          <a:effectLst/>
                          <a:latin typeface="Calibri"/>
                          <a:ea typeface="Times New Roman"/>
                        </a:rPr>
                        <a:t> - </a:t>
                      </a:r>
                      <a:r>
                        <a:rPr lang="en-US" sz="600" i="1" dirty="0" err="1">
                          <a:effectLst/>
                          <a:latin typeface="Calibri"/>
                          <a:ea typeface="Times New Roman"/>
                        </a:rPr>
                        <a:t>Oswestry</a:t>
                      </a:r>
                      <a:r>
                        <a:rPr lang="en-US" sz="600" i="1" dirty="0">
                          <a:effectLst/>
                          <a:latin typeface="Calibri"/>
                          <a:ea typeface="Times New Roman"/>
                        </a:rPr>
                        <a:t> Disability Index 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9394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i="1" dirty="0">
                          <a:effectLst/>
                          <a:latin typeface="Calibri"/>
                          <a:ea typeface="Times New Roman"/>
                        </a:rPr>
                        <a:t>Для количественных признаков определены: медиана и квартили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8053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i="1" dirty="0">
                          <a:effectLst/>
                          <a:latin typeface="Calibri"/>
                          <a:ea typeface="Times New Roman"/>
                        </a:rPr>
                        <a:t>* - расчет критерия χ² (точный критерий Фишера) и критерия </a:t>
                      </a:r>
                      <a:r>
                        <a:rPr lang="ru-RU" sz="600" i="1" dirty="0" err="1">
                          <a:effectLst/>
                          <a:latin typeface="Calibri"/>
                          <a:ea typeface="Times New Roman"/>
                        </a:rPr>
                        <a:t>Краскала-Уоллиса</a:t>
                      </a:r>
                      <a:r>
                        <a:rPr lang="ru-RU" sz="600" i="1" dirty="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0332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** - </a:t>
                      </a:r>
                      <a:r>
                        <a:rPr lang="ru-RU" sz="600" i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скоррегированный</a:t>
                      </a:r>
                      <a:r>
                        <a:rPr lang="ru-RU" sz="6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на количество сравнений критический уровень значимости при  попарных сравнениях р&lt;0,017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80" marR="403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69387" y="119210"/>
            <a:ext cx="7277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cap="all" dirty="0">
                <a:solidFill>
                  <a:srgbClr val="93A299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56777" y="673208"/>
            <a:ext cx="32477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Общая характеристика пациентов.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ИМТ, срокам с момента травмы до момента операции </a:t>
            </a:r>
            <a:r>
              <a:rPr lang="ru-RU" dirty="0">
                <a:latin typeface="Arial" pitchFamily="34" charset="0"/>
                <a:cs typeface="Arial" pitchFamily="34" charset="0"/>
              </a:rPr>
              <a:t>(или исходного обследования в случае консервативного лечения),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неврологическому статусу,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интесивности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болевого синдрома</a:t>
            </a:r>
            <a:r>
              <a:rPr lang="ru-RU" dirty="0">
                <a:latin typeface="Arial" pitchFamily="34" charset="0"/>
                <a:cs typeface="Arial" pitchFamily="34" charset="0"/>
              </a:rPr>
              <a:t> по ВАШ) статистически значимых различий между группами пациентов не выявлено. Статистически значимые различия в </a:t>
            </a:r>
            <a:r>
              <a:rPr lang="ru-RU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половозрастном составе и исходном функциональном статусе по </a:t>
            </a:r>
            <a:r>
              <a:rPr lang="en-US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ODI</a:t>
            </a:r>
            <a:r>
              <a:rPr lang="ru-RU" dirty="0">
                <a:latin typeface="Arial" pitchFamily="34" charset="0"/>
                <a:cs typeface="Arial" pitchFamily="34" charset="0"/>
              </a:rPr>
              <a:t>, связаны, по всей видимости, с малым размером групп пациентов. </a:t>
            </a:r>
          </a:p>
        </p:txBody>
      </p:sp>
    </p:spTree>
    <p:extLst>
      <p:ext uri="{BB962C8B-B14F-4D97-AF65-F5344CB8AC3E}">
        <p14:creationId xmlns:p14="http://schemas.microsoft.com/office/powerpoint/2010/main" val="248995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519113"/>
            <a:ext cx="4221162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1779" y="3430032"/>
            <a:ext cx="34834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«Высокое» расположение бифуркации аорты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пациента с переломом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позвонка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выделение подвздошных артерий и вен,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доступ к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5 позвонку осуществлён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 пространстве между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подвздошными сосудами.</a:t>
            </a: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0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14" y="519113"/>
            <a:ext cx="4152093" cy="294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89714" y="3482960"/>
            <a:ext cx="37891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«Низкое» расположение бифуркации аорты у пациента с переломом L5 позвонка</a:t>
            </a:r>
          </a:p>
          <a:p>
            <a:pPr lvl="0" indent="2286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выделение левых подвздошных артерии и вены и терминального отдела аорты и НПВ с перевязкой сегментарных сосудов, магистральные сосуды отведены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медиально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выполнен боковой доступ к телу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5 позвонка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6451" y="18471"/>
            <a:ext cx="7277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cap="all" dirty="0">
                <a:solidFill>
                  <a:srgbClr val="93A299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320998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5821" y="119210"/>
            <a:ext cx="2255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cap="all" dirty="0">
                <a:solidFill>
                  <a:srgbClr val="93A299">
                    <a:lumMod val="75000"/>
                  </a:srgbClr>
                </a:solidFill>
                <a:latin typeface="Book Antiqua"/>
                <a:ea typeface="+mj-ea"/>
                <a:cs typeface="+mj-cs"/>
              </a:rPr>
              <a:t>результаты</a:t>
            </a:r>
            <a:endParaRPr lang="en-US" sz="2400" cap="all" dirty="0">
              <a:solidFill>
                <a:srgbClr val="93A299">
                  <a:lumMod val="75000"/>
                </a:srgbClr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5738" y="610203"/>
            <a:ext cx="48346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Динамика изменений регионарного угла L4-S1 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высоты передней опорной колонны L5.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ТПФ + расклинивающий корпородез </a:t>
            </a:r>
            <a:r>
              <a:rPr lang="en-US" dirty="0">
                <a:latin typeface="Arial" pitchFamily="34" charset="0"/>
                <a:cs typeface="Arial" pitchFamily="34" charset="0"/>
              </a:rPr>
              <a:t>MESH</a:t>
            </a:r>
            <a:r>
              <a:rPr lang="ru-RU" dirty="0">
                <a:latin typeface="Arial" pitchFamily="34" charset="0"/>
                <a:cs typeface="Arial" pitchFamily="34" charset="0"/>
              </a:rPr>
              <a:t> демонстрирует преимущества в отношении лучшей реконструкции сагиттального профиля по сравнению с изолированным использованием ТПФ, что отражает  динамика изменений  регионарного угла по </a:t>
            </a:r>
            <a:r>
              <a:rPr lang="en-US" dirty="0">
                <a:latin typeface="Arial" pitchFamily="34" charset="0"/>
                <a:cs typeface="Arial" pitchFamily="34" charset="0"/>
              </a:rPr>
              <a:t>Cobb</a:t>
            </a:r>
            <a:r>
              <a:rPr lang="ru-RU" dirty="0">
                <a:latin typeface="Arial" pitchFamily="34" charset="0"/>
                <a:cs typeface="Arial" pitchFamily="34" charset="0"/>
              </a:rPr>
              <a:t> и высоты передней колонны </a:t>
            </a:r>
            <a:r>
              <a:rPr lang="en-US" dirty="0">
                <a:latin typeface="Arial" pitchFamily="34" charset="0"/>
                <a:cs typeface="Arial" pitchFamily="34" charset="0"/>
              </a:rPr>
              <a:t>L</a:t>
            </a:r>
            <a:r>
              <a:rPr lang="ru-RU" dirty="0">
                <a:latin typeface="Arial" pitchFamily="34" charset="0"/>
                <a:cs typeface="Arial" pitchFamily="34" charset="0"/>
              </a:rPr>
              <a:t>5 позвонка. Дополнение ТПФ имплантатом </a:t>
            </a:r>
            <a:r>
              <a:rPr lang="en-US" dirty="0">
                <a:latin typeface="Arial" pitchFamily="34" charset="0"/>
                <a:cs typeface="Arial" pitchFamily="34" charset="0"/>
              </a:rPr>
              <a:t>MESH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помимо дополнительной коррекции при «расклинивании» </a:t>
            </a:r>
            <a:r>
              <a:rPr lang="en-US" dirty="0">
                <a:latin typeface="Arial" pitchFamily="34" charset="0"/>
                <a:cs typeface="Arial" pitchFamily="34" charset="0"/>
              </a:rPr>
              <a:t>L</a:t>
            </a:r>
            <a:r>
              <a:rPr lang="ru-RU" dirty="0">
                <a:latin typeface="Arial" pitchFamily="34" charset="0"/>
                <a:cs typeface="Arial" pitchFamily="34" charset="0"/>
              </a:rPr>
              <a:t>4-</a:t>
            </a: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ru-RU" dirty="0">
                <a:latin typeface="Arial" pitchFamily="34" charset="0"/>
                <a:cs typeface="Arial" pitchFamily="34" charset="0"/>
              </a:rPr>
              <a:t>1 промежутка также  обеспечивает сохранение достигнутой в ходе операции коррекции.</a:t>
            </a:r>
            <a:r>
              <a:rPr lang="ru-RU" dirty="0"/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Обращает на себя внимание уменьшение </a:t>
            </a:r>
            <a:r>
              <a:rPr lang="en-US" dirty="0">
                <a:latin typeface="Arial" pitchFamily="34" charset="0"/>
                <a:cs typeface="Arial" pitchFamily="34" charset="0"/>
              </a:rPr>
              <a:t>L</a:t>
            </a:r>
            <a:r>
              <a:rPr lang="ru-RU" dirty="0">
                <a:latin typeface="Arial" pitchFamily="34" charset="0"/>
                <a:cs typeface="Arial" pitchFamily="34" charset="0"/>
              </a:rPr>
              <a:t>4-</a:t>
            </a: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ru-RU" dirty="0">
                <a:latin typeface="Arial" pitchFamily="34" charset="0"/>
                <a:cs typeface="Arial" pitchFamily="34" charset="0"/>
              </a:rPr>
              <a:t>1 регионарного угла по </a:t>
            </a:r>
            <a:r>
              <a:rPr lang="en-US" dirty="0">
                <a:latin typeface="Arial" pitchFamily="34" charset="0"/>
                <a:cs typeface="Arial" pitchFamily="34" charset="0"/>
              </a:rPr>
              <a:t>Cobb</a:t>
            </a:r>
            <a:r>
              <a:rPr lang="ru-RU" dirty="0">
                <a:latin typeface="Arial" pitchFamily="34" charset="0"/>
                <a:cs typeface="Arial" pitchFamily="34" charset="0"/>
              </a:rPr>
              <a:t> после вмешательства в объеме ТПФ. Консервативное лечение  не уменьшает </a:t>
            </a:r>
            <a:r>
              <a:rPr lang="en-US" dirty="0">
                <a:latin typeface="Arial" pitchFamily="34" charset="0"/>
                <a:cs typeface="Arial" pitchFamily="34" charset="0"/>
              </a:rPr>
              <a:t>L</a:t>
            </a:r>
            <a:r>
              <a:rPr lang="ru-RU" dirty="0">
                <a:latin typeface="Arial" pitchFamily="34" charset="0"/>
                <a:cs typeface="Arial" pitchFamily="34" charset="0"/>
              </a:rPr>
              <a:t>4-</a:t>
            </a: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ru-RU" dirty="0">
                <a:latin typeface="Arial" pitchFamily="34" charset="0"/>
                <a:cs typeface="Arial" pitchFamily="34" charset="0"/>
              </a:rPr>
              <a:t>1 регионарный угол в первые месяцы лечения, однако в отдаленной перспективе (12 месяцев) приводит к большей его «деградации» по сравнению с хирургическими методиками. 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0" y="852060"/>
            <a:ext cx="3258571" cy="192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1" y="2943377"/>
            <a:ext cx="3258570" cy="192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675425" y="1570457"/>
            <a:ext cx="1445603" cy="486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48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3228</TotalTime>
  <Words>2006</Words>
  <Application>Microsoft Office PowerPoint</Application>
  <PresentationFormat>Экран (16:9)</PresentationFormat>
  <Paragraphs>359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Franklin Gothic Demi</vt:lpstr>
      <vt:lpstr>Tahoma</vt:lpstr>
      <vt:lpstr>Times New Roman</vt:lpstr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Никита</cp:lastModifiedBy>
  <cp:revision>192</cp:revision>
  <dcterms:created xsi:type="dcterms:W3CDTF">2017-05-15T08:45:08Z</dcterms:created>
  <dcterms:modified xsi:type="dcterms:W3CDTF">2021-12-02T14:03:01Z</dcterms:modified>
</cp:coreProperties>
</file>