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310" r:id="rId2"/>
    <p:sldId id="296" r:id="rId3"/>
    <p:sldId id="353" r:id="rId4"/>
    <p:sldId id="326" r:id="rId5"/>
    <p:sldId id="379" r:id="rId6"/>
    <p:sldId id="380" r:id="rId7"/>
    <p:sldId id="347" r:id="rId8"/>
    <p:sldId id="381" r:id="rId9"/>
    <p:sldId id="348" r:id="rId10"/>
    <p:sldId id="354" r:id="rId11"/>
    <p:sldId id="375" r:id="rId12"/>
    <p:sldId id="376" r:id="rId13"/>
    <p:sldId id="362" r:id="rId14"/>
    <p:sldId id="33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3" autoAdjust="0"/>
    <p:restoredTop sz="94874" autoAdjust="0"/>
  </p:normalViewPr>
  <p:slideViewPr>
    <p:cSldViewPr>
      <p:cViewPr varScale="1">
        <p:scale>
          <a:sx n="82" d="100"/>
          <a:sy n="82" d="100"/>
        </p:scale>
        <p:origin x="11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Частота </a:t>
            </a:r>
            <a:r>
              <a:rPr lang="ru-RU" b="1" dirty="0" err="1">
                <a:solidFill>
                  <a:srgbClr val="FF0000"/>
                </a:solidFill>
                <a:highlight>
                  <a:srgbClr val="FFFF00"/>
                </a:highlight>
              </a:rPr>
              <a:t>экстравертебрального</a:t>
            </a:r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</a:rPr>
              <a:t> выхода костного цемента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Процент встречаемости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0000"/>
                  </a:schemeClr>
                </a:gs>
                <a:gs pos="33000">
                  <a:schemeClr val="accent4">
                    <a:tint val="86500"/>
                  </a:schemeClr>
                </a:gs>
                <a:gs pos="46750">
                  <a:schemeClr val="accent4">
                    <a:tint val="71000"/>
                    <a:satMod val="112000"/>
                  </a:schemeClr>
                </a:gs>
                <a:gs pos="53000">
                  <a:schemeClr val="accent4">
                    <a:tint val="71000"/>
                    <a:satMod val="112000"/>
                  </a:schemeClr>
                </a:gs>
                <a:gs pos="68000">
                  <a:schemeClr val="accent4">
                    <a:tint val="86000"/>
                  </a:schemeClr>
                </a:gs>
                <a:gs pos="100000">
                  <a:schemeClr val="accent4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6"/>
                <c:pt idx="0">
                  <c:v>Эпидуральное </c:v>
                </c:pt>
                <c:pt idx="1">
                  <c:v>Фораминальное </c:v>
                </c:pt>
                <c:pt idx="2">
                  <c:v>В м/диск</c:v>
                </c:pt>
                <c:pt idx="3">
                  <c:v>Позвоночные вены</c:v>
                </c:pt>
                <c:pt idx="4">
                  <c:v>ТЭЛА</c:v>
                </c:pt>
                <c:pt idx="5">
                  <c:v>Компрессия невральных структур 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32.799999999999997</c:v>
                </c:pt>
                <c:pt idx="1">
                  <c:v>21.9</c:v>
                </c:pt>
                <c:pt idx="2">
                  <c:v>29.2</c:v>
                </c:pt>
                <c:pt idx="3">
                  <c:v>15.4</c:v>
                </c:pt>
                <c:pt idx="4">
                  <c:v>0.3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9-FD42-90EA-2402C27CDC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10264720"/>
        <c:axId val="1214205312"/>
      </c:barChart>
      <c:catAx>
        <c:axId val="121026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205312"/>
        <c:crosses val="autoZero"/>
        <c:auto val="1"/>
        <c:lblAlgn val="ctr"/>
        <c:lblOffset val="100"/>
        <c:noMultiLvlLbl val="0"/>
      </c:catAx>
      <c:valAx>
        <c:axId val="121420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026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</a:rPr>
              <a:t>Операции</a:t>
            </a:r>
          </a:p>
        </c:rich>
      </c:tx>
      <c:layout>
        <c:manualLayout>
          <c:xMode val="edge"/>
          <c:yMode val="edge"/>
          <c:x val="0.40848395877160609"/>
          <c:y val="5.285252783067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Операции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41DE-C848-A1C3-64FC32381B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1DE-C848-A1C3-64FC32381B3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81250F71-F8A7-1142-A863-0EAB8C09EDB6}" type="CATEGORYNAME">
                      <a:rPr lang="ru-RU" smtClean="0"/>
                      <a:pPr>
                        <a:defRPr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defRPr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1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defRPr>
                    </a:pPr>
                    <a:r>
                      <a:rPr lang="ru-RU" baseline="0" dirty="0"/>
                      <a:t>20 пациентов (</a:t>
                    </a:r>
                    <a:fld id="{405D1052-5F1F-2F43-86AF-6CE6C4F1A261}" type="PERCENTAGE">
                      <a:rPr lang="ru-RU" baseline="0" smtClean="0"/>
                      <a:pPr>
                        <a:defRPr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defRPr>
                      </a:pPr>
                      <a:t>[ПРОЦЕНТ]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1DE-C848-A1C3-64FC32381B3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defRPr>
                    </a:pPr>
                    <a:fld id="{16E11295-EA3D-BC41-AFFE-97B08208D10B}" type="CATEGORYNAME">
                      <a:rPr lang="ru-RU" smtClean="0"/>
                      <a:pPr>
                        <a:defRPr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20 пациентов (</a:t>
                    </a:r>
                    <a:fld id="{59D3ACCA-EEA9-4D4F-B91D-B47CC9A8EEC4}" type="PERCENTAGE">
                      <a:rPr lang="ru-RU" baseline="0" smtClean="0"/>
                      <a:pPr>
                        <a:defRPr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defRPr>
                      </a:pPr>
                      <a:t>[ПРОЦЕНТ]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DE-C848-A1C3-64FC32381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Вертебропластика</c:v>
                </c:pt>
                <c:pt idx="1">
                  <c:v>Баллонная кифопластика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0-8C4F-9697-30D561CD874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err="1">
                <a:solidFill>
                  <a:srgbClr val="FF0000"/>
                </a:solidFill>
              </a:rPr>
              <a:t>Экстравертебральная</a:t>
            </a:r>
            <a:r>
              <a:rPr lang="ru-RU" sz="2400" dirty="0">
                <a:solidFill>
                  <a:srgbClr val="FF0000"/>
                </a:solidFill>
              </a:rPr>
              <a:t> миграция</a:t>
            </a:r>
            <a:r>
              <a:rPr lang="ru-RU" sz="2400" baseline="0" dirty="0">
                <a:solidFill>
                  <a:srgbClr val="FF0000"/>
                </a:solidFill>
              </a:rPr>
              <a:t> костного композита</a:t>
            </a:r>
            <a:endParaRPr lang="ru-RU" sz="2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Вертебропластика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Эпидуральное</c:v>
                </c:pt>
                <c:pt idx="1">
                  <c:v>Фораминальное</c:v>
                </c:pt>
                <c:pt idx="2">
                  <c:v>В м/диск</c:v>
                </c:pt>
                <c:pt idx="3">
                  <c:v>Позвоночные вены</c:v>
                </c:pt>
                <c:pt idx="4">
                  <c:v>ТЭЛА</c:v>
                </c:pt>
                <c:pt idx="5">
                  <c:v>Компрессия невральных структур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E-A940-8A51-F33B2FC21FF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Баллонная кифопластика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Эпидуральное</c:v>
                </c:pt>
                <c:pt idx="1">
                  <c:v>Фораминальное</c:v>
                </c:pt>
                <c:pt idx="2">
                  <c:v>В м/диск</c:v>
                </c:pt>
                <c:pt idx="3">
                  <c:v>Позвоночные вены</c:v>
                </c:pt>
                <c:pt idx="4">
                  <c:v>ТЭЛА</c:v>
                </c:pt>
                <c:pt idx="5">
                  <c:v>Компрессия невральных структур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E-A940-8A51-F33B2FC21F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15670432"/>
        <c:axId val="1213595136"/>
      </c:barChart>
      <c:catAx>
        <c:axId val="121567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3595136"/>
        <c:crosses val="autoZero"/>
        <c:auto val="1"/>
        <c:lblAlgn val="ctr"/>
        <c:lblOffset val="100"/>
        <c:noMultiLvlLbl val="0"/>
      </c:catAx>
      <c:valAx>
        <c:axId val="1213595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567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E299-6F00-461C-B93A-9C6F71FFAF3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E7A63-DE79-485E-BE07-8C693EDCA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A63-DE79-485E-BE07-8C693EDCAC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A63-DE79-485E-BE07-8C693EDCAC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A63-DE79-485E-BE07-8C693EDCAC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3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A63-DE79-485E-BE07-8C693EDCAC9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A63-DE79-485E-BE07-8C693EDCAC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02.12.2021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нязевский взвоз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932"/>
          <a:stretch/>
        </p:blipFill>
        <p:spPr bwMode="auto">
          <a:xfrm>
            <a:off x="141713" y="22272"/>
            <a:ext cx="8918296" cy="66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F61869-8551-8C47-8AF4-7AA531AE0C3C}"/>
              </a:ext>
            </a:extLst>
          </p:cNvPr>
          <p:cNvSpPr/>
          <p:nvPr/>
        </p:nvSpPr>
        <p:spPr>
          <a:xfrm>
            <a:off x="2101007" y="73076"/>
            <a:ext cx="4999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«Кафедра травматологии и ортопедии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ФГБОУ ВО Саратовский ГМУ имени В.И. Разумовского» Министерства здравоохранения Российской Федерации</a:t>
            </a: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306025-F8C5-8E43-ACC3-AE55AA650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" y="22272"/>
            <a:ext cx="1959292" cy="16276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713" y="2078133"/>
            <a:ext cx="8918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К вопросу о применении баллонной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кифопластики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при агрессивных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гемангиомах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позвоночника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9677" y="6042370"/>
            <a:ext cx="13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Саратов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2486" y="4004588"/>
            <a:ext cx="6696745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0000"/>
                </a:solidFill>
                <a:cs typeface="Times New Roman" pitchFamily="18" charset="0"/>
              </a:rPr>
              <a:t>Мизюров С. А.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Лихачев С. В.,</a:t>
            </a: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Зарецков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В., Арсениевич В. Б. </a:t>
            </a:r>
            <a:endParaRPr kumimoji="0" lang="ru-RU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9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92797471"/>
              </p:ext>
            </p:extLst>
          </p:nvPr>
        </p:nvGraphicFramePr>
        <p:xfrm>
          <a:off x="107504" y="836712"/>
          <a:ext cx="8928992" cy="279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76EC0C-7CFE-744E-A56B-0CCEA945AA96}"/>
              </a:ext>
            </a:extLst>
          </p:cNvPr>
          <p:cNvSpPr txBox="1"/>
          <p:nvPr/>
        </p:nvSpPr>
        <p:spPr>
          <a:xfrm>
            <a:off x="107504" y="103338"/>
            <a:ext cx="8928992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Хирургическое лечение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AAF1938-1AFD-534A-BF1F-03680B6AC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75701"/>
              </p:ext>
            </p:extLst>
          </p:nvPr>
        </p:nvGraphicFramePr>
        <p:xfrm>
          <a:off x="107504" y="3418160"/>
          <a:ext cx="8928992" cy="333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6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21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Клинический пример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9F9E5C-3B68-8741-9491-472306D88733}"/>
              </a:ext>
            </a:extLst>
          </p:cNvPr>
          <p:cNvSpPr/>
          <p:nvPr/>
        </p:nvSpPr>
        <p:spPr>
          <a:xfrm>
            <a:off x="323528" y="742953"/>
            <a:ext cx="84249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Диагноз: </a:t>
            </a:r>
            <a:r>
              <a:rPr lang="ru-RU" sz="2800" b="1" dirty="0">
                <a:solidFill>
                  <a:srgbClr val="00B050"/>
                </a:solidFill>
              </a:rPr>
              <a:t>Агрессивная </a:t>
            </a:r>
            <a:r>
              <a:rPr lang="ru-RU" sz="2800" b="1" dirty="0" err="1">
                <a:solidFill>
                  <a:srgbClr val="00B050"/>
                </a:solidFill>
              </a:rPr>
              <a:t>гемангиома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Th12</a:t>
            </a:r>
            <a:r>
              <a:rPr lang="ru-RU" sz="2800" b="1" dirty="0">
                <a:solidFill>
                  <a:srgbClr val="00B050"/>
                </a:solidFill>
              </a:rPr>
              <a:t> позвонка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F4A920-BF6D-3646-A2E3-BC22BDC85215}"/>
              </a:ext>
            </a:extLst>
          </p:cNvPr>
          <p:cNvSpPr/>
          <p:nvPr/>
        </p:nvSpPr>
        <p:spPr>
          <a:xfrm>
            <a:off x="323528" y="3633674"/>
            <a:ext cx="84249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Выполнено: </a:t>
            </a:r>
            <a:r>
              <a:rPr lang="ru-RU" sz="2400" b="1" dirty="0">
                <a:solidFill>
                  <a:srgbClr val="00B050"/>
                </a:solidFill>
              </a:rPr>
              <a:t>Баллонная </a:t>
            </a:r>
            <a:r>
              <a:rPr lang="ru-RU" sz="2400" b="1" dirty="0" err="1">
                <a:solidFill>
                  <a:srgbClr val="00B050"/>
                </a:solidFill>
              </a:rPr>
              <a:t>кифопластика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Th12</a:t>
            </a:r>
            <a:r>
              <a:rPr lang="ru-RU" sz="2400" b="1" dirty="0">
                <a:solidFill>
                  <a:srgbClr val="00B050"/>
                </a:solidFill>
              </a:rPr>
              <a:t> позвонка</a:t>
            </a:r>
          </a:p>
        </p:txBody>
      </p:sp>
      <p:pic>
        <p:nvPicPr>
          <p:cNvPr id="9" name="Picture 2" descr="C:\Users\user\Desktop\1.bmp">
            <a:extLst>
              <a:ext uri="{FF2B5EF4-FFF2-40B4-BE49-F238E27FC236}">
                <a16:creationId xmlns:a16="http://schemas.microsoft.com/office/drawing/2014/main" id="{65A61AF6-FD0D-B048-9BDB-3D13D1FDB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8" t="39258" r="38867" b="38281"/>
          <a:stretch/>
        </p:blipFill>
        <p:spPr bwMode="auto">
          <a:xfrm>
            <a:off x="971600" y="1334569"/>
            <a:ext cx="2133719" cy="22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2.bmp">
            <a:extLst>
              <a:ext uri="{FF2B5EF4-FFF2-40B4-BE49-F238E27FC236}">
                <a16:creationId xmlns:a16="http://schemas.microsoft.com/office/drawing/2014/main" id="{9DD71126-6650-4140-B129-F5BB49EDB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9" t="36133" r="39453" b="42187"/>
          <a:stretch/>
        </p:blipFill>
        <p:spPr bwMode="auto">
          <a:xfrm>
            <a:off x="3105319" y="1334569"/>
            <a:ext cx="2103279" cy="22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3.bmp">
            <a:extLst>
              <a:ext uri="{FF2B5EF4-FFF2-40B4-BE49-F238E27FC236}">
                <a16:creationId xmlns:a16="http://schemas.microsoft.com/office/drawing/2014/main" id="{50873621-5237-2B42-BBFC-2B9F9DC5A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5938" r="36328" b="43359"/>
          <a:stretch/>
        </p:blipFill>
        <p:spPr bwMode="auto">
          <a:xfrm>
            <a:off x="5195305" y="1342938"/>
            <a:ext cx="2977095" cy="22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4.bmp">
            <a:extLst>
              <a:ext uri="{FF2B5EF4-FFF2-40B4-BE49-F238E27FC236}">
                <a16:creationId xmlns:a16="http://schemas.microsoft.com/office/drawing/2014/main" id="{8EB333A4-3093-7640-A3CA-BA1C45E39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50000" r="42773" b="29297"/>
          <a:stretch/>
        </p:blipFill>
        <p:spPr bwMode="auto">
          <a:xfrm>
            <a:off x="342825" y="4241091"/>
            <a:ext cx="2490699" cy="24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5.bmp">
            <a:extLst>
              <a:ext uri="{FF2B5EF4-FFF2-40B4-BE49-F238E27FC236}">
                <a16:creationId xmlns:a16="http://schemas.microsoft.com/office/drawing/2014/main" id="{CB5CFB92-6572-774D-8C34-996EB77D0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9" t="40547" r="43945" b="41211"/>
          <a:stretch/>
        </p:blipFill>
        <p:spPr bwMode="auto">
          <a:xfrm>
            <a:off x="2833524" y="4241091"/>
            <a:ext cx="2576443" cy="24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Desktop\6.bmp">
            <a:extLst>
              <a:ext uri="{FF2B5EF4-FFF2-40B4-BE49-F238E27FC236}">
                <a16:creationId xmlns:a16="http://schemas.microsoft.com/office/drawing/2014/main" id="{B5EFE61D-3605-2148-98EA-1F92E7189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0" t="41211" r="28711" b="41601"/>
          <a:stretch/>
        </p:blipFill>
        <p:spPr bwMode="auto">
          <a:xfrm>
            <a:off x="5420781" y="4241091"/>
            <a:ext cx="3261942" cy="24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1367C71-0059-484C-9D44-97D0E8787CEA}"/>
              </a:ext>
            </a:extLst>
          </p:cNvPr>
          <p:cNvCxnSpPr>
            <a:cxnSpLocks/>
          </p:cNvCxnSpPr>
          <p:nvPr/>
        </p:nvCxnSpPr>
        <p:spPr>
          <a:xfrm flipV="1">
            <a:off x="1337142" y="2547378"/>
            <a:ext cx="502064" cy="4695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A18ED44-4E63-1648-B88B-F3B9FE6B2CDE}"/>
              </a:ext>
            </a:extLst>
          </p:cNvPr>
          <p:cNvCxnSpPr>
            <a:cxnSpLocks/>
          </p:cNvCxnSpPr>
          <p:nvPr/>
        </p:nvCxnSpPr>
        <p:spPr>
          <a:xfrm flipH="1">
            <a:off x="6876257" y="2156679"/>
            <a:ext cx="792087" cy="3107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9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21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Клинический пример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9F9E5C-3B68-8741-9491-472306D88733}"/>
              </a:ext>
            </a:extLst>
          </p:cNvPr>
          <p:cNvSpPr/>
          <p:nvPr/>
        </p:nvSpPr>
        <p:spPr>
          <a:xfrm>
            <a:off x="323528" y="742953"/>
            <a:ext cx="84249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Диагноз: </a:t>
            </a:r>
            <a:r>
              <a:rPr lang="ru-RU" sz="2800" b="1" dirty="0">
                <a:solidFill>
                  <a:srgbClr val="00B050"/>
                </a:solidFill>
              </a:rPr>
              <a:t>Агрессивная </a:t>
            </a:r>
            <a:r>
              <a:rPr lang="ru-RU" sz="2800" b="1" dirty="0" err="1">
                <a:solidFill>
                  <a:srgbClr val="00B050"/>
                </a:solidFill>
              </a:rPr>
              <a:t>гемангиома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L3</a:t>
            </a:r>
            <a:r>
              <a:rPr lang="ru-RU" sz="2800" b="1" dirty="0">
                <a:solidFill>
                  <a:srgbClr val="00B050"/>
                </a:solidFill>
              </a:rPr>
              <a:t> позвонка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F4A920-BF6D-3646-A2E3-BC22BDC85215}"/>
              </a:ext>
            </a:extLst>
          </p:cNvPr>
          <p:cNvSpPr/>
          <p:nvPr/>
        </p:nvSpPr>
        <p:spPr>
          <a:xfrm>
            <a:off x="323528" y="3633674"/>
            <a:ext cx="84249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Выполнено: </a:t>
            </a:r>
            <a:r>
              <a:rPr lang="ru-RU" sz="2400" b="1" dirty="0">
                <a:solidFill>
                  <a:srgbClr val="00B050"/>
                </a:solidFill>
              </a:rPr>
              <a:t>Баллонная </a:t>
            </a:r>
            <a:r>
              <a:rPr lang="ru-RU" sz="2400" b="1" dirty="0" err="1">
                <a:solidFill>
                  <a:srgbClr val="00B050"/>
                </a:solidFill>
              </a:rPr>
              <a:t>кифопластика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L3</a:t>
            </a:r>
            <a:r>
              <a:rPr lang="ru-RU" sz="2400" b="1" dirty="0">
                <a:solidFill>
                  <a:srgbClr val="00B050"/>
                </a:solidFill>
              </a:rPr>
              <a:t> позвонка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13EB098-9905-4F4A-9642-8C9EFAFDD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8099" t="6098" r="62297" b="2915"/>
          <a:stretch/>
        </p:blipFill>
        <p:spPr bwMode="auto">
          <a:xfrm>
            <a:off x="2411760" y="1331282"/>
            <a:ext cx="1728192" cy="225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A825B2-28C8-014C-8111-5F0B59F3B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9961" t="3982" r="4133" b="7920"/>
          <a:stretch/>
        </p:blipFill>
        <p:spPr bwMode="auto">
          <a:xfrm>
            <a:off x="4139953" y="1331282"/>
            <a:ext cx="2808312" cy="225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A6691-9F0B-A54C-B433-AB00BEF28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994" t="9065" r="65809" b="7081"/>
          <a:stretch/>
        </p:blipFill>
        <p:spPr bwMode="auto">
          <a:xfrm>
            <a:off x="2026934" y="4216581"/>
            <a:ext cx="2165264" cy="251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31FCA79-32C0-9F43-A887-BED0DC29D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6676" t="5737" r="4039" b="5305"/>
          <a:stretch/>
        </p:blipFill>
        <p:spPr bwMode="auto">
          <a:xfrm>
            <a:off x="4139952" y="4216580"/>
            <a:ext cx="3496444" cy="251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4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Выводы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55672A-0EE2-F448-B587-65F055D2C829}"/>
              </a:ext>
            </a:extLst>
          </p:cNvPr>
          <p:cNvSpPr/>
          <p:nvPr/>
        </p:nvSpPr>
        <p:spPr>
          <a:xfrm>
            <a:off x="277597" y="1124744"/>
            <a:ext cx="8588805" cy="4462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настоящее время пункционная </a:t>
            </a:r>
            <a:r>
              <a:rPr lang="ru-RU" sz="2400" b="1" dirty="0" err="1">
                <a:solidFill>
                  <a:schemeClr val="bg1"/>
                </a:solidFill>
              </a:rPr>
              <a:t>вертебропластика</a:t>
            </a:r>
            <a:r>
              <a:rPr lang="ru-RU" sz="2400" b="1" dirty="0">
                <a:solidFill>
                  <a:schemeClr val="bg1"/>
                </a:solidFill>
              </a:rPr>
              <a:t> является высокоэффективным методом лечения агрессивных гемангиом позвоночника, однако, при оперативном лечении больных с агрессивными </a:t>
            </a:r>
            <a:r>
              <a:rPr lang="ru-RU" sz="2400" b="1" dirty="0" err="1">
                <a:solidFill>
                  <a:schemeClr val="bg1"/>
                </a:solidFill>
              </a:rPr>
              <a:t>гемангиомами</a:t>
            </a:r>
            <a:r>
              <a:rPr lang="ru-RU" sz="2400" b="1" dirty="0">
                <a:solidFill>
                  <a:schemeClr val="bg1"/>
                </a:solidFill>
              </a:rPr>
              <a:t> с высоким риском миграции костного цемента одним из методов выбора может являться </a:t>
            </a:r>
            <a:r>
              <a:rPr lang="ru-RU" sz="2400" b="1" i="1" u="sng" dirty="0">
                <a:solidFill>
                  <a:schemeClr val="bg1"/>
                </a:solidFill>
              </a:rPr>
              <a:t>баллонная </a:t>
            </a:r>
            <a:r>
              <a:rPr lang="ru-RU" sz="2400" b="1" i="1" u="sng" dirty="0" err="1">
                <a:solidFill>
                  <a:schemeClr val="bg1"/>
                </a:solidFill>
              </a:rPr>
              <a:t>кифопластика</a:t>
            </a:r>
            <a:r>
              <a:rPr lang="ru-RU" sz="2400" b="1" i="1" u="sng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Уменьшение риска </a:t>
            </a:r>
            <a:r>
              <a:rPr lang="ru-RU" sz="2400" b="1" dirty="0" err="1">
                <a:solidFill>
                  <a:schemeClr val="bg1"/>
                </a:solidFill>
              </a:rPr>
              <a:t>экстравертебрального</a:t>
            </a:r>
            <a:r>
              <a:rPr lang="ru-RU" sz="2400" b="1" dirty="0">
                <a:solidFill>
                  <a:schemeClr val="bg1"/>
                </a:solidFill>
              </a:rPr>
              <a:t> выхода костного цемента позволяет рекомендовать баллонную </a:t>
            </a:r>
            <a:r>
              <a:rPr lang="ru-RU" sz="2400" b="1" dirty="0" err="1">
                <a:solidFill>
                  <a:schemeClr val="bg1"/>
                </a:solidFill>
              </a:rPr>
              <a:t>кифопластику</a:t>
            </a:r>
            <a:r>
              <a:rPr lang="ru-RU" sz="2400" b="1" dirty="0">
                <a:solidFill>
                  <a:schemeClr val="bg1"/>
                </a:solidFill>
              </a:rPr>
              <a:t> для хирургического лечении данной группы пациентов. </a:t>
            </a:r>
          </a:p>
          <a:p>
            <a:pPr marL="342900" indent="-342900" algn="ctr">
              <a:spcAft>
                <a:spcPts val="0"/>
              </a:spcAft>
              <a:buFont typeface="Wingdings" pitchFamily="2" charset="2"/>
              <a:buChar char="Ø"/>
            </a:pP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27012" r="45406" b="32174"/>
          <a:stretch/>
        </p:blipFill>
        <p:spPr bwMode="auto">
          <a:xfrm>
            <a:off x="142844" y="142852"/>
            <a:ext cx="8786873" cy="657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916" y="170080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1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38053"/>
            <a:ext cx="91440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Гемангиома</a:t>
            </a:r>
            <a:r>
              <a:rPr lang="ru-RU" sz="2800" b="1" dirty="0">
                <a:solidFill>
                  <a:srgbClr val="FFFF00"/>
                </a:solidFill>
              </a:rPr>
              <a:t> позвоночника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2000" b="1" dirty="0">
                <a:solidFill>
                  <a:srgbClr val="FFC000"/>
                </a:solidFill>
              </a:rPr>
              <a:t>доброкачественная сосудистая опухоль, возникающая из-за нарушения развития кавернозных и капиллярных кровеносных сосудов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6AB684-4BBD-9F42-ACB1-EF89D1E6BD6C}"/>
              </a:ext>
            </a:extLst>
          </p:cNvPr>
          <p:cNvSpPr/>
          <p:nvPr/>
        </p:nvSpPr>
        <p:spPr>
          <a:xfrm>
            <a:off x="539552" y="1463641"/>
            <a:ext cx="8064896" cy="4001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</a:rPr>
              <a:t>3,7% гемангиом позвоночника имеют агрессивный характер!!!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3A544A-B2A4-6542-94AB-3615AA6D72F3}"/>
              </a:ext>
            </a:extLst>
          </p:cNvPr>
          <p:cNvSpPr/>
          <p:nvPr/>
        </p:nvSpPr>
        <p:spPr>
          <a:xfrm>
            <a:off x="181608" y="1938527"/>
            <a:ext cx="8638864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000" b="1" dirty="0"/>
              <a:t>Термин – </a:t>
            </a:r>
            <a:r>
              <a:rPr lang="ru-RU" sz="2000" b="1" u="sng" dirty="0">
                <a:solidFill>
                  <a:srgbClr val="FF0000"/>
                </a:solidFill>
              </a:rPr>
              <a:t>«агрессивная гемангиома», </a:t>
            </a:r>
            <a:r>
              <a:rPr lang="ru-RU" sz="2000" b="1" dirty="0"/>
              <a:t>отражает совокупность рентгенологических симптомов, указывающих на связь с клинической картиной, и косвенно свидетельствующих о неблагоприятном прогнозе течения заболевания</a:t>
            </a:r>
          </a:p>
        </p:txBody>
      </p:sp>
      <p:pic>
        <p:nvPicPr>
          <p:cNvPr id="17" name="Picture 2" descr="http://ic.pics.livejournal.com/laesus_de_liro/33475404/214830/214830_original.png">
            <a:extLst>
              <a:ext uri="{FF2B5EF4-FFF2-40B4-BE49-F238E27FC236}">
                <a16:creationId xmlns:a16="http://schemas.microsoft.com/office/drawing/2014/main" id="{F5CBE66B-C2A8-094D-BF53-DF08342A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720" y="3936130"/>
            <a:ext cx="6440511" cy="2783817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7092280" y="3774453"/>
            <a:ext cx="592580" cy="29523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DD5B08A-273B-FF45-94E4-265D1BEEA33B}"/>
              </a:ext>
            </a:extLst>
          </p:cNvPr>
          <p:cNvCxnSpPr>
            <a:cxnSpLocks/>
          </p:cNvCxnSpPr>
          <p:nvPr/>
        </p:nvCxnSpPr>
        <p:spPr>
          <a:xfrm>
            <a:off x="4355976" y="3261966"/>
            <a:ext cx="0" cy="7193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3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980728"/>
            <a:ext cx="87154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Применение </a:t>
            </a:r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Балльной шкалы оценки агрессивности гемангиом позвонков</a:t>
            </a: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/>
              <a:t>позволило классифицировать гемангиомы позвонков на три типа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i="1" dirty="0">
                <a:solidFill>
                  <a:srgbClr val="FFFF00"/>
                </a:solidFill>
              </a:rPr>
              <a:t>(М. Н. Кравцов, 2015 г.)</a:t>
            </a:r>
            <a:r>
              <a:rPr lang="ru-RU" sz="2400" dirty="0"/>
              <a:t>: </a:t>
            </a:r>
            <a:br>
              <a:rPr lang="ru-RU" dirty="0"/>
            </a:br>
            <a:br>
              <a:rPr lang="ru-RU" dirty="0"/>
            </a:br>
            <a:r>
              <a:rPr lang="ru-RU" sz="2400" b="1" dirty="0">
                <a:solidFill>
                  <a:srgbClr val="C00000"/>
                </a:solidFill>
              </a:rPr>
              <a:t>I. Малые гемангиомы: сумма баллов </a:t>
            </a:r>
            <a:r>
              <a:rPr lang="ru-RU" sz="3200" b="1" dirty="0">
                <a:solidFill>
                  <a:srgbClr val="FFFF00"/>
                </a:solidFill>
              </a:rPr>
              <a:t>≤2 </a:t>
            </a:r>
          </a:p>
          <a:p>
            <a:pPr algn="ctr"/>
            <a:br>
              <a:rPr lang="ru-RU" sz="2400" dirty="0"/>
            </a:br>
            <a:r>
              <a:rPr lang="ru-RU" sz="2400" b="1" dirty="0">
                <a:solidFill>
                  <a:srgbClr val="C00000"/>
                </a:solidFill>
              </a:rPr>
              <a:t>II. Неагрессивные гемангиомы: сумма баллов </a:t>
            </a:r>
            <a:r>
              <a:rPr lang="ru-RU" sz="3200" b="1" dirty="0">
                <a:solidFill>
                  <a:srgbClr val="FFFF00"/>
                </a:solidFill>
              </a:rPr>
              <a:t>&lt;5 </a:t>
            </a:r>
          </a:p>
          <a:p>
            <a:pPr algn="ctr"/>
            <a:br>
              <a:rPr lang="ru-RU" sz="2400" dirty="0"/>
            </a:br>
            <a:r>
              <a:rPr lang="ru-RU" sz="2400" b="1" dirty="0">
                <a:solidFill>
                  <a:srgbClr val="C00000"/>
                </a:solidFill>
              </a:rPr>
              <a:t>III. Агрессивные гемангиомы: сумма баллов </a:t>
            </a:r>
            <a:r>
              <a:rPr lang="ru-RU" sz="3200" b="1" dirty="0">
                <a:solidFill>
                  <a:srgbClr val="FFFF00"/>
                </a:solidFill>
              </a:rPr>
              <a:t>≥5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а) без эпидурального распространения и признаков компрессии структур позвоночного канала или канала корешкового нерва</a:t>
            </a:r>
          </a:p>
          <a:p>
            <a:pPr algn="ctr"/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>
                <a:solidFill>
                  <a:srgbClr val="FFFF00"/>
                </a:solidFill>
              </a:rPr>
              <a:t>б) с эпидуральным распространением и признаками компрессии структур позвоночного канала или канала корешкового нерва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5E732E-5243-0C4E-9EBE-10FDD45F21AD}"/>
              </a:ext>
            </a:extLst>
          </p:cNvPr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Клиническая классификация гемангиом позвоночника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9CB9C92-E60B-0540-B3E1-7E462996272B}"/>
              </a:ext>
            </a:extLst>
          </p:cNvPr>
          <p:cNvSpPr/>
          <p:nvPr/>
        </p:nvSpPr>
        <p:spPr>
          <a:xfrm rot="16200000">
            <a:off x="4146500" y="662006"/>
            <a:ext cx="864096" cy="87023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0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989784" y="27809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-4044" y="74113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Перкутанная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вертебропластика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минимально инвазивная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радиологическая процедура, заключающаяся 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чрескожном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введении костного цемента (полиметилметакрилата)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пораженное тело позвонка.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4111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процедура была выполнена в 1984 году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французским нейрохирургом Р.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Gaibert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нейрорадиологом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Deramond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отделении радиологии университетской клиники Амьена,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Франция, женщине 54 лет по поводу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агрессивной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вертебральной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гемангиомы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С2 позвонка.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www.qmed.com/sites/default/files/imagecache/node-gallery-display/134509/synt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1" y="2366007"/>
            <a:ext cx="2373146" cy="1853189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E509A2-474E-3D47-80A1-A4C87AF7421E}"/>
              </a:ext>
            </a:extLst>
          </p:cNvPr>
          <p:cNvSpPr/>
          <p:nvPr/>
        </p:nvSpPr>
        <p:spPr>
          <a:xfrm>
            <a:off x="0" y="1385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Перкутанная </a:t>
            </a:r>
            <a:r>
              <a:rPr lang="ru-RU" sz="2800" b="1" dirty="0" err="1">
                <a:solidFill>
                  <a:srgbClr val="FFFF00"/>
                </a:solidFill>
              </a:rPr>
              <a:t>вертебропластика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0" name="Picture 10" descr="C:\Users\111\Desktop\выступление\фото\вертебропластика1-300x155.jpg">
            <a:extLst>
              <a:ext uri="{FF2B5EF4-FFF2-40B4-BE49-F238E27FC236}">
                <a16:creationId xmlns:a16="http://schemas.microsoft.com/office/drawing/2014/main" id="{20B87F02-B313-3E4E-8E8F-85DB01FC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082" y="2367899"/>
            <a:ext cx="3583158" cy="1851297"/>
          </a:xfrm>
          <a:prstGeom prst="rect">
            <a:avLst/>
          </a:prstGeom>
          <a:noFill/>
        </p:spPr>
      </p:pic>
      <p:pic>
        <p:nvPicPr>
          <p:cNvPr id="11" name="Picture 13" descr="http://dr-vorobyev.ru/wp-content/uploads/2012/12/%D0%BD%D0%B0%D1%87%D0%B0%D0%BB%D0%B0-%D0%B2%D0%B2%D0%BE%D0%B4%D0%B0-%D0%B8%D0%B3%D0%BB-%D0%B4%D0%BB%D1%8F-%D0%B2%D0%B5%D1%80%D1%82%D0%B5%D0%B1%D1%80%D0%BE%D0%BF%D0%BB.jpg">
            <a:extLst>
              <a:ext uri="{FF2B5EF4-FFF2-40B4-BE49-F238E27FC236}">
                <a16:creationId xmlns:a16="http://schemas.microsoft.com/office/drawing/2014/main" id="{D4A56F14-A674-B04A-9D4D-CA73A40EF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7877"/>
          <a:stretch/>
        </p:blipFill>
        <p:spPr bwMode="auto">
          <a:xfrm>
            <a:off x="70059" y="2367899"/>
            <a:ext cx="3079023" cy="185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00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989784" y="27809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2EF3AE-CA8B-9A4E-A61E-436E797F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" y="31477"/>
            <a:ext cx="9144000" cy="2160240"/>
          </a:xfrm>
        </p:spPr>
        <p:txBody>
          <a:bodyPr anchor="b"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Осложнения пункционной </a:t>
            </a:r>
            <a:r>
              <a:rPr lang="ru-RU" sz="2800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вертебропластики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</a:t>
            </a:r>
            <a:br>
              <a:rPr lang="ru-RU" sz="2800" dirty="0">
                <a:solidFill>
                  <a:srgbClr val="FF0000"/>
                </a:solidFill>
                <a:latin typeface="+mn-lt"/>
              </a:rPr>
            </a:br>
            <a:r>
              <a:rPr lang="ru-RU" sz="16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Pubmed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, текстовая база данных медицинских публикаций, </a:t>
            </a:r>
            <a:br>
              <a:rPr lang="ru-RU" sz="1600" dirty="0">
                <a:solidFill>
                  <a:srgbClr val="FF0000"/>
                </a:solidFill>
                <a:latin typeface="+mn-lt"/>
              </a:rPr>
            </a:br>
            <a:r>
              <a:rPr lang="ru-RU" sz="1600" dirty="0">
                <a:solidFill>
                  <a:srgbClr val="FF0000"/>
                </a:solidFill>
                <a:latin typeface="+mn-lt"/>
              </a:rPr>
              <a:t>созданная Национальным центром биотехнологической информации (NCBI) Национальной медицинской библиотеки США (NLM): </a:t>
            </a:r>
            <a:br>
              <a:rPr lang="ru-RU" sz="2800" dirty="0">
                <a:solidFill>
                  <a:srgbClr val="FF0000"/>
                </a:solidFill>
                <a:latin typeface="+mn-lt"/>
              </a:rPr>
            </a:br>
            <a:r>
              <a:rPr lang="en-US" sz="2800" dirty="0">
                <a:latin typeface="+mn-lt"/>
              </a:rPr>
              <a:t>complication, vertebroplasty, hemangioma =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473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публикации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(1995-2019 )</a:t>
            </a:r>
            <a:endParaRPr lang="ru-RU" sz="28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1AFF1-2834-FD4E-8093-F0B849150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74"/>
          <a:stretch/>
        </p:blipFill>
        <p:spPr>
          <a:xfrm>
            <a:off x="1177345" y="5449564"/>
            <a:ext cx="6789308" cy="1003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DD85E6-58E7-9B48-A7DA-270189D9F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/>
          <a:stretch/>
        </p:blipFill>
        <p:spPr>
          <a:xfrm>
            <a:off x="1177345" y="2211734"/>
            <a:ext cx="6789309" cy="320464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09A6CFE-B0F8-E741-B12F-79A5445093C1}"/>
              </a:ext>
            </a:extLst>
          </p:cNvPr>
          <p:cNvSpPr/>
          <p:nvPr/>
        </p:nvSpPr>
        <p:spPr>
          <a:xfrm rot="16200000">
            <a:off x="1542332" y="4863828"/>
            <a:ext cx="820936" cy="1926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7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989784" y="27809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2EF3AE-CA8B-9A4E-A61E-436E797F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0" y="116632"/>
            <a:ext cx="9144000" cy="634924"/>
          </a:xfrm>
        </p:spPr>
        <p:txBody>
          <a:bodyPr anchor="b"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Осложнения пункционной </a:t>
            </a:r>
            <a:r>
              <a:rPr lang="ru-RU" sz="2800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вертебропластики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FF6450-D5AB-8D4A-BD13-8831E70EE3D8}"/>
              </a:ext>
            </a:extLst>
          </p:cNvPr>
          <p:cNvSpPr/>
          <p:nvPr/>
        </p:nvSpPr>
        <p:spPr>
          <a:xfrm>
            <a:off x="143508" y="99408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Частота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экстравертебрального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 выхода костного цемента при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вертебропластике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 у пациентов с опухолевым поражением позвоночника составляет </a:t>
            </a:r>
            <a:r>
              <a:rPr lang="ru-RU" sz="2400" b="1" u="sng" dirty="0">
                <a:solidFill>
                  <a:srgbClr val="FF0000"/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40-87,5%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Sedeño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 B. P. et al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., 2017).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C5762F2-F33F-B44F-97C8-9AE3ED506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36322"/>
              </p:ext>
            </p:extLst>
          </p:nvPr>
        </p:nvGraphicFramePr>
        <p:xfrm>
          <a:off x="143508" y="2436949"/>
          <a:ext cx="4581772" cy="410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:a16="http://schemas.microsoft.com/office/drawing/2014/main" id="{4F06FC28-F325-EF42-B8A3-B76BFB0EB26B}"/>
              </a:ext>
            </a:extLst>
          </p:cNvPr>
          <p:cNvSpPr/>
          <p:nvPr/>
        </p:nvSpPr>
        <p:spPr>
          <a:xfrm rot="16200000">
            <a:off x="834629" y="4143273"/>
            <a:ext cx="1029517" cy="2411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4778C418-46EA-E44E-86AE-C7701C1A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5000" t="3363" r="50000" b="56009"/>
          <a:stretch/>
        </p:blipFill>
        <p:spPr bwMode="auto">
          <a:xfrm flipH="1">
            <a:off x="5890794" y="2308311"/>
            <a:ext cx="2785661" cy="22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user\Desktop\1.bmp">
            <a:extLst>
              <a:ext uri="{FF2B5EF4-FFF2-40B4-BE49-F238E27FC236}">
                <a16:creationId xmlns:a16="http://schemas.microsoft.com/office/drawing/2014/main" id="{32C1A504-C625-904E-992E-814816F17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8" t="39258" r="38867" b="38281"/>
          <a:stretch/>
        </p:blipFill>
        <p:spPr bwMode="auto">
          <a:xfrm>
            <a:off x="6216764" y="4474019"/>
            <a:ext cx="2243668" cy="23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BC56A26F-E55F-A048-8A61-CED55CCA2AD1}"/>
              </a:ext>
            </a:extLst>
          </p:cNvPr>
          <p:cNvSpPr/>
          <p:nvPr/>
        </p:nvSpPr>
        <p:spPr>
          <a:xfrm>
            <a:off x="4818833" y="389452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9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989784" y="27809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66172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баллонной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кифопластики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разработана фирмой “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Kyphon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(США) в 1998 г. для лечения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порозных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переломов позвоночника. Первые сообщения о ее клиническом использовании появились в 2000 г. Учитывая позитивные результаты, баллонную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кифопластику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начали успешно применять при других патологических состояниях позвоночника, в частности, при</a:t>
            </a:r>
          </a:p>
          <a:p>
            <a:pPr algn="ctr"/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опухолевом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поражении.</a:t>
            </a:r>
          </a:p>
        </p:txBody>
      </p:sp>
      <p:pic>
        <p:nvPicPr>
          <p:cNvPr id="1026" name="Picture 2" descr="C:\Users\user\Desktop\osteoporoz-pozvonochnik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06" y="4304920"/>
            <a:ext cx="4162154" cy="23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alloon-kyphoplasty-kyphon-express-ii-ibt-15mm-ke152-1024x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2" y="3606040"/>
            <a:ext cx="5380856" cy="13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787EC-8FE7-6742-A4E5-24A8A4EB6FFD}"/>
              </a:ext>
            </a:extLst>
          </p:cNvPr>
          <p:cNvSpPr txBox="1"/>
          <p:nvPr/>
        </p:nvSpPr>
        <p:spPr>
          <a:xfrm>
            <a:off x="1" y="12325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Баллонная </a:t>
            </a:r>
            <a:r>
              <a:rPr lang="ru-RU" sz="2800" b="1" dirty="0" err="1">
                <a:solidFill>
                  <a:srgbClr val="FFFF00"/>
                </a:solidFill>
              </a:rPr>
              <a:t>кифопластика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Picture 3" descr="C:\Users\user\Desktop\KC_00.jpg">
            <a:extLst>
              <a:ext uri="{FF2B5EF4-FFF2-40B4-BE49-F238E27FC236}">
                <a16:creationId xmlns:a16="http://schemas.microsoft.com/office/drawing/2014/main" id="{3B1ABD4E-5983-634D-8F5A-B3461BF7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55980"/>
            <a:ext cx="2314228" cy="23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989784" y="27809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2EF3AE-CA8B-9A4E-A61E-436E797F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26"/>
            <a:ext cx="9144000" cy="2579141"/>
          </a:xfrm>
        </p:spPr>
        <p:txBody>
          <a:bodyPr anchor="b"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Баллонная </a:t>
            </a:r>
            <a:r>
              <a:rPr lang="ru-RU" sz="2800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кифопластика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при </a:t>
            </a:r>
            <a:r>
              <a:rPr lang="ru-RU" sz="2800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гемангиомах</a:t>
            </a:r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позвоночника </a:t>
            </a:r>
            <a:br>
              <a:rPr lang="ru-RU" sz="2800" dirty="0">
                <a:solidFill>
                  <a:srgbClr val="FF0000"/>
                </a:solidFill>
                <a:latin typeface="+mn-lt"/>
              </a:rPr>
            </a:br>
            <a:r>
              <a:rPr lang="ru-RU" sz="16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Pubmed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, текстовая база данных медицинских публикаций, </a:t>
            </a:r>
            <a:br>
              <a:rPr lang="ru-RU" sz="1600" dirty="0">
                <a:solidFill>
                  <a:srgbClr val="FF0000"/>
                </a:solidFill>
                <a:latin typeface="+mn-lt"/>
              </a:rPr>
            </a:br>
            <a:r>
              <a:rPr lang="ru-RU" sz="1600" dirty="0">
                <a:solidFill>
                  <a:srgbClr val="FF0000"/>
                </a:solidFill>
                <a:latin typeface="+mn-lt"/>
              </a:rPr>
              <a:t>созданная Национальным центром биотехнологической информации (NCBI) Национальной медицинской библиотеки США (NLM): </a:t>
            </a:r>
            <a:r>
              <a:rPr lang="en-US" sz="2800" dirty="0">
                <a:latin typeface="+mn-lt"/>
              </a:rPr>
              <a:t>hemangioma, kyphoplasty =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3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публикации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(</a:t>
            </a:r>
            <a:r>
              <a:rPr lang="ru-RU" sz="2800" dirty="0">
                <a:latin typeface="+mn-lt"/>
              </a:rPr>
              <a:t>2000</a:t>
            </a:r>
            <a:r>
              <a:rPr lang="en-US" sz="2800" dirty="0">
                <a:latin typeface="+mn-lt"/>
              </a:rPr>
              <a:t>-2019 )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CBC0C-B7CA-7441-87F2-AC4B295E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" y="2591767"/>
            <a:ext cx="7470648" cy="4109707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4213BEF-685F-1245-9777-1C997AB77444}"/>
              </a:ext>
            </a:extLst>
          </p:cNvPr>
          <p:cNvSpPr/>
          <p:nvPr/>
        </p:nvSpPr>
        <p:spPr>
          <a:xfrm rot="16200000">
            <a:off x="2854662" y="5434370"/>
            <a:ext cx="608180" cy="1926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9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989784" y="2780928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2987824" y="742417"/>
            <a:ext cx="792088" cy="6703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5220072" y="758307"/>
            <a:ext cx="648072" cy="654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1763688" y="2804949"/>
            <a:ext cx="1821544" cy="1143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>
            <a:off x="4969755" y="3585764"/>
            <a:ext cx="1796777" cy="338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07704" y="39763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ВЫСОКИЙ РИСК МИГРАЦИИ КОСТНОГО ЦЕМЕНТА!!!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CF6F-0C94-0640-8137-F7554213AB0A}"/>
              </a:ext>
            </a:extLst>
          </p:cNvPr>
          <p:cNvSpPr txBox="1"/>
          <p:nvPr/>
        </p:nvSpPr>
        <p:spPr>
          <a:xfrm>
            <a:off x="14833" y="150724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Показания к применению баллонной </a:t>
            </a:r>
            <a:r>
              <a:rPr lang="ru-RU" sz="2800" b="1" dirty="0" err="1">
                <a:solidFill>
                  <a:srgbClr val="FFFF00"/>
                </a:solidFill>
              </a:rPr>
              <a:t>кифопластики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FE0F60-4A3B-7B4E-B306-966F53EBF9A2}"/>
              </a:ext>
            </a:extLst>
          </p:cNvPr>
          <p:cNvSpPr/>
          <p:nvPr/>
        </p:nvSpPr>
        <p:spPr>
          <a:xfrm>
            <a:off x="162384" y="1496687"/>
            <a:ext cx="38164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ТОТАЛЬНОЕ ПОРАЖЕНИЕ ТЕЛА ПОЗВОНКА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384845-440B-6A49-85C1-A8296F9E854D}"/>
              </a:ext>
            </a:extLst>
          </p:cNvPr>
          <p:cNvSpPr/>
          <p:nvPr/>
        </p:nvSpPr>
        <p:spPr>
          <a:xfrm>
            <a:off x="4725108" y="1496687"/>
            <a:ext cx="381642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ПОРАЖЕНИЕ ТЕЛА ПОЗВОНКА С ДЕФЕКТОМ КОРТИКАЛЬНОГО СЛОЯ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39CFE9B-D2F7-174E-8C1F-382A911C9766}"/>
              </a:ext>
            </a:extLst>
          </p:cNvPr>
          <p:cNvSpPr/>
          <p:nvPr/>
        </p:nvSpPr>
        <p:spPr>
          <a:xfrm>
            <a:off x="0" y="536131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Использование баллонной </a:t>
            </a:r>
            <a:r>
              <a:rPr lang="ru-RU" sz="2400" dirty="0" err="1">
                <a:solidFill>
                  <a:srgbClr val="FFFF00"/>
                </a:solidFill>
                <a:cs typeface="Times New Roman" pitchFamily="18" charset="0"/>
              </a:rPr>
              <a:t>кифипластики</a:t>
            </a: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уменьшает риск выхода композита за счет того, что цемент </a:t>
            </a:r>
            <a:r>
              <a:rPr lang="ru-RU" sz="2400" u="sng" dirty="0">
                <a:solidFill>
                  <a:srgbClr val="FF0000"/>
                </a:solidFill>
                <a:cs typeface="Times New Roman" pitchFamily="18" charset="0"/>
              </a:rPr>
              <a:t>пойдет по пути наименьшего сопротивления, в уже сформированную альтернативную полость.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336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7727</TotalTime>
  <Words>592</Words>
  <Application>Microsoft Office PowerPoint</Application>
  <PresentationFormat>Экран (4:3)</PresentationFormat>
  <Paragraphs>60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Осложнения пункционной вертебропластики  (Pubmed, текстовая база данных медицинских публикаций,  созданная Национальным центром биотехнологической информации (NCBI) Национальной медицинской библиотеки США (NLM):  complication, vertebroplasty, hemangioma = 473 публикации (1995-2019 )</vt:lpstr>
      <vt:lpstr>Осложнения пункционной вертебропластики </vt:lpstr>
      <vt:lpstr>Презентация PowerPoint</vt:lpstr>
      <vt:lpstr>Баллонная кифопластика при гемангиомах позвоночника  (Pubmed, текстовая база данных медицинских публикаций,  созданная Национальным центром биотехнологической информации (NCBI) Национальной медицинской библиотеки США (NLM): hemangioma, kyphoplasty = 33 публикации (2000-2019 )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ФГБУ «Саратовский НИИ травматологии и ортопедии Минздрава России»  Травматолого-ортопедическое отделение №3       14.06 2013</dc:title>
  <dc:creator>user</dc:creator>
  <cp:lastModifiedBy>Никита</cp:lastModifiedBy>
  <cp:revision>794</cp:revision>
  <dcterms:created xsi:type="dcterms:W3CDTF">2013-06-13T16:20:30Z</dcterms:created>
  <dcterms:modified xsi:type="dcterms:W3CDTF">2021-12-02T14:08:15Z</dcterms:modified>
</cp:coreProperties>
</file>