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7"/>
  </p:notesMasterIdLst>
  <p:sldIdLst>
    <p:sldId id="374" r:id="rId2"/>
    <p:sldId id="296" r:id="rId3"/>
    <p:sldId id="335" r:id="rId4"/>
    <p:sldId id="367" r:id="rId5"/>
    <p:sldId id="375" r:id="rId6"/>
    <p:sldId id="371" r:id="rId7"/>
    <p:sldId id="372" r:id="rId8"/>
    <p:sldId id="368" r:id="rId9"/>
    <p:sldId id="373" r:id="rId10"/>
    <p:sldId id="378" r:id="rId11"/>
    <p:sldId id="376" r:id="rId12"/>
    <p:sldId id="377" r:id="rId13"/>
    <p:sldId id="362" r:id="rId14"/>
    <p:sldId id="337" r:id="rId15"/>
    <p:sldId id="3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78605" autoAdjust="0"/>
  </p:normalViewPr>
  <p:slideViewPr>
    <p:cSldViewPr>
      <p:cViewPr varScale="1">
        <p:scale>
          <a:sx n="68" d="100"/>
          <a:sy n="68" d="100"/>
        </p:scale>
        <p:origin x="1949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5E299-6F00-461C-B93A-9C6F71FFAF32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E7A63-DE79-485E-BE07-8C693EDCA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87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E7A63-DE79-485E-BE07-8C693EDCAC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5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77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2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077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7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E7A63-DE79-485E-BE07-8C693EDCAC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891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7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7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29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72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7A63-DE79-485E-BE07-8C693EDCAC9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6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02.12.2021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нязевский взвоз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" r="1932"/>
          <a:stretch/>
        </p:blipFill>
        <p:spPr bwMode="auto">
          <a:xfrm>
            <a:off x="141713" y="22272"/>
            <a:ext cx="8918296" cy="667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F61869-8551-8C47-8AF4-7AA531AE0C3C}"/>
              </a:ext>
            </a:extLst>
          </p:cNvPr>
          <p:cNvSpPr/>
          <p:nvPr/>
        </p:nvSpPr>
        <p:spPr>
          <a:xfrm>
            <a:off x="2101007" y="73076"/>
            <a:ext cx="49997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«Научно-исследовательский институт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травматологии, ортопедии и нейрохирургии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СГМУ им. В. И. Разумовского»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Министерства здравоохранения Российской Федерации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BBA6E5-877D-AE44-8DA3-806FA8109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714" y="22272"/>
            <a:ext cx="1959294" cy="16276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2407" y="2155205"/>
            <a:ext cx="8136904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cs typeface="Times New Roman" pitchFamily="18" charset="0"/>
              </a:rPr>
              <a:t>Методика и особенности выполнения открытой </a:t>
            </a:r>
            <a:r>
              <a:rPr lang="ru-RU" sz="2800" b="1" dirty="0" err="1">
                <a:solidFill>
                  <a:srgbClr val="C00000"/>
                </a:solidFill>
                <a:cs typeface="Times New Roman" pitchFamily="18" charset="0"/>
              </a:rPr>
              <a:t>вертебропластики</a:t>
            </a:r>
            <a:r>
              <a:rPr lang="ru-RU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переходного шейно-грудного отдела позвоночника</a:t>
            </a:r>
            <a:r>
              <a:rPr kumimoji="0" lang="ru-RU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cs typeface="Times New Roman" pitchFamily="18" charset="0"/>
              </a:rPr>
              <a:t>у детей при агрессивных </a:t>
            </a:r>
            <a:r>
              <a:rPr lang="ru-RU" sz="2800" b="1" dirty="0" err="1">
                <a:solidFill>
                  <a:srgbClr val="C00000"/>
                </a:solidFill>
                <a:cs typeface="Times New Roman" pitchFamily="18" charset="0"/>
              </a:rPr>
              <a:t>гемангиомах</a:t>
            </a:r>
            <a:r>
              <a:rPr lang="ru-RU" sz="2800" b="1" dirty="0">
                <a:solidFill>
                  <a:srgbClr val="C00000"/>
                </a:solidFill>
                <a:cs typeface="Times New Roman" pitchFamily="18" charset="0"/>
              </a:rPr>
              <a:t> (клинические наблюдения)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2487" y="4688326"/>
            <a:ext cx="6696745" cy="70788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FF0000"/>
                </a:solidFill>
                <a:cs typeface="Times New Roman" pitchFamily="18" charset="0"/>
              </a:rPr>
              <a:t>Мизюров С. А.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Лихачев С. В.,</a:t>
            </a:r>
            <a:endParaRPr lang="ru-RU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Зарецков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В. В., Арсениевич В. Б. </a:t>
            </a:r>
            <a:endParaRPr kumimoji="0" lang="ru-RU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19680" y="6042370"/>
            <a:ext cx="13623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Саратов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2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87985"/>
            <a:ext cx="7344816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Техника открытой </a:t>
            </a:r>
            <a:r>
              <a:rPr lang="ru-RU" sz="2800" b="1" dirty="0" err="1">
                <a:solidFill>
                  <a:srgbClr val="FFFF00"/>
                </a:solidFill>
              </a:rPr>
              <a:t>вертебропластики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11205"/>
            <a:ext cx="7344816" cy="59093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Открытый переднебоковой доступ к телам C7 и Th1 позвонков осуществлялся под общей анестезией в  положении пациента на спине с небольшим валиком под поясом верхних конечностей, голова в состоянии разгибания, слегка отведена в противоположную операционному разрезу сторону под углом 15 градусов.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Использовался правосторонний доступ.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Производился разрез кожи длиной около 3,5 см.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Послойно вскрывали подкожную клетчатку, подкожную мышцу, фасции шеи.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В пространстве между гортанью, глоткой, пищеводом с одной стороны и сонной артерией с другой углубляли операционную рану.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Срединные органы шеи (гортань, глотку, пищевод и щитовидную железу) смещали </a:t>
            </a:r>
            <a:r>
              <a:rPr lang="ru-RU" b="1" dirty="0" err="1">
                <a:solidFill>
                  <a:srgbClr val="FF0000"/>
                </a:solidFill>
              </a:rPr>
              <a:t>медиально</a:t>
            </a:r>
            <a:r>
              <a:rPr lang="ru-RU" b="1" dirty="0">
                <a:solidFill>
                  <a:srgbClr val="FF0000"/>
                </a:solidFill>
              </a:rPr>
              <a:t>, а основной сосудисто-нервный пучок шеи - </a:t>
            </a:r>
            <a:r>
              <a:rPr lang="ru-RU" b="1" dirty="0" err="1">
                <a:solidFill>
                  <a:srgbClr val="FF0000"/>
                </a:solidFill>
              </a:rPr>
              <a:t>латерально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В глубине раны обнажали тело пораженного позвонка, в который вводилась пункционная игла и устанавливалась по его передней поверхности ближе к средней линии.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Применялась пункционная игла длиной 10 см и диаметром 13 G с коническим круглым дистальным концом.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625177" cy="118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644" y="962272"/>
            <a:ext cx="1625177" cy="136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643" y="2063750"/>
            <a:ext cx="1625177" cy="150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BBEFE0-8861-1344-B5B7-5E1CBFDED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642" y="3321611"/>
            <a:ext cx="1632547" cy="112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BE2503C-B115-0042-A604-DABED699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641" y="4215319"/>
            <a:ext cx="1632547" cy="126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6E71DE-E920-DE41-AF75-46D2EA049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2228" y="5392401"/>
            <a:ext cx="1625360" cy="12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33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1" y="0"/>
            <a:ext cx="8784977" cy="22713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81000" indent="-381000" algn="just">
              <a:lnSpc>
                <a:spcPct val="120000"/>
              </a:lnSpc>
              <a:buNone/>
              <a:defRPr/>
            </a:pP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Больной А., 15 лет.</a:t>
            </a:r>
          </a:p>
          <a:p>
            <a:pPr marL="381000" indent="-381000" algn="just">
              <a:lnSpc>
                <a:spcPct val="120000"/>
              </a:lnSpc>
              <a:buNone/>
              <a:defRPr/>
            </a:pPr>
            <a:r>
              <a:rPr lang="ru-RU" sz="1400" b="1" u="sng" dirty="0">
                <a:solidFill>
                  <a:srgbClr val="FF0000"/>
                </a:solidFill>
                <a:cs typeface="Arial" panose="020B0604020202020204" pitchFamily="34" charset="0"/>
              </a:rPr>
              <a:t>Диагноз</a:t>
            </a:r>
            <a:r>
              <a:rPr lang="ru-RU" sz="14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Тотальная</a:t>
            </a:r>
            <a:r>
              <a:rPr lang="ru-RU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агрессивная </a:t>
            </a:r>
            <a:r>
              <a:rPr lang="ru-RU" sz="1400" b="1" dirty="0" err="1">
                <a:solidFill>
                  <a:srgbClr val="FFFF00"/>
                </a:solidFill>
                <a:cs typeface="Arial" panose="020B0604020202020204" pitchFamily="34" charset="0"/>
              </a:rPr>
              <a:t>гемангиома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 тела С7 позвонка. </a:t>
            </a:r>
            <a:r>
              <a:rPr lang="ru-RU" sz="1400" b="1" dirty="0" err="1">
                <a:solidFill>
                  <a:srgbClr val="FFFF00"/>
                </a:solidFill>
                <a:cs typeface="Arial" panose="020B0604020202020204" pitchFamily="34" charset="0"/>
              </a:rPr>
              <a:t>Вертеброгенный</a:t>
            </a:r>
            <a:r>
              <a:rPr lang="en-US" sz="14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болевой синдром.</a:t>
            </a:r>
          </a:p>
          <a:p>
            <a:pPr marL="381000" indent="-381000" algn="just">
              <a:lnSpc>
                <a:spcPct val="120000"/>
              </a:lnSpc>
              <a:buNone/>
              <a:defRPr/>
            </a:pPr>
            <a:r>
              <a:rPr lang="ru-RU" sz="1400" b="1" u="sng" dirty="0">
                <a:solidFill>
                  <a:srgbClr val="FF0000"/>
                </a:solidFill>
                <a:cs typeface="Arial" panose="020B0604020202020204" pitchFamily="34" charset="0"/>
              </a:rPr>
              <a:t>История болезни: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  Пациент обратился в НИИТОН СГМУ с жалобами на боли в шейном отделе позвоночника с иррадиацией в область латеральной поверхности </a:t>
            </a:r>
            <a:r>
              <a:rPr lang="ru-RU" sz="1400" b="1" dirty="0" err="1">
                <a:solidFill>
                  <a:srgbClr val="FFFF00"/>
                </a:solidFill>
                <a:cs typeface="Arial" panose="020B0604020202020204" pitchFamily="34" charset="0"/>
              </a:rPr>
              <a:t>надплечий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. Боли носили стойкий и интенсивный характер, усиливались при движении головой. Болевой синдром пациент оценивал в 8 баллов ВАШ. При пальпации остистого отростка С7 позвонка отмечалось резкое усиление болевого синдрома. </a:t>
            </a:r>
            <a:endParaRPr lang="ru-RU" altLang="zh-CN" sz="1200" b="1" dirty="0">
              <a:solidFill>
                <a:srgbClr val="FF0000"/>
              </a:solidFill>
              <a:cs typeface="Arial" pitchFamily="34" charset="0"/>
            </a:endParaRPr>
          </a:p>
          <a:p>
            <a:pPr marL="381000" indent="-381000" algn="just">
              <a:lnSpc>
                <a:spcPct val="120000"/>
              </a:lnSpc>
              <a:buNone/>
              <a:defRPr/>
            </a:pPr>
            <a:r>
              <a:rPr lang="ru-RU" altLang="zh-CN" sz="1400" b="1" dirty="0">
                <a:solidFill>
                  <a:srgbClr val="FF0000"/>
                </a:solidFill>
                <a:cs typeface="Arial" pitchFamily="34" charset="0"/>
              </a:rPr>
              <a:t>Операция: </a:t>
            </a:r>
            <a:r>
              <a:rPr lang="ru-RU" altLang="zh-CN" sz="1400" b="1" dirty="0">
                <a:solidFill>
                  <a:srgbClr val="FFFF00"/>
                </a:solidFill>
                <a:cs typeface="Arial" pitchFamily="34" charset="0"/>
              </a:rPr>
              <a:t>Открытая </a:t>
            </a:r>
            <a:r>
              <a:rPr lang="ru-RU" altLang="zh-CN" sz="1400" b="1" dirty="0" err="1">
                <a:solidFill>
                  <a:srgbClr val="FFFF00"/>
                </a:solidFill>
                <a:cs typeface="Arial" pitchFamily="34" charset="0"/>
              </a:rPr>
              <a:t>вертебропластика</a:t>
            </a:r>
            <a:r>
              <a:rPr lang="ru-RU" altLang="zh-CN" sz="1400" b="1" dirty="0">
                <a:solidFill>
                  <a:srgbClr val="FFFF00"/>
                </a:solidFill>
                <a:cs typeface="Arial" pitchFamily="34" charset="0"/>
              </a:rPr>
              <a:t> тела С7 позвонка.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4616" y="5816899"/>
            <a:ext cx="2144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операции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505123" y="5842832"/>
            <a:ext cx="2144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операции</a:t>
            </a:r>
          </a:p>
        </p:txBody>
      </p:sp>
      <p:sp>
        <p:nvSpPr>
          <p:cNvPr id="38" name="Стрелка вправо 37"/>
          <p:cNvSpPr/>
          <p:nvPr/>
        </p:nvSpPr>
        <p:spPr>
          <a:xfrm>
            <a:off x="4083581" y="3033511"/>
            <a:ext cx="932347" cy="4341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C:\Users\user\Desktop\Рис. 1-А.png">
            <a:extLst>
              <a:ext uri="{FF2B5EF4-FFF2-40B4-BE49-F238E27FC236}">
                <a16:creationId xmlns:a16="http://schemas.microsoft.com/office/drawing/2014/main" id="{51768AEC-018B-704E-A81F-0427E9DFB7C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0938"/>
            <a:ext cx="2232248" cy="155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C:\Users\user\Desktop\Рис. 1-Б.png">
            <a:extLst>
              <a:ext uri="{FF2B5EF4-FFF2-40B4-BE49-F238E27FC236}">
                <a16:creationId xmlns:a16="http://schemas.microsoft.com/office/drawing/2014/main" id="{977346FE-415C-2246-A750-56D5EB97FD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" y="3924264"/>
            <a:ext cx="2239961" cy="166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70" y="2380938"/>
            <a:ext cx="1518036" cy="1920406"/>
          </a:xfrm>
          <a:prstGeom prst="rect">
            <a:avLst/>
          </a:prstGeom>
        </p:spPr>
      </p:pic>
      <p:pic>
        <p:nvPicPr>
          <p:cNvPr id="28" name="Рисунок 27" descr="C:\Users\user\Desktop\Рис. 2-А.png">
            <a:extLst>
              <a:ext uri="{FF2B5EF4-FFF2-40B4-BE49-F238E27FC236}">
                <a16:creationId xmlns:a16="http://schemas.microsoft.com/office/drawing/2014/main" id="{77866DCB-5450-6B48-AAA2-D3C684E7072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604" y="2380938"/>
            <a:ext cx="2242358" cy="173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C:\Users\user\Desktop\Рис. 2-Б.png">
            <a:extLst>
              <a:ext uri="{FF2B5EF4-FFF2-40B4-BE49-F238E27FC236}">
                <a16:creationId xmlns:a16="http://schemas.microsoft.com/office/drawing/2014/main" id="{D54287F3-1049-7945-B417-35C21C833A9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93" y="4106667"/>
            <a:ext cx="2242358" cy="172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1962" y="2380939"/>
            <a:ext cx="1237389" cy="17393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30227" y="5027861"/>
            <a:ext cx="3283543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После операции отмечен полный регресс болевого синдрома (0 баллов ВАШ).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790" y="6173695"/>
            <a:ext cx="8928992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Последующий КТ-контроль проводился через 6 месяцев, который подтвердил отсутствие рецидивного роста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гемангиомы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08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1" y="0"/>
            <a:ext cx="8784977" cy="227139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81000" indent="-381000" algn="just">
              <a:lnSpc>
                <a:spcPct val="120000"/>
              </a:lnSpc>
              <a:buNone/>
              <a:defRPr/>
            </a:pP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Больная В., 17 лет.</a:t>
            </a:r>
          </a:p>
          <a:p>
            <a:pPr marL="381000" indent="-381000" algn="just">
              <a:lnSpc>
                <a:spcPct val="120000"/>
              </a:lnSpc>
              <a:buNone/>
              <a:defRPr/>
            </a:pPr>
            <a:r>
              <a:rPr lang="ru-RU" sz="1400" b="1" u="sng" dirty="0">
                <a:solidFill>
                  <a:srgbClr val="FF0000"/>
                </a:solidFill>
                <a:cs typeface="Arial" panose="020B0604020202020204" pitchFamily="34" charset="0"/>
              </a:rPr>
              <a:t>Диагноз</a:t>
            </a:r>
            <a:r>
              <a:rPr lang="ru-RU" sz="14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Агрессивная </a:t>
            </a:r>
            <a:r>
              <a:rPr lang="ru-RU" sz="1400" b="1" dirty="0" err="1">
                <a:solidFill>
                  <a:srgbClr val="FFFF00"/>
                </a:solidFill>
                <a:cs typeface="Arial" panose="020B0604020202020204" pitchFamily="34" charset="0"/>
              </a:rPr>
              <a:t>гемангиома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 тела </a:t>
            </a:r>
            <a:r>
              <a:rPr lang="en-US" sz="1400" b="1" dirty="0">
                <a:solidFill>
                  <a:srgbClr val="FFFF00"/>
                </a:solidFill>
                <a:cs typeface="Arial" panose="020B0604020202020204" pitchFamily="34" charset="0"/>
              </a:rPr>
              <a:t>Th1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 позвонка. </a:t>
            </a:r>
            <a:r>
              <a:rPr lang="ru-RU" sz="1400" b="1" dirty="0" err="1">
                <a:solidFill>
                  <a:srgbClr val="FFFF00"/>
                </a:solidFill>
                <a:cs typeface="Arial" panose="020B0604020202020204" pitchFamily="34" charset="0"/>
              </a:rPr>
              <a:t>Вертеброгенный</a:t>
            </a:r>
            <a:r>
              <a:rPr lang="en-US" sz="14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болевой синдром.</a:t>
            </a:r>
          </a:p>
          <a:p>
            <a:pPr marL="381000" indent="-381000" algn="just">
              <a:lnSpc>
                <a:spcPct val="120000"/>
              </a:lnSpc>
              <a:buNone/>
              <a:defRPr/>
            </a:pPr>
            <a:r>
              <a:rPr lang="ru-RU" sz="1400" b="1" u="sng" dirty="0">
                <a:solidFill>
                  <a:srgbClr val="FF0000"/>
                </a:solidFill>
                <a:cs typeface="Arial" panose="020B0604020202020204" pitchFamily="34" charset="0"/>
              </a:rPr>
              <a:t>История болезни:</a:t>
            </a:r>
            <a:r>
              <a:rPr lang="ru-RU" sz="1400" b="1" dirty="0">
                <a:solidFill>
                  <a:srgbClr val="FFFF00"/>
                </a:solidFill>
                <a:cs typeface="Arial" panose="020B0604020202020204" pitchFamily="34" charset="0"/>
              </a:rPr>
              <a:t>  Пациентка обратилась в НИИТОН СГМУ с жалобами на боли в шейном и грудном отделах позвоночника с иррадиацией в правую верхнюю конечность. Боли носили ноющий, периодичный характер, усиливались при физической нагрузке. Болевой синдром пациентка оценивала в 6 баллов ВАШ. При пальпации остистых отростков С7-Th1 позвонков отмечалось усиление болевого синдрома. </a:t>
            </a:r>
          </a:p>
          <a:p>
            <a:pPr marL="381000" indent="-381000" algn="just">
              <a:lnSpc>
                <a:spcPct val="120000"/>
              </a:lnSpc>
              <a:buNone/>
              <a:defRPr/>
            </a:pPr>
            <a:r>
              <a:rPr lang="ru-RU" altLang="zh-CN" sz="1400" b="1" dirty="0">
                <a:solidFill>
                  <a:srgbClr val="FF0000"/>
                </a:solidFill>
                <a:cs typeface="Arial" pitchFamily="34" charset="0"/>
              </a:rPr>
              <a:t>Операция: </a:t>
            </a:r>
            <a:r>
              <a:rPr lang="ru-RU" altLang="zh-CN" sz="1400" b="1" dirty="0">
                <a:solidFill>
                  <a:srgbClr val="FFFF00"/>
                </a:solidFill>
                <a:cs typeface="Arial" pitchFamily="34" charset="0"/>
              </a:rPr>
              <a:t>Открытая </a:t>
            </a:r>
            <a:r>
              <a:rPr lang="ru-RU" altLang="zh-CN" sz="1400" b="1" dirty="0" err="1">
                <a:solidFill>
                  <a:srgbClr val="FFFF00"/>
                </a:solidFill>
                <a:cs typeface="Arial" pitchFamily="34" charset="0"/>
              </a:rPr>
              <a:t>вертебропластика</a:t>
            </a:r>
            <a:r>
              <a:rPr lang="ru-RU" altLang="zh-CN" sz="1400" b="1" dirty="0">
                <a:solidFill>
                  <a:srgbClr val="FFFF00"/>
                </a:solidFill>
                <a:cs typeface="Arial" pitchFamily="34" charset="0"/>
              </a:rPr>
              <a:t> тела </a:t>
            </a:r>
            <a:r>
              <a:rPr lang="en-US" altLang="zh-CN" sz="1400" b="1" dirty="0">
                <a:solidFill>
                  <a:srgbClr val="FFFF00"/>
                </a:solidFill>
                <a:cs typeface="Arial" pitchFamily="34" charset="0"/>
              </a:rPr>
              <a:t>Th1</a:t>
            </a:r>
            <a:r>
              <a:rPr lang="ru-RU" altLang="zh-CN" sz="1400" b="1" dirty="0">
                <a:solidFill>
                  <a:srgbClr val="FFFF00"/>
                </a:solidFill>
                <a:cs typeface="Arial" pitchFamily="34" charset="0"/>
              </a:rPr>
              <a:t> позвонка.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4616" y="5816899"/>
            <a:ext cx="2144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операции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646931" y="5863097"/>
            <a:ext cx="2144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операции</a:t>
            </a:r>
          </a:p>
        </p:txBody>
      </p:sp>
      <p:sp>
        <p:nvSpPr>
          <p:cNvPr id="38" name="Стрелка вправо 37"/>
          <p:cNvSpPr/>
          <p:nvPr/>
        </p:nvSpPr>
        <p:spPr>
          <a:xfrm>
            <a:off x="3701840" y="3284984"/>
            <a:ext cx="932347" cy="4341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30227" y="5027861"/>
            <a:ext cx="3283543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После операции отмечен полный регресс болевого синдрома (0 баллов ВАШ). </a:t>
            </a:r>
          </a:p>
        </p:txBody>
      </p:sp>
      <p:pic>
        <p:nvPicPr>
          <p:cNvPr id="13" name="Рисунок 12" descr="C:\Users\user\Desktop\Рис. 3-А.png">
            <a:extLst>
              <a:ext uri="{FF2B5EF4-FFF2-40B4-BE49-F238E27FC236}">
                <a16:creationId xmlns:a16="http://schemas.microsoft.com/office/drawing/2014/main" id="{127BB2A0-42E9-F44C-961B-D02B97E109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6" y="2300735"/>
            <a:ext cx="2063128" cy="156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Рис. 3-Б.png">
            <a:extLst>
              <a:ext uri="{FF2B5EF4-FFF2-40B4-BE49-F238E27FC236}">
                <a16:creationId xmlns:a16="http://schemas.microsoft.com/office/drawing/2014/main" id="{7154F388-A0B9-164E-8C7F-6FBB24B6FD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1" y="3856052"/>
            <a:ext cx="1656184" cy="196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886" y="2300735"/>
            <a:ext cx="1461420" cy="2216144"/>
          </a:xfrm>
          <a:prstGeom prst="rect">
            <a:avLst/>
          </a:prstGeom>
        </p:spPr>
      </p:pic>
      <p:pic>
        <p:nvPicPr>
          <p:cNvPr id="16" name="Рисунок 15" descr="C:\Users\user\Desktop\Рис. 4-А.png">
            <a:extLst>
              <a:ext uri="{FF2B5EF4-FFF2-40B4-BE49-F238E27FC236}">
                <a16:creationId xmlns:a16="http://schemas.microsoft.com/office/drawing/2014/main" id="{EC6D4683-2BCC-0047-A6A6-E6298B395CB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87" y="2300735"/>
            <a:ext cx="2094407" cy="221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Desktop\Рис. 4-Б.png">
            <a:extLst>
              <a:ext uri="{FF2B5EF4-FFF2-40B4-BE49-F238E27FC236}">
                <a16:creationId xmlns:a16="http://schemas.microsoft.com/office/drawing/2014/main" id="{37368E14-0CC5-1E42-84F5-6C67788F247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94" y="2300735"/>
            <a:ext cx="2019870" cy="168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931" y="3986941"/>
            <a:ext cx="2128795" cy="19642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2" y="6149564"/>
            <a:ext cx="8928992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Последующий КТ-контроль проводился через 6 месяцев, который подтвердил отсутствие рецидивного роста </a:t>
            </a:r>
            <a:r>
              <a:rPr lang="ru-RU" b="1">
                <a:solidFill>
                  <a:schemeClr val="accent3">
                    <a:lumMod val="40000"/>
                    <a:lumOff val="60000"/>
                  </a:schemeClr>
                </a:solidFill>
              </a:rPr>
              <a:t>гемангиомы. </a:t>
            </a:r>
            <a:endParaRPr lang="ru-RU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71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190" y="136376"/>
            <a:ext cx="8884297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Заключение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4AAC5A-3D2B-204B-9617-DE391AAE6904}"/>
              </a:ext>
            </a:extLst>
          </p:cNvPr>
          <p:cNvSpPr/>
          <p:nvPr/>
        </p:nvSpPr>
        <p:spPr>
          <a:xfrm>
            <a:off x="80190" y="1196752"/>
            <a:ext cx="8884297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 настоящее время пункционная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вертебропластика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является высокоэффективным методом лечения агрессивных гемангиом позвоночника.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Анализируя представленные случаи можно сказать, что пункционная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вертебропластика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у детей - эффективна и это подтверждается стойким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аналгезирующим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эффектом, восстановлением опороспособности пораженного позвонка, отсутствием рецидивов опухоли. 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Пункционная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вертебропластика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может выполняться из открытого доступа, повышающего эффективность и безопасность манипуляции. Открытый переднебоковой доступ обеспечивает широкий обзор передней и переднебоковой поверхности тел позвонков, тем самым снижая риск осложнений, которые могут возникнуть при перкутанном доступе. 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0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27012" r="45406" b="32174"/>
          <a:stretch/>
        </p:blipFill>
        <p:spPr bwMode="auto">
          <a:xfrm>
            <a:off x="0" y="-17425"/>
            <a:ext cx="9144000" cy="687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5636" y="1844824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7189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562074"/>
          </a:xfrm>
          <a:solidFill>
            <a:schemeClr val="accent4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+mn-lt"/>
              </a:rPr>
              <a:t>Литература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08720"/>
            <a:ext cx="8712968" cy="57554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 L. et al. Diagnosis and treatment of vertebral hemangiomas with neurologic deficit: a report of 29 cases and literature review //The spine journal. 2014. 14 (6): 944-954.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Urrutia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 et al. Clinical and imaging findings in patients with aggressive spinal hemangioma requiring surgical treatment //Journal of Clinical Neuroscience. 2011. 18 (2): 209-212.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Majed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Gregory Lucas, Philippe Violas et al.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Vertebroplasty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vertebral hemangioma in children: a report of two cases with 2-year follow-up //Childs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Syst. 2015. 31: 2179–2183.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Cheung N.,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Doorenbosch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X., Christie J. Rapid onset aggressive vertebral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haemangioma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//Childs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Syst. 2011. 27: 469–472.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Pawin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Gajaseni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Luca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Labianca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Iara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Lacerda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A child with a rare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extraosseous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extension and pathologic fracture from a vertebral hemangioma a case report //JBJS case connector. 2017. 7 (4): 86-90.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Choudhary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Unusual cause of back pain in an adolescent patient: a case report and natural history of aggressive vertebral hemangioma in children //Pain Physician. 2008. 11(5): 687–692.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Pu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Jinjun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et al. Percutaneous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Vertebroplasty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Relieves Pain in Cervical Spine Metastases //Pain Research and Management. 2017. https://doi.org/10.1155/2017/3926318. 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Duprez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T.,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Lokietek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W.,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Clapuyt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 et al. Multiple aggressive vertebral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haemangiomas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an adolescent: a case report //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Pediatr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1998. 28(1): 51–53.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Cherian J.,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Sayama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Adesina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et al. Multilevel thoracic hemangioma with spinal cord compression in a pediatric patient: case report and review of the literature //Childs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Syst. 2014. 30(9):1571-1576.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Bassou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Benaissa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Khyari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et al. Vertebral hemangioma: a rare cause of cord compression in children //J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2008. 89(2): 262–263.</a:t>
            </a:r>
          </a:p>
        </p:txBody>
      </p:sp>
    </p:spTree>
    <p:extLst>
      <p:ext uri="{BB962C8B-B14F-4D97-AF65-F5344CB8AC3E}">
        <p14:creationId xmlns:p14="http://schemas.microsoft.com/office/powerpoint/2010/main" val="292399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1608" y="250093"/>
            <a:ext cx="8820472" cy="10156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Гемангиома</a:t>
            </a:r>
            <a:r>
              <a:rPr lang="ru-RU" sz="2000" b="1" dirty="0">
                <a:solidFill>
                  <a:srgbClr val="FF0000"/>
                </a:solidFill>
              </a:rPr>
              <a:t> позвоночника </a:t>
            </a:r>
            <a:r>
              <a:rPr lang="ru-RU" sz="2000" b="1" dirty="0">
                <a:solidFill>
                  <a:srgbClr val="FFFF00"/>
                </a:solidFill>
              </a:rPr>
              <a:t>– </a:t>
            </a:r>
            <a:r>
              <a:rPr lang="ru-RU" sz="2000" b="1" dirty="0">
                <a:solidFill>
                  <a:srgbClr val="FFC000"/>
                </a:solidFill>
              </a:rPr>
              <a:t>доброкачественная сосудистая опухоль, характеризующаяся медленным ростом и возникающая из-за нарушения развития кавернозных и капиллярных кровеносных сосудов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6AB684-4BBD-9F42-ACB1-EF89D1E6BD6C}"/>
              </a:ext>
            </a:extLst>
          </p:cNvPr>
          <p:cNvSpPr/>
          <p:nvPr/>
        </p:nvSpPr>
        <p:spPr>
          <a:xfrm>
            <a:off x="514518" y="1308197"/>
            <a:ext cx="8154652" cy="1015663"/>
          </a:xfrm>
          <a:prstGeom prst="rect">
            <a:avLst/>
          </a:prstGeom>
          <a:solidFill>
            <a:schemeClr val="tx1">
              <a:lumMod val="85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000" b="1" dirty="0">
                <a:solidFill>
                  <a:srgbClr val="FF0000"/>
                </a:solidFill>
              </a:rPr>
              <a:t>Распространенность в популяции </a:t>
            </a:r>
            <a:r>
              <a:rPr lang="ru-RU" sz="2000" b="1" dirty="0" err="1">
                <a:solidFill>
                  <a:srgbClr val="FF0000"/>
                </a:solidFill>
              </a:rPr>
              <a:t>гемангиом</a:t>
            </a:r>
            <a:r>
              <a:rPr lang="ru-RU" sz="2000" b="1" dirty="0">
                <a:solidFill>
                  <a:srgbClr val="FF0000"/>
                </a:solidFill>
              </a:rPr>
              <a:t> позвоночника составляет </a:t>
            </a:r>
            <a:r>
              <a:rPr lang="ru-RU" sz="2000" b="1" u="sng" dirty="0">
                <a:solidFill>
                  <a:srgbClr val="0070C0"/>
                </a:solidFill>
              </a:rPr>
              <a:t>11%</a:t>
            </a:r>
            <a:r>
              <a:rPr lang="ru-RU" sz="2000" b="1" dirty="0">
                <a:solidFill>
                  <a:srgbClr val="FF0000"/>
                </a:solidFill>
              </a:rPr>
              <a:t>, из них </a:t>
            </a:r>
            <a:r>
              <a:rPr lang="ru-RU" sz="2000" b="1" u="sng" dirty="0">
                <a:solidFill>
                  <a:srgbClr val="0070C0"/>
                </a:solidFill>
              </a:rPr>
              <a:t>3,7%</a:t>
            </a:r>
            <a:r>
              <a:rPr lang="ru-RU" sz="2000" b="1" dirty="0">
                <a:solidFill>
                  <a:srgbClr val="FF0000"/>
                </a:solidFill>
              </a:rPr>
              <a:t> гемангиом позвоночника имеют агрессивный характер!!!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3A544A-B2A4-6542-94AB-3615AA6D72F3}"/>
              </a:ext>
            </a:extLst>
          </p:cNvPr>
          <p:cNvSpPr/>
          <p:nvPr/>
        </p:nvSpPr>
        <p:spPr>
          <a:xfrm>
            <a:off x="234126" y="2461176"/>
            <a:ext cx="8715436" cy="132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000" b="1" dirty="0"/>
              <a:t>Термин – </a:t>
            </a:r>
            <a:r>
              <a:rPr lang="ru-RU" sz="2000" b="1" u="sng" dirty="0">
                <a:solidFill>
                  <a:srgbClr val="FFFF00"/>
                </a:solidFill>
              </a:rPr>
              <a:t>«агрессивная гемангиома», </a:t>
            </a:r>
            <a:r>
              <a:rPr lang="ru-RU" sz="2000" b="1" dirty="0"/>
              <a:t>отражает совокупность рентгенологических симптомов, указывающих на связь с клинической картиной, и косвенно свидетельствующих о неблагоприятном прогнозе течения заболевания</a:t>
            </a:r>
          </a:p>
        </p:txBody>
      </p:sp>
      <p:pic>
        <p:nvPicPr>
          <p:cNvPr id="17" name="Picture 2" descr="http://ic.pics.livejournal.com/laesus_de_liro/33475404/214830/214830_original.png">
            <a:extLst>
              <a:ext uri="{FF2B5EF4-FFF2-40B4-BE49-F238E27FC236}">
                <a16:creationId xmlns:a16="http://schemas.microsoft.com/office/drawing/2014/main" id="{F5CBE66B-C2A8-094D-BF53-DF08342A5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569" y="4762961"/>
            <a:ext cx="4752530" cy="2054211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4716016" y="4587975"/>
            <a:ext cx="280083" cy="222919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DD5B08A-273B-FF45-94E4-265D1BEEA33B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619834" y="4379817"/>
            <a:ext cx="0" cy="383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DD5B08A-273B-FF45-94E4-265D1BEEA33B}"/>
              </a:ext>
            </a:extLst>
          </p:cNvPr>
          <p:cNvCxnSpPr>
            <a:cxnSpLocks/>
          </p:cNvCxnSpPr>
          <p:nvPr/>
        </p:nvCxnSpPr>
        <p:spPr>
          <a:xfrm>
            <a:off x="5079519" y="5589240"/>
            <a:ext cx="86063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60150" y="3845831"/>
            <a:ext cx="4919369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Балльная шкала оценки агрессивности </a:t>
            </a:r>
            <a:r>
              <a:rPr lang="ru-RU" sz="1600" b="1" dirty="0" err="1"/>
              <a:t>гемангиом</a:t>
            </a:r>
            <a:r>
              <a:rPr lang="ru-RU" sz="1600" b="1" dirty="0"/>
              <a:t> позвонков (М. Н. Кравцов и соавторы, 2015 г.)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19570" y="4850576"/>
            <a:ext cx="3084932" cy="147732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Гемангиома</a:t>
            </a:r>
            <a:r>
              <a:rPr lang="ru-RU" b="1" dirty="0"/>
              <a:t> считается агрессивной при сумме весовых значений признаков, равной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5 баллам и более!!! </a:t>
            </a:r>
          </a:p>
        </p:txBody>
      </p:sp>
    </p:spTree>
    <p:extLst>
      <p:ext uri="{BB962C8B-B14F-4D97-AF65-F5344CB8AC3E}">
        <p14:creationId xmlns:p14="http://schemas.microsoft.com/office/powerpoint/2010/main" val="2169232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2BDA62-5D24-7E43-B6F2-751956DA2FD0}"/>
              </a:ext>
            </a:extLst>
          </p:cNvPr>
          <p:cNvSpPr/>
          <p:nvPr/>
        </p:nvSpPr>
        <p:spPr>
          <a:xfrm>
            <a:off x="2158807" y="2449317"/>
            <a:ext cx="6877688" cy="337528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2060"/>
                </a:solidFill>
              </a:rPr>
              <a:t>Основная доля гемангиом приходится на:</a:t>
            </a:r>
          </a:p>
          <a:p>
            <a:pPr indent="450215" algn="ctr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u="sng" dirty="0">
                <a:solidFill>
                  <a:srgbClr val="FF0000"/>
                </a:solidFill>
              </a:rPr>
              <a:t>переходный грудопоясничный </a:t>
            </a:r>
          </a:p>
          <a:p>
            <a:pPr indent="450215" algn="ctr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u="sng" dirty="0">
                <a:solidFill>
                  <a:srgbClr val="FF0000"/>
                </a:solidFill>
              </a:rPr>
              <a:t>отдел (</a:t>
            </a:r>
            <a:r>
              <a:rPr lang="en-US" sz="2000" b="1" u="sng" dirty="0">
                <a:solidFill>
                  <a:srgbClr val="FF0000"/>
                </a:solidFill>
              </a:rPr>
              <a:t>Th</a:t>
            </a:r>
            <a:r>
              <a:rPr lang="ru-RU" sz="2000" b="1" u="sng" dirty="0">
                <a:solidFill>
                  <a:srgbClr val="FF0000"/>
                </a:solidFill>
              </a:rPr>
              <a:t>12-</a:t>
            </a:r>
            <a:r>
              <a:rPr lang="en-US" sz="2000" b="1" u="sng" dirty="0">
                <a:solidFill>
                  <a:srgbClr val="FF0000"/>
                </a:solidFill>
              </a:rPr>
              <a:t>L</a:t>
            </a:r>
            <a:r>
              <a:rPr lang="ru-RU" sz="2000" b="1" u="sng" dirty="0">
                <a:solidFill>
                  <a:srgbClr val="FF0000"/>
                </a:solidFill>
              </a:rPr>
              <a:t>1) - 56-62%!!!</a:t>
            </a:r>
          </a:p>
          <a:p>
            <a:pPr indent="450215" algn="ctr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70C0"/>
                </a:solidFill>
              </a:rPr>
              <a:t>переходный шейно-грудной  отдел (С7-Th1) - 2-4%</a:t>
            </a:r>
          </a:p>
          <a:p>
            <a:pPr indent="450215" algn="ctr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B050"/>
                </a:solidFill>
              </a:rPr>
              <a:t>переходный пояснично-крестцовый отдел (</a:t>
            </a:r>
            <a:r>
              <a:rPr lang="en-US" sz="2000" b="1" dirty="0">
                <a:solidFill>
                  <a:srgbClr val="00B050"/>
                </a:solidFill>
              </a:rPr>
              <a:t>L</a:t>
            </a:r>
            <a:r>
              <a:rPr lang="ru-RU" sz="2000" b="1" dirty="0">
                <a:solidFill>
                  <a:srgbClr val="00B050"/>
                </a:solidFill>
              </a:rPr>
              <a:t>5-</a:t>
            </a:r>
            <a:r>
              <a:rPr lang="en-US" sz="2000" b="1" dirty="0">
                <a:solidFill>
                  <a:srgbClr val="00B050"/>
                </a:solidFill>
              </a:rPr>
              <a:t>S</a:t>
            </a:r>
            <a:r>
              <a:rPr lang="ru-RU" sz="2000" b="1" dirty="0">
                <a:solidFill>
                  <a:srgbClr val="00B050"/>
                </a:solidFill>
              </a:rPr>
              <a:t>1) – </a:t>
            </a:r>
          </a:p>
          <a:p>
            <a:pPr indent="450215" algn="ctr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B050"/>
                </a:solidFill>
              </a:rPr>
              <a:t>8-12%</a:t>
            </a:r>
          </a:p>
        </p:txBody>
      </p:sp>
      <p:pic>
        <p:nvPicPr>
          <p:cNvPr id="20" name="Picture 2" descr="https://upload.wikimedia.org/wikipedia/commons/5/54/Gray_111_-_Vertebral_column-coloured.png">
            <a:extLst>
              <a:ext uri="{FF2B5EF4-FFF2-40B4-BE49-F238E27FC236}">
                <a16:creationId xmlns:a16="http://schemas.microsoft.com/office/drawing/2014/main" id="{6279FA2A-F317-4745-9A7C-7765222A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951" y="1966098"/>
            <a:ext cx="1728192" cy="4907905"/>
          </a:xfrm>
          <a:prstGeom prst="rect">
            <a:avLst/>
          </a:prstGeom>
          <a:noFill/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1A6DB2FE-8CCB-AD40-9455-B3C168A25D01}"/>
              </a:ext>
            </a:extLst>
          </p:cNvPr>
          <p:cNvSpPr/>
          <p:nvPr/>
        </p:nvSpPr>
        <p:spPr>
          <a:xfrm>
            <a:off x="900582" y="2805208"/>
            <a:ext cx="683087" cy="465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26B13B2-73C1-A349-9032-80C170D27EDA}"/>
              </a:ext>
            </a:extLst>
          </p:cNvPr>
          <p:cNvSpPr/>
          <p:nvPr/>
        </p:nvSpPr>
        <p:spPr>
          <a:xfrm>
            <a:off x="892443" y="5884398"/>
            <a:ext cx="529207" cy="465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D5A7CD5-9A1E-B545-9261-03744364F8BA}"/>
              </a:ext>
            </a:extLst>
          </p:cNvPr>
          <p:cNvSpPr/>
          <p:nvPr/>
        </p:nvSpPr>
        <p:spPr>
          <a:xfrm>
            <a:off x="900582" y="4869160"/>
            <a:ext cx="612069" cy="465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480" y="59491"/>
            <a:ext cx="8604453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Одним из патогенетических факторов роста </a:t>
            </a:r>
            <a:r>
              <a:rPr lang="ru-RU" b="1" dirty="0" err="1">
                <a:solidFill>
                  <a:srgbClr val="002060"/>
                </a:solidFill>
              </a:rPr>
              <a:t>гемангиомы</a:t>
            </a:r>
            <a:r>
              <a:rPr lang="ru-RU" b="1" dirty="0">
                <a:solidFill>
                  <a:srgbClr val="002060"/>
                </a:solidFill>
              </a:rPr>
              <a:t> считается механическая перегрузка пораженного позвонка.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788284"/>
            <a:ext cx="8928991" cy="12003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Наиболее нагружаемыми являются переходные отделы позвоночника. Их функциональная значимость и подверженность повышенным механическим воздействиям увеличивают риск агрессивного роста и патологического перелома тела позвонка при </a:t>
            </a:r>
            <a:r>
              <a:rPr lang="ru-RU" b="1" dirty="0" err="1">
                <a:solidFill>
                  <a:srgbClr val="FFFF00"/>
                </a:solidFill>
              </a:rPr>
              <a:t>гемангиомах</a:t>
            </a:r>
            <a:r>
              <a:rPr lang="ru-RU" b="1" dirty="0">
                <a:solidFill>
                  <a:srgbClr val="FFFF00"/>
                </a:solidFill>
              </a:rPr>
              <a:t> данных локализаций. </a:t>
            </a:r>
          </a:p>
        </p:txBody>
      </p:sp>
    </p:spTree>
    <p:extLst>
      <p:ext uri="{BB962C8B-B14F-4D97-AF65-F5344CB8AC3E}">
        <p14:creationId xmlns:p14="http://schemas.microsoft.com/office/powerpoint/2010/main" val="398048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6BC06F-0200-C341-8072-99485FCFA53C}"/>
              </a:ext>
            </a:extLst>
          </p:cNvPr>
          <p:cNvSpPr/>
          <p:nvPr/>
        </p:nvSpPr>
        <p:spPr>
          <a:xfrm>
            <a:off x="147074" y="3649435"/>
            <a:ext cx="8849852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Наиболее часто </a:t>
            </a:r>
            <a:r>
              <a:rPr lang="ru-RU" sz="2800" b="1" dirty="0" err="1">
                <a:solidFill>
                  <a:srgbClr val="C00000"/>
                </a:solidFill>
              </a:rPr>
              <a:t>гемангиома</a:t>
            </a:r>
            <a:r>
              <a:rPr lang="ru-RU" sz="2800" b="1" dirty="0">
                <a:solidFill>
                  <a:srgbClr val="C00000"/>
                </a:solidFill>
              </a:rPr>
              <a:t> позвоночника у детей поражает: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грудной отдел </a:t>
            </a:r>
            <a:r>
              <a:rPr lang="ru-RU" sz="2800" b="1" dirty="0">
                <a:solidFill>
                  <a:srgbClr val="FF0000"/>
                </a:solidFill>
              </a:rPr>
              <a:t>– 76%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 поясничный отдел </a:t>
            </a:r>
            <a:r>
              <a:rPr lang="ru-RU" sz="2800" b="1" dirty="0">
                <a:solidFill>
                  <a:srgbClr val="FF0000"/>
                </a:solidFill>
              </a:rPr>
              <a:t>- 21%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поражение шейного и крестцово-копчикового отделов встречаются крайне редко, всего </a:t>
            </a:r>
            <a:r>
              <a:rPr lang="ru-RU" sz="2800" b="1" dirty="0">
                <a:solidFill>
                  <a:srgbClr val="FF0000"/>
                </a:solidFill>
              </a:rPr>
              <a:t>1-1,5%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F4CC0C-E927-334D-8593-0453DAB321E4}"/>
              </a:ext>
            </a:extLst>
          </p:cNvPr>
          <p:cNvSpPr/>
          <p:nvPr/>
        </p:nvSpPr>
        <p:spPr>
          <a:xfrm>
            <a:off x="251520" y="188640"/>
            <a:ext cx="8640960" cy="138499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На сегодняшний день частота встречаемости гемангиом позвоночника в возрасте </a:t>
            </a:r>
            <a:r>
              <a:rPr lang="ru-RU" sz="2800" b="1" u="sng" dirty="0">
                <a:solidFill>
                  <a:srgbClr val="FF0000"/>
                </a:solidFill>
              </a:rPr>
              <a:t>до 18 лет приближается к 8 %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от всех выявленных случаев!!!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34189"/>
            <a:ext cx="384041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Генетическая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предрасположенность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42402" y="2234189"/>
            <a:ext cx="4487382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Канцерогенная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экологическая обстановка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DD5B08A-273B-FF45-94E4-265D1BEEA33B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 flipH="1">
            <a:off x="2243733" y="1573635"/>
            <a:ext cx="2328267" cy="6605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DD5B08A-273B-FF45-94E4-265D1BEEA33B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>
            <a:off x="4572000" y="1573635"/>
            <a:ext cx="2214093" cy="6605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3"/>
            <a:endCxn id="5" idx="1"/>
          </p:cNvCxnSpPr>
          <p:nvPr/>
        </p:nvCxnSpPr>
        <p:spPr>
          <a:xfrm>
            <a:off x="4163938" y="2711243"/>
            <a:ext cx="378464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731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12968" cy="600164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Выбор тактики лечения детей с агрессивными </a:t>
            </a:r>
            <a:r>
              <a:rPr lang="ru-RU" sz="2400" b="1" dirty="0" err="1">
                <a:solidFill>
                  <a:srgbClr val="FFFF00"/>
                </a:solidFill>
              </a:rPr>
              <a:t>гемангиомами</a:t>
            </a:r>
            <a:r>
              <a:rPr lang="ru-RU" sz="2400" b="1" dirty="0">
                <a:solidFill>
                  <a:srgbClr val="FFFF00"/>
                </a:solidFill>
              </a:rPr>
              <a:t> позвоночника при наличии стойкого болевого синдрома остается </a:t>
            </a:r>
            <a:r>
              <a:rPr lang="ru-RU" sz="2400" b="1" u="sng" dirty="0" err="1">
                <a:solidFill>
                  <a:srgbClr val="FF0000"/>
                </a:solidFill>
              </a:rPr>
              <a:t>дискутабельным</a:t>
            </a:r>
            <a:r>
              <a:rPr lang="ru-RU" sz="2400" b="1" u="sng" dirty="0">
                <a:solidFill>
                  <a:srgbClr val="FF0000"/>
                </a:solidFill>
              </a:rPr>
              <a:t>!!! </a:t>
            </a:r>
          </a:p>
          <a:p>
            <a:pPr algn="ctr"/>
            <a:endParaRPr lang="ru-RU" sz="2400" b="1" dirty="0">
              <a:solidFill>
                <a:srgbClr val="FFFF00"/>
              </a:solidFill>
            </a:endParaRPr>
          </a:p>
          <a:p>
            <a:pPr algn="ctr"/>
            <a:endParaRPr lang="ru-RU" sz="2400" b="1" dirty="0">
              <a:solidFill>
                <a:srgbClr val="FFFF00"/>
              </a:solidFill>
            </a:endParaRPr>
          </a:p>
          <a:p>
            <a:pPr algn="ctr"/>
            <a:endParaRPr lang="ru-RU" sz="2400" b="1" dirty="0">
              <a:solidFill>
                <a:srgbClr val="FFFF00"/>
              </a:solidFill>
            </a:endParaRPr>
          </a:p>
          <a:p>
            <a:pPr algn="ctr"/>
            <a:endParaRPr lang="ru-RU" sz="2400" b="1" dirty="0">
              <a:solidFill>
                <a:srgbClr val="FFFF00"/>
              </a:solidFill>
            </a:endParaRPr>
          </a:p>
          <a:p>
            <a:pPr algn="ctr"/>
            <a:endParaRPr lang="ru-RU" sz="2400" b="1" dirty="0">
              <a:solidFill>
                <a:srgbClr val="FFFF00"/>
              </a:solidFill>
            </a:endParaRPr>
          </a:p>
          <a:p>
            <a:pPr algn="ctr"/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Данные литературы свидетельствуют о преувеличении возможностей консервативного лечения агрессивных </a:t>
            </a:r>
            <a:r>
              <a:rPr lang="ru-RU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гемангиом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позвоночника у детей, что приводило к неудовлетворительным отдаленным результатам, в частности, к развитию </a:t>
            </a:r>
            <a:r>
              <a:rPr lang="ru-RU" sz="2400" b="1" u="sng" dirty="0">
                <a:solidFill>
                  <a:srgbClr val="FF0000"/>
                </a:solidFill>
              </a:rPr>
              <a:t>патологических компрессионных переломов тел позвонков и неврологическому дефициту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что в последующем требовало проведения сложных реконструктивно-стабилизирующих операций.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9362" y="1772816"/>
            <a:ext cx="2821221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Консервативное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лечение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11552" y="1772816"/>
            <a:ext cx="2750753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Хирургическое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лечение 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3DD5B08A-273B-FF45-94E4-265D1BEEA33B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2039973" y="1268760"/>
            <a:ext cx="2447443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DD5B08A-273B-FF45-94E4-265D1BEEA33B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4487416" y="1268760"/>
            <a:ext cx="2599513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40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856984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Последствия консервативного лечения агрессивных </a:t>
            </a:r>
            <a:r>
              <a:rPr lang="ru-RU" sz="2400" b="1" dirty="0" err="1">
                <a:solidFill>
                  <a:srgbClr val="FFFF00"/>
                </a:solidFill>
              </a:rPr>
              <a:t>гемангиом</a:t>
            </a:r>
            <a:r>
              <a:rPr lang="ru-RU" sz="2400" b="1" dirty="0">
                <a:solidFill>
                  <a:srgbClr val="FFFF00"/>
                </a:solidFill>
              </a:rPr>
              <a:t> позвоночника у детей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3" t="13407" r="32664" b="4705"/>
          <a:stretch/>
        </p:blipFill>
        <p:spPr bwMode="auto">
          <a:xfrm>
            <a:off x="3487158" y="1091645"/>
            <a:ext cx="2169684" cy="284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t="12094" r="32788" b="7432"/>
          <a:stretch/>
        </p:blipFill>
        <p:spPr bwMode="auto">
          <a:xfrm>
            <a:off x="5796136" y="1086498"/>
            <a:ext cx="2253830" cy="284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 t="11900" r="33730" b="5012"/>
          <a:stretch/>
        </p:blipFill>
        <p:spPr bwMode="auto">
          <a:xfrm>
            <a:off x="395536" y="4005065"/>
            <a:ext cx="1884466" cy="261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4" t="12610" r="33823" b="4607"/>
          <a:stretch/>
        </p:blipFill>
        <p:spPr bwMode="auto">
          <a:xfrm>
            <a:off x="2483768" y="4005065"/>
            <a:ext cx="1896578" cy="261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66C099-A6A2-7A47-9585-4081E7C0A2CE}"/>
              </a:ext>
            </a:extLst>
          </p:cNvPr>
          <p:cNvSpPr/>
          <p:nvPr/>
        </p:nvSpPr>
        <p:spPr>
          <a:xfrm>
            <a:off x="426359" y="1086498"/>
            <a:ext cx="555226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</a:rPr>
              <a:t>1.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C66C099-A6A2-7A47-9585-4081E7C0A2CE}"/>
              </a:ext>
            </a:extLst>
          </p:cNvPr>
          <p:cNvSpPr/>
          <p:nvPr/>
        </p:nvSpPr>
        <p:spPr>
          <a:xfrm>
            <a:off x="57356" y="3609890"/>
            <a:ext cx="492444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</a:rPr>
              <a:t>2.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14180" r="34017" b="4413"/>
          <a:stretch/>
        </p:blipFill>
        <p:spPr bwMode="auto">
          <a:xfrm>
            <a:off x="4572000" y="4005066"/>
            <a:ext cx="1937087" cy="261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1" t="14557" r="32762" b="4798"/>
          <a:stretch/>
        </p:blipFill>
        <p:spPr bwMode="auto">
          <a:xfrm>
            <a:off x="6610794" y="4005066"/>
            <a:ext cx="2027137" cy="261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2013" r="32659" b="4810"/>
          <a:stretch/>
        </p:blipFill>
        <p:spPr bwMode="auto">
          <a:xfrm>
            <a:off x="1200853" y="1091646"/>
            <a:ext cx="2158298" cy="284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1A6DB2FE-8CCB-AD40-9455-B3C168A25D01}"/>
              </a:ext>
            </a:extLst>
          </p:cNvPr>
          <p:cNvSpPr/>
          <p:nvPr/>
        </p:nvSpPr>
        <p:spPr>
          <a:xfrm>
            <a:off x="1198911" y="1258517"/>
            <a:ext cx="2270626" cy="465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A6DB2FE-8CCB-AD40-9455-B3C168A25D01}"/>
              </a:ext>
            </a:extLst>
          </p:cNvPr>
          <p:cNvSpPr/>
          <p:nvPr/>
        </p:nvSpPr>
        <p:spPr>
          <a:xfrm>
            <a:off x="202456" y="4149080"/>
            <a:ext cx="2270626" cy="465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2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952" y="143055"/>
            <a:ext cx="8870634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Применение пункционной </a:t>
            </a:r>
            <a:r>
              <a:rPr lang="ru-RU" sz="2800" b="1" dirty="0" err="1">
                <a:solidFill>
                  <a:srgbClr val="FFFF00"/>
                </a:solidFill>
              </a:rPr>
              <a:t>вертебропластики</a:t>
            </a:r>
            <a:r>
              <a:rPr lang="ru-RU" sz="2800" b="1" dirty="0">
                <a:solidFill>
                  <a:srgbClr val="FFFF00"/>
                </a:solidFill>
              </a:rPr>
              <a:t> у детей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4" t="15346" r="34821" b="4345"/>
          <a:stretch/>
        </p:blipFill>
        <p:spPr bwMode="auto">
          <a:xfrm>
            <a:off x="142604" y="738283"/>
            <a:ext cx="291750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7" t="15552" r="35268" b="5301"/>
          <a:stretch/>
        </p:blipFill>
        <p:spPr bwMode="auto">
          <a:xfrm>
            <a:off x="3055920" y="738283"/>
            <a:ext cx="296886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15887" r="35177" b="4818"/>
          <a:stretch/>
        </p:blipFill>
        <p:spPr bwMode="auto">
          <a:xfrm>
            <a:off x="6016214" y="738282"/>
            <a:ext cx="2908996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1A6DB2FE-8CCB-AD40-9455-B3C168A25D01}"/>
              </a:ext>
            </a:extLst>
          </p:cNvPr>
          <p:cNvSpPr/>
          <p:nvPr/>
        </p:nvSpPr>
        <p:spPr>
          <a:xfrm>
            <a:off x="120514" y="1124744"/>
            <a:ext cx="265128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885" y="4770730"/>
            <a:ext cx="8790326" cy="175432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В то же время, не полностью изучено влияние полиметилметакрилата на рост позвонка после проведения </a:t>
            </a:r>
            <a:r>
              <a:rPr lang="ru-RU" b="1" dirty="0" err="1">
                <a:solidFill>
                  <a:srgbClr val="FFFF00"/>
                </a:solidFill>
              </a:rPr>
              <a:t>вертебропластики</a:t>
            </a:r>
            <a:r>
              <a:rPr lang="ru-RU" b="1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 В зарубежной литературе описано 2 случая с 2-х летним периодом наблюдения за прооперированными детьми, свидетельствующими об отсутствии отклонений в росте.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Однако подобные сообщения о полученных результатах являются единичными!!!</a:t>
            </a:r>
          </a:p>
        </p:txBody>
      </p:sp>
    </p:spTree>
    <p:extLst>
      <p:ext uri="{BB962C8B-B14F-4D97-AF65-F5344CB8AC3E}">
        <p14:creationId xmlns:p14="http://schemas.microsoft.com/office/powerpoint/2010/main" val="189939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3717"/>
            <a:ext cx="8712967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Особенности </a:t>
            </a:r>
            <a:r>
              <a:rPr lang="ru-RU" sz="2400" b="1" dirty="0" err="1">
                <a:solidFill>
                  <a:srgbClr val="FFFF00"/>
                </a:solidFill>
              </a:rPr>
              <a:t>вертебропластики</a:t>
            </a:r>
            <a:r>
              <a:rPr lang="ru-RU" sz="2400" b="1" dirty="0">
                <a:solidFill>
                  <a:srgbClr val="FFFF00"/>
                </a:solidFill>
              </a:rPr>
              <a:t> переходного шейно-грудного отдела позвоночника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A071AA-7503-6C44-80AC-2D958A806412}"/>
              </a:ext>
            </a:extLst>
          </p:cNvPr>
          <p:cNvSpPr/>
          <p:nvPr/>
        </p:nvSpPr>
        <p:spPr>
          <a:xfrm>
            <a:off x="863587" y="1033860"/>
            <a:ext cx="7344816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При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вертебропластике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на шейном и переходном шейно-грудном отделе позвоночника используется </a:t>
            </a:r>
            <a:r>
              <a:rPr lang="ru-RU" sz="2400" b="1" dirty="0">
                <a:solidFill>
                  <a:srgbClr val="FF0000"/>
                </a:solidFill>
              </a:rPr>
              <a:t>пункционный переднебоковой доступ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, однако он имеет свои </a:t>
            </a:r>
            <a:r>
              <a:rPr lang="ru-RU" sz="2400" b="1" dirty="0">
                <a:solidFill>
                  <a:srgbClr val="C00000"/>
                </a:solidFill>
              </a:rPr>
              <a:t>недостатки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!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EA1612-A617-4544-B722-C12723B49F7C}"/>
              </a:ext>
            </a:extLst>
          </p:cNvPr>
          <p:cNvSpPr/>
          <p:nvPr/>
        </p:nvSpPr>
        <p:spPr>
          <a:xfrm>
            <a:off x="179512" y="3212976"/>
            <a:ext cx="4176128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Визуализация рентгеновских ориентиров на уровне С7 – Th1 может быть ограничена из-за эффекта рентгеновской тени, создаваемой поясом верхних конечностей. 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2BDB05B-0547-7A45-BE44-303C4968375B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2267576" y="2603520"/>
            <a:ext cx="2268419" cy="6094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B2BF82-97C3-644A-8AFB-EAD1608DCD2D}"/>
              </a:ext>
            </a:extLst>
          </p:cNvPr>
          <p:cNvSpPr/>
          <p:nvPr/>
        </p:nvSpPr>
        <p:spPr>
          <a:xfrm>
            <a:off x="4644007" y="3212976"/>
            <a:ext cx="4248472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При пункционном переднебоковом доступе имеется высокий риск повреждения острой пункционной иглой важных анатомических образований шеи.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37573" y="6165304"/>
            <a:ext cx="7596843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Открытый переднебоковой доступ!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9D7EC4E-C89C-1744-A828-BABFA6E5C314}"/>
              </a:ext>
            </a:extLst>
          </p:cNvPr>
          <p:cNvCxnSpPr>
            <a:cxnSpLocks/>
          </p:cNvCxnSpPr>
          <p:nvPr/>
        </p:nvCxnSpPr>
        <p:spPr>
          <a:xfrm>
            <a:off x="4535995" y="2603520"/>
            <a:ext cx="2232248" cy="6094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9D7EC4E-C89C-1744-A828-BABFA6E5C314}"/>
              </a:ext>
            </a:extLst>
          </p:cNvPr>
          <p:cNvCxnSpPr>
            <a:cxnSpLocks/>
            <a:stCxn id="5" idx="2"/>
            <a:endCxn id="15" idx="0"/>
          </p:cNvCxnSpPr>
          <p:nvPr/>
        </p:nvCxnSpPr>
        <p:spPr>
          <a:xfrm>
            <a:off x="2267576" y="5890632"/>
            <a:ext cx="2268419" cy="2746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9D7EC4E-C89C-1744-A828-BABFA6E5C314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flipH="1">
            <a:off x="4535995" y="5890632"/>
            <a:ext cx="2232248" cy="2746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85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60263"/>
            <a:ext cx="9073008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Примеры применения открытой </a:t>
            </a:r>
            <a:r>
              <a:rPr lang="ru-RU" sz="2400" b="1" dirty="0" err="1">
                <a:solidFill>
                  <a:srgbClr val="FFFF00"/>
                </a:solidFill>
              </a:rPr>
              <a:t>вертебропластики</a:t>
            </a:r>
            <a:r>
              <a:rPr lang="ru-RU" sz="2400" b="1" dirty="0">
                <a:solidFill>
                  <a:srgbClr val="FFFF00"/>
                </a:solidFill>
              </a:rPr>
              <a:t> на шейном отделе позвоночника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3" t="12558" r="34174" b="5794"/>
          <a:stretch/>
        </p:blipFill>
        <p:spPr bwMode="auto">
          <a:xfrm>
            <a:off x="23261" y="962788"/>
            <a:ext cx="225037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4" t="11567" r="34388" b="6713"/>
          <a:stretch/>
        </p:blipFill>
        <p:spPr bwMode="auto">
          <a:xfrm>
            <a:off x="4442672" y="962788"/>
            <a:ext cx="229533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4" t="11745" r="33728" b="4924"/>
          <a:stretch/>
        </p:blipFill>
        <p:spPr bwMode="auto">
          <a:xfrm>
            <a:off x="2288106" y="962788"/>
            <a:ext cx="215431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14878" r="32891" b="4843"/>
          <a:stretch/>
        </p:blipFill>
        <p:spPr bwMode="auto">
          <a:xfrm>
            <a:off x="6738004" y="962788"/>
            <a:ext cx="234574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1A6DB2FE-8CCB-AD40-9455-B3C168A25D01}"/>
              </a:ext>
            </a:extLst>
          </p:cNvPr>
          <p:cNvSpPr/>
          <p:nvPr/>
        </p:nvSpPr>
        <p:spPr>
          <a:xfrm>
            <a:off x="304308" y="1340768"/>
            <a:ext cx="1800200" cy="487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A6DB2FE-8CCB-AD40-9455-B3C168A25D01}"/>
              </a:ext>
            </a:extLst>
          </p:cNvPr>
          <p:cNvSpPr/>
          <p:nvPr/>
        </p:nvSpPr>
        <p:spPr>
          <a:xfrm>
            <a:off x="6735010" y="964482"/>
            <a:ext cx="2298326" cy="499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A6DB2FE-8CCB-AD40-9455-B3C168A25D01}"/>
              </a:ext>
            </a:extLst>
          </p:cNvPr>
          <p:cNvSpPr/>
          <p:nvPr/>
        </p:nvSpPr>
        <p:spPr>
          <a:xfrm>
            <a:off x="2134106" y="1139377"/>
            <a:ext cx="2308310" cy="402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A6DB2FE-8CCB-AD40-9455-B3C168A25D01}"/>
              </a:ext>
            </a:extLst>
          </p:cNvPr>
          <p:cNvSpPr/>
          <p:nvPr/>
        </p:nvSpPr>
        <p:spPr>
          <a:xfrm>
            <a:off x="4498269" y="1196711"/>
            <a:ext cx="1443125" cy="387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317" y="4327859"/>
            <a:ext cx="8588172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Отсутствие в доступных отечественных источниках сообщений о хирургической тактике при агрессивных </a:t>
            </a:r>
            <a:r>
              <a:rPr lang="ru-RU" sz="2000" b="1" dirty="0" err="1">
                <a:solidFill>
                  <a:srgbClr val="FF0000"/>
                </a:solidFill>
              </a:rPr>
              <a:t>гемангиомах</a:t>
            </a:r>
            <a:r>
              <a:rPr lang="ru-RU" sz="2000" b="1" dirty="0">
                <a:solidFill>
                  <a:srgbClr val="FF0000"/>
                </a:solidFill>
              </a:rPr>
              <a:t> позвоночника у детей, а так же лишь единичные публикации в зарубежной литературе, дает основание представить собственные клинические наблюдения лечения 2-х пациентов в возрасте 15 и 17 лет  с агрессивными </a:t>
            </a:r>
            <a:r>
              <a:rPr lang="ru-RU" sz="2000" b="1" dirty="0" err="1">
                <a:solidFill>
                  <a:srgbClr val="FF0000"/>
                </a:solidFill>
              </a:rPr>
              <a:t>гемангиомами</a:t>
            </a:r>
            <a:r>
              <a:rPr lang="ru-RU" sz="2000" b="1" dirty="0">
                <a:solidFill>
                  <a:srgbClr val="FF0000"/>
                </a:solidFill>
              </a:rPr>
              <a:t> C7 и Th1 позвонков методом открытой </a:t>
            </a:r>
            <a:r>
              <a:rPr lang="ru-RU" sz="2000" b="1" dirty="0" err="1">
                <a:solidFill>
                  <a:srgbClr val="FF0000"/>
                </a:solidFill>
              </a:rPr>
              <a:t>вертебропластики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0279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7058</TotalTime>
  <Words>1396</Words>
  <Application>Microsoft Office PowerPoint</Application>
  <PresentationFormat>Экран (4:3)</PresentationFormat>
  <Paragraphs>106</Paragraphs>
  <Slides>15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ФГБУ «Саратовский НИИ травматологии и ортопедии Минздрава России»  Травматолого-ортопедическое отделение №3       14.06 2013</dc:title>
  <dc:creator>user</dc:creator>
  <cp:lastModifiedBy>Никита</cp:lastModifiedBy>
  <cp:revision>778</cp:revision>
  <dcterms:created xsi:type="dcterms:W3CDTF">2013-06-13T16:20:30Z</dcterms:created>
  <dcterms:modified xsi:type="dcterms:W3CDTF">2021-12-02T14:10:04Z</dcterms:modified>
</cp:coreProperties>
</file>