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64" r:id="rId3"/>
    <p:sldId id="383" r:id="rId4"/>
    <p:sldId id="392" r:id="rId5"/>
    <p:sldId id="398" r:id="rId6"/>
    <p:sldId id="399" r:id="rId7"/>
    <p:sldId id="413" r:id="rId8"/>
    <p:sldId id="411" r:id="rId9"/>
    <p:sldId id="412" r:id="rId10"/>
    <p:sldId id="408" r:id="rId11"/>
  </p:sldIdLst>
  <p:sldSz cx="9144000" cy="6858000" type="screen4x3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9900"/>
    <a:srgbClr val="00CC00"/>
    <a:srgbClr val="FF0000"/>
    <a:srgbClr val="008000"/>
    <a:srgbClr val="FFFF00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28" autoAdjust="0"/>
  </p:normalViewPr>
  <p:slideViewPr>
    <p:cSldViewPr>
      <p:cViewPr varScale="1">
        <p:scale>
          <a:sx n="80" d="100"/>
          <a:sy n="80" d="100"/>
        </p:scale>
        <p:origin x="9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638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29622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9156700"/>
            <a:ext cx="29638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03C66E4-A5E0-491A-B1EB-368DAE2EEDD4}" type="slidenum">
              <a:rPr lang="ar-SA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184260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6638" y="720725"/>
            <a:ext cx="4813300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53013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Textformatierung des Masters zu bearbeiten.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6963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FCB27CA-CCF9-47BF-96B6-BD49FCE6FA6F}" type="slidenum">
              <a:rPr lang="ar-SA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085355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24E828-17C0-4353-A472-944E8AEEC121}" type="slidenum">
              <a:rPr lang="ar-S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GB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5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15364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EEA501-8D58-44E6-ACEA-D3C66FBF1DED}" type="slidenum">
              <a:rPr lang="ar-S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GB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9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>
              <a:latin typeface="Times New Roman" pitchFamily="18" charset="0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1EDA7222-8297-4940-BCA5-F8D738B99A70}" type="slidenum">
              <a:rPr lang="ar-SA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5555809"/>
      </p:ext>
    </p:extLst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3B333-0272-49BF-A3F7-9A205176F624}" type="slidenum">
              <a:rPr lang="ar-SA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7593290"/>
      </p:ext>
    </p:extLst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BDDB7-DA0B-4665-B1E3-E2A37C2C0456}" type="slidenum">
              <a:rPr lang="ar-SA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907393"/>
      </p:ext>
    </p:extLst>
  </p:cSld>
  <p:clrMapOvr>
    <a:masterClrMapping/>
  </p:clrMapOvr>
  <p:transition spd="med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4572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63D6E-EF4E-49D6-B7CF-DEB72F230122}" type="slidenum">
              <a:rPr lang="ar-SA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64473672"/>
      </p:ext>
    </p:extLst>
  </p:cSld>
  <p:clrMapOvr>
    <a:masterClrMapping/>
  </p:clrMapOvr>
  <p:transition spd="med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A5571-7403-4365-AFB2-ABEC6800A881}" type="slidenum">
              <a:rPr lang="ar-SA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99289858"/>
      </p:ext>
    </p:extLst>
  </p:cSld>
  <p:clrMapOvr>
    <a:masterClrMapping/>
  </p:clrMapOvr>
  <p:transition spd="med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55330-AFAB-49F3-8183-05FC4D3485D9}" type="slidenum">
              <a:rPr lang="ar-SA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01482486"/>
      </p:ext>
    </p:extLst>
  </p:cSld>
  <p:clrMapOvr>
    <a:masterClrMapping/>
  </p:clrMapOvr>
  <p:transition spd="med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83517-27B1-4B56-9DEF-D809ECC7B649}" type="slidenum">
              <a:rPr lang="ar-SA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7743436"/>
      </p:ext>
    </p:extLst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7FA9E-5412-4B7B-9599-B45BDB59D934}" type="slidenum">
              <a:rPr lang="ar-SA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15720926"/>
      </p:ext>
    </p:extLst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2A5B6-D2B2-439A-96C4-C902B933E0F4}" type="slidenum">
              <a:rPr lang="ar-SA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46488456"/>
      </p:ext>
    </p:extLst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7505B-86C4-4F15-8403-B4535EFC1291}" type="slidenum">
              <a:rPr lang="ar-SA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0522475"/>
      </p:ext>
    </p:extLst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AD281-5C53-451E-A6A2-271EC2E8DC5F}" type="slidenum">
              <a:rPr lang="ar-SA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87325827"/>
      </p:ext>
    </p:extLst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6D0A8-BFFA-450A-A30A-7D6F6C540B99}" type="slidenum">
              <a:rPr lang="ar-SA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2754806"/>
      </p:ext>
    </p:extLst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3FA88-1938-40CC-B710-119FF371C8BA}" type="slidenum">
              <a:rPr lang="ar-SA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2464363"/>
      </p:ext>
    </p:extLst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83543-567A-44CE-A5EF-2083C180110C}" type="slidenum">
              <a:rPr lang="ar-SA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7485219"/>
      </p:ext>
    </p:extLst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12884-5FE3-4E5C-A9C5-F63935EC71CE}" type="slidenum">
              <a:rPr lang="ar-SA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7044733"/>
      </p:ext>
    </p:extLst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B004DB9-63F2-436E-A621-BD58BE90ABCF}" type="slidenum">
              <a:rPr lang="ar-SA" altLang="ru-RU"/>
              <a:pPr/>
              <a:t>‹#›</a:t>
            </a:fld>
            <a:endParaRPr lang="en-US" alt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9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  <p:sldLayoutId id="2147484158" r:id="rId15"/>
  </p:sldLayoutIdLst>
  <p:transition spd="med">
    <p:strips dir="ld"/>
  </p:transition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Tahoma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Tahoma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Tahoma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Tahoma" pitchFamily="34" charset="0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Tahoma" pitchFamily="34" charset="0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Tahoma" pitchFamily="34" charset="0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Tahoma" pitchFamily="34" charset="0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Tahoma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__________Microsoft_Excel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11" Type="http://schemas.openxmlformats.org/officeDocument/2006/relationships/oleObject" Target="../embeddings/__________Microsoft_Excel3.xls"/><Relationship Id="rId5" Type="http://schemas.openxmlformats.org/officeDocument/2006/relationships/oleObject" Target="../embeddings/__________Microsoft_Excel2.xls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_____Microsoft_Excel4.xls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920750" y="2565400"/>
            <a:ext cx="7524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tabLst>
                <a:tab pos="-179388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tabLst>
                <a:tab pos="-179388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-179388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tabLst>
                <a:tab pos="-1793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tabLst>
                <a:tab pos="-1793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tabLst>
                <a:tab pos="-1793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tabLst>
                <a:tab pos="-1793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tabLst>
                <a:tab pos="-1793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tabLst>
                <a:tab pos="-179388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rgbClr val="FFFF00"/>
                </a:solidFill>
                <a:latin typeface="Arial" panose="020B0604020202020204" pitchFamily="34" charset="0"/>
              </a:rPr>
              <a:t>Вентральная хирургическая коррекция ригидных посттравматических деформаций грудного и поясничного отделов позвоночника </a:t>
            </a:r>
            <a:endParaRPr lang="ru-RU" altLang="ru-RU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14"/>
          <p:cNvSpPr>
            <a:spLocks noChangeArrowheads="1"/>
          </p:cNvSpPr>
          <p:nvPr/>
        </p:nvSpPr>
        <p:spPr bwMode="auto">
          <a:xfrm>
            <a:off x="395288" y="404813"/>
            <a:ext cx="84978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>
              <a:lnSpc>
                <a:spcPct val="115000"/>
              </a:lnSpc>
              <a:buFont typeface="Wingdings" panose="05000000000000000000" pitchFamily="2" charset="2"/>
              <a:buNone/>
            </a:pPr>
            <a:r>
              <a:rPr lang="ru-RU" altLang="ru-RU" sz="1600" b="1">
                <a:latin typeface="Arial" panose="020B0604020202020204" pitchFamily="34" charset="0"/>
              </a:rPr>
              <a:t>Научно-исследовательский институт травматологии, ортопедии и нейрохирургии ФГБОУ ВО «СГМУ им. В.И.Разумовского» Минздрава России</a:t>
            </a:r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827088" y="5002213"/>
            <a:ext cx="7761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Шульга А.Е.</a:t>
            </a:r>
            <a:r>
              <a:rPr lang="en-US" alt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olumn lateral bla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5048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6"/>
          <p:cNvSpPr>
            <a:spLocks noChangeArrowheads="1"/>
          </p:cNvSpPr>
          <p:nvPr/>
        </p:nvSpPr>
        <p:spPr bwMode="auto">
          <a:xfrm>
            <a:off x="755650" y="1844675"/>
            <a:ext cx="8224838" cy="3786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panose="020B0604020202020204" pitchFamily="34" charset="0"/>
              </a:rPr>
              <a:t>Показания для переднего хирургического лечения ригидных посттравматических деформаций грудного и поясничного отделов позвоночника ограничены биомеханическими возможностями вентральных винтовых систем.</a:t>
            </a:r>
          </a:p>
          <a:p>
            <a:pPr marL="0" indent="0" algn="l" rtl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algn="l" rtl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panose="020B0604020202020204" pitchFamily="34" charset="0"/>
              </a:rPr>
              <a:t>Применение данной методики оправдано исключительно у пациентов с последствиями стабильной травмы (тип А).</a:t>
            </a:r>
          </a:p>
          <a:p>
            <a:pPr marL="0" indent="0" algn="l" rtl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ru-RU" sz="2000" dirty="0">
              <a:latin typeface="Arial" panose="020B0604020202020204" pitchFamily="34" charset="0"/>
            </a:endParaRPr>
          </a:p>
          <a:p>
            <a:pPr algn="l" rtl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panose="020B0604020202020204" pitchFamily="34" charset="0"/>
              </a:rPr>
              <a:t>Использование передней фиксации по поводу застарелых повреждений грудных и поясничных позвонков типа </a:t>
            </a:r>
            <a:r>
              <a:rPr lang="en-US" altLang="ru-RU" sz="2000" dirty="0">
                <a:latin typeface="Arial" panose="020B0604020202020204" pitchFamily="34" charset="0"/>
              </a:rPr>
              <a:t>B </a:t>
            </a:r>
            <a:r>
              <a:rPr lang="ru-RU" altLang="ru-RU" sz="2000" dirty="0">
                <a:latin typeface="Arial" panose="020B0604020202020204" pitchFamily="34" charset="0"/>
              </a:rPr>
              <a:t>и </a:t>
            </a:r>
            <a:r>
              <a:rPr lang="en-US" altLang="ru-RU" sz="2000" dirty="0">
                <a:latin typeface="Arial" panose="020B0604020202020204" pitchFamily="34" charset="0"/>
              </a:rPr>
              <a:t>C </a:t>
            </a:r>
            <a:r>
              <a:rPr lang="ru-RU" altLang="ru-RU" sz="2000" dirty="0">
                <a:latin typeface="Arial" panose="020B0604020202020204" pitchFamily="34" charset="0"/>
              </a:rPr>
              <a:t>чревато высоким процентом неудовлетворительных рентгенологических и клинических исходов.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217613" y="3063875"/>
            <a:ext cx="6480175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defRPr/>
            </a:pP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Хирургическое лечение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077913" y="1763713"/>
            <a:ext cx="6843712" cy="7064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Ригидные посттравматические деформации грудного и поясничного отделов позвоночника </a:t>
            </a:r>
          </a:p>
        </p:txBody>
      </p:sp>
      <p:pic>
        <p:nvPicPr>
          <p:cNvPr id="7172" name="Picture 4" descr="column lateral bla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5048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9413" y="4038600"/>
            <a:ext cx="5616575" cy="4016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</a:rPr>
              <a:t>Передние корригирующие вмешательства</a:t>
            </a:r>
          </a:p>
        </p:txBody>
      </p:sp>
      <p:sp>
        <p:nvSpPr>
          <p:cNvPr id="7174" name="Стрелка вниз 4"/>
          <p:cNvSpPr>
            <a:spLocks noChangeArrowheads="1"/>
          </p:cNvSpPr>
          <p:nvPr/>
        </p:nvSpPr>
        <p:spPr bwMode="auto">
          <a:xfrm>
            <a:off x="4300538" y="3484563"/>
            <a:ext cx="314325" cy="484187"/>
          </a:xfrm>
          <a:prstGeom prst="downArrow">
            <a:avLst>
              <a:gd name="adj1" fmla="val 50000"/>
              <a:gd name="adj2" fmla="val 50063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5" name="Стрелка вниз 4"/>
          <p:cNvSpPr>
            <a:spLocks noChangeArrowheads="1"/>
          </p:cNvSpPr>
          <p:nvPr/>
        </p:nvSpPr>
        <p:spPr bwMode="auto">
          <a:xfrm>
            <a:off x="4300538" y="2573338"/>
            <a:ext cx="314325" cy="444500"/>
          </a:xfrm>
          <a:prstGeom prst="downArrow">
            <a:avLst>
              <a:gd name="adj1" fmla="val 50000"/>
              <a:gd name="adj2" fmla="val 5025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76" name="Стрелка вниз 5"/>
          <p:cNvSpPr>
            <a:spLocks noChangeArrowheads="1"/>
          </p:cNvSpPr>
          <p:nvPr/>
        </p:nvSpPr>
        <p:spPr bwMode="auto">
          <a:xfrm>
            <a:off x="6224588" y="4510088"/>
            <a:ext cx="255587" cy="793750"/>
          </a:xfrm>
          <a:prstGeom prst="downArrow">
            <a:avLst>
              <a:gd name="adj1" fmla="val 50000"/>
              <a:gd name="adj2" fmla="val 49273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150" y="5364163"/>
            <a:ext cx="13398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</a:rPr>
              <a:t>Роль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88013" y="5362575"/>
            <a:ext cx="1338262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</a:rPr>
              <a:t>Место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02075" y="6189663"/>
            <a:ext cx="1339850" cy="58578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180" name="Стрелка вниз 5"/>
          <p:cNvSpPr>
            <a:spLocks noChangeArrowheads="1"/>
          </p:cNvSpPr>
          <p:nvPr/>
        </p:nvSpPr>
        <p:spPr bwMode="auto">
          <a:xfrm rot="-3611793">
            <a:off x="3093244" y="5495131"/>
            <a:ext cx="231775" cy="1465263"/>
          </a:xfrm>
          <a:prstGeom prst="downArrow">
            <a:avLst>
              <a:gd name="adj1" fmla="val 50000"/>
              <a:gd name="adj2" fmla="val 4911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81" name="Стрелка вниз 5"/>
          <p:cNvSpPr>
            <a:spLocks noChangeArrowheads="1"/>
          </p:cNvSpPr>
          <p:nvPr/>
        </p:nvSpPr>
        <p:spPr bwMode="auto">
          <a:xfrm>
            <a:off x="2371725" y="4510088"/>
            <a:ext cx="255588" cy="749300"/>
          </a:xfrm>
          <a:prstGeom prst="downArrow">
            <a:avLst>
              <a:gd name="adj1" fmla="val 50000"/>
              <a:gd name="adj2" fmla="val 4918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182" name="Стрелка вниз 5"/>
          <p:cNvSpPr>
            <a:spLocks noChangeArrowheads="1"/>
          </p:cNvSpPr>
          <p:nvPr/>
        </p:nvSpPr>
        <p:spPr bwMode="auto">
          <a:xfrm rot="3481570">
            <a:off x="5756275" y="5492750"/>
            <a:ext cx="244475" cy="1425575"/>
          </a:xfrm>
          <a:prstGeom prst="downArrow">
            <a:avLst>
              <a:gd name="adj1" fmla="val 50000"/>
              <a:gd name="adj2" fmla="val 4926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718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8" t="11150" r="14838" b="22734"/>
          <a:stretch>
            <a:fillRect/>
          </a:stretch>
        </p:blipFill>
        <p:spPr bwMode="auto">
          <a:xfrm>
            <a:off x="4057650" y="4595813"/>
            <a:ext cx="10287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/>
          <p:cNvSpPr txBox="1">
            <a:spLocks noChangeArrowheads="1"/>
          </p:cNvSpPr>
          <p:nvPr/>
        </p:nvSpPr>
        <p:spPr bwMode="auto">
          <a:xfrm>
            <a:off x="561975" y="5942013"/>
            <a:ext cx="8247063" cy="6461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Arial" panose="020B0604020202020204" pitchFamily="34" charset="0"/>
              </a:rPr>
              <a:t>Тяжесть операции (кровопотеря, длительность вмешательства); рентгенологические и клинические (VAS, ODI) исходы.</a:t>
            </a:r>
          </a:p>
        </p:txBody>
      </p:sp>
      <p:pic>
        <p:nvPicPr>
          <p:cNvPr id="8195" name="Picture 4" descr="column lateral bla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5048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536575" y="1187450"/>
            <a:ext cx="8248650" cy="10144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60 пациентов с последствиями травмы грудного и поясничного отделов позвоночника без неврологической симптоматики</a:t>
            </a:r>
          </a:p>
        </p:txBody>
      </p:sp>
      <p:sp>
        <p:nvSpPr>
          <p:cNvPr id="8197" name="Стрелка вниз 9"/>
          <p:cNvSpPr>
            <a:spLocks noChangeArrowheads="1"/>
          </p:cNvSpPr>
          <p:nvPr/>
        </p:nvSpPr>
        <p:spPr bwMode="auto">
          <a:xfrm>
            <a:off x="4395788" y="2300288"/>
            <a:ext cx="360362" cy="314325"/>
          </a:xfrm>
          <a:prstGeom prst="downArrow">
            <a:avLst>
              <a:gd name="adj1" fmla="val 50000"/>
              <a:gd name="adj2" fmla="val 4986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323850" y="4821238"/>
            <a:ext cx="8712200" cy="6477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Изолированный передний доступ  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Двухэтапная операция (P/A) – дорзальный релиз, передняя фиксация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536575" y="3438525"/>
            <a:ext cx="3859213" cy="9223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1 группа (30 пациентов) с последствиями травмы позвоночника типа А </a:t>
            </a:r>
            <a:r>
              <a:rPr lang="en-US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(AO/Spine)</a:t>
            </a:r>
            <a:r>
              <a:rPr lang="ru-RU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200" name="TextBox 2"/>
          <p:cNvSpPr txBox="1">
            <a:spLocks noChangeArrowheads="1"/>
          </p:cNvSpPr>
          <p:nvPr/>
        </p:nvSpPr>
        <p:spPr bwMode="auto">
          <a:xfrm>
            <a:off x="676275" y="2628900"/>
            <a:ext cx="8247063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Оценка результатов хирургического лечения</a:t>
            </a:r>
          </a:p>
        </p:txBody>
      </p:sp>
      <p:sp>
        <p:nvSpPr>
          <p:cNvPr id="8201" name="Стрелка вниз 9"/>
          <p:cNvSpPr>
            <a:spLocks noChangeArrowheads="1"/>
          </p:cNvSpPr>
          <p:nvPr/>
        </p:nvSpPr>
        <p:spPr bwMode="auto">
          <a:xfrm>
            <a:off x="2220913" y="3092450"/>
            <a:ext cx="360362" cy="314325"/>
          </a:xfrm>
          <a:prstGeom prst="downArrow">
            <a:avLst>
              <a:gd name="adj1" fmla="val 50000"/>
              <a:gd name="adj2" fmla="val 4986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2" name="Стрелка вниз 9"/>
          <p:cNvSpPr>
            <a:spLocks noChangeArrowheads="1"/>
          </p:cNvSpPr>
          <p:nvPr/>
        </p:nvSpPr>
        <p:spPr bwMode="auto">
          <a:xfrm>
            <a:off x="2220913" y="4462463"/>
            <a:ext cx="360362" cy="312737"/>
          </a:xfrm>
          <a:prstGeom prst="downArrow">
            <a:avLst>
              <a:gd name="adj1" fmla="val 50000"/>
              <a:gd name="adj2" fmla="val 49866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3" name="Стрелка вниз 9"/>
          <p:cNvSpPr>
            <a:spLocks noChangeArrowheads="1"/>
          </p:cNvSpPr>
          <p:nvPr/>
        </p:nvSpPr>
        <p:spPr bwMode="auto">
          <a:xfrm>
            <a:off x="6657975" y="4452938"/>
            <a:ext cx="360363" cy="312737"/>
          </a:xfrm>
          <a:prstGeom prst="downArrow">
            <a:avLst>
              <a:gd name="adj1" fmla="val 50000"/>
              <a:gd name="adj2" fmla="val 49866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4" name="TextBox 6"/>
          <p:cNvSpPr txBox="1">
            <a:spLocks noChangeArrowheads="1"/>
          </p:cNvSpPr>
          <p:nvPr/>
        </p:nvSpPr>
        <p:spPr bwMode="auto">
          <a:xfrm>
            <a:off x="4572000" y="3424238"/>
            <a:ext cx="434975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2 группа (30 пациентов) с последствиями травмы позвоночника типа В и С </a:t>
            </a:r>
            <a:r>
              <a:rPr lang="en-US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(AO/Spine)</a:t>
            </a:r>
            <a:r>
              <a:rPr lang="ru-RU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8205" name="Стрелка вниз 9"/>
          <p:cNvSpPr>
            <a:spLocks noChangeArrowheads="1"/>
          </p:cNvSpPr>
          <p:nvPr/>
        </p:nvSpPr>
        <p:spPr bwMode="auto">
          <a:xfrm>
            <a:off x="6657975" y="3082925"/>
            <a:ext cx="360363" cy="312738"/>
          </a:xfrm>
          <a:prstGeom prst="downArrow">
            <a:avLst>
              <a:gd name="adj1" fmla="val 50000"/>
              <a:gd name="adj2" fmla="val 49866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6" name="Стрелка вниз 9"/>
          <p:cNvSpPr>
            <a:spLocks noChangeArrowheads="1"/>
          </p:cNvSpPr>
          <p:nvPr/>
        </p:nvSpPr>
        <p:spPr bwMode="auto">
          <a:xfrm>
            <a:off x="2220913" y="5559425"/>
            <a:ext cx="360362" cy="312738"/>
          </a:xfrm>
          <a:prstGeom prst="downArrow">
            <a:avLst>
              <a:gd name="adj1" fmla="val 50000"/>
              <a:gd name="adj2" fmla="val 49866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7" name="Стрелка вниз 9"/>
          <p:cNvSpPr>
            <a:spLocks noChangeArrowheads="1"/>
          </p:cNvSpPr>
          <p:nvPr/>
        </p:nvSpPr>
        <p:spPr bwMode="auto">
          <a:xfrm>
            <a:off x="6673850" y="5559425"/>
            <a:ext cx="360363" cy="312738"/>
          </a:xfrm>
          <a:prstGeom prst="downArrow">
            <a:avLst>
              <a:gd name="adj1" fmla="val 50000"/>
              <a:gd name="adj2" fmla="val 49866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olumn lateral bla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5048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500188" y="896938"/>
            <a:ext cx="6467475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1 </a:t>
            </a:r>
            <a:r>
              <a:rPr lang="ru-RU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группа – пациенты с последствиями травмы позвоночника типа А. </a:t>
            </a:r>
          </a:p>
        </p:txBody>
      </p:sp>
      <p:pic>
        <p:nvPicPr>
          <p:cNvPr id="11" name="Picture 7" descr="C:\Users\user\Desktop\операция 20.05\IMG_0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097088"/>
            <a:ext cx="2555875" cy="191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2768600" y="4060825"/>
            <a:ext cx="3816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Передняя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резекция </a:t>
            </a:r>
            <a:r>
              <a:rPr lang="en-US" altLang="ru-RU" sz="1400" b="1">
                <a:latin typeface="Arial" panose="020B0604020202020204" pitchFamily="34" charset="0"/>
              </a:rPr>
              <a:t>L1 </a:t>
            </a:r>
            <a:r>
              <a:rPr lang="ru-RU" altLang="ru-RU" sz="1400" b="1">
                <a:latin typeface="Arial" panose="020B0604020202020204" pitchFamily="34" charset="0"/>
              </a:rPr>
              <a:t>позвонка</a:t>
            </a:r>
            <a:r>
              <a:rPr lang="en-US" altLang="ru-RU" sz="1400" b="1">
                <a:latin typeface="Arial" panose="020B0604020202020204" pitchFamily="34" charset="0"/>
              </a:rPr>
              <a:t> </a:t>
            </a:r>
            <a:r>
              <a:rPr lang="ru-RU" altLang="ru-RU" sz="1400" b="1">
                <a:latin typeface="Arial" panose="020B0604020202020204" pitchFamily="34" charset="0"/>
              </a:rPr>
              <a:t>и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коррекция деформации </a:t>
            </a:r>
          </a:p>
        </p:txBody>
      </p:sp>
      <p:pic>
        <p:nvPicPr>
          <p:cNvPr id="922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t="13651" r="14235" b="10751"/>
          <a:stretch>
            <a:fillRect/>
          </a:stretch>
        </p:blipFill>
        <p:spPr bwMode="auto">
          <a:xfrm>
            <a:off x="173038" y="2097088"/>
            <a:ext cx="1306512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11150" r="9944" b="652"/>
          <a:stretch>
            <a:fillRect/>
          </a:stretch>
        </p:blipFill>
        <p:spPr bwMode="auto">
          <a:xfrm>
            <a:off x="6072188" y="2087563"/>
            <a:ext cx="149542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2" t="27852" r="10133" b="27852"/>
          <a:stretch>
            <a:fillRect/>
          </a:stretch>
        </p:blipFill>
        <p:spPr bwMode="auto">
          <a:xfrm>
            <a:off x="1547813" y="2097088"/>
            <a:ext cx="17335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6" t="20712" r="34241" b="29086"/>
          <a:stretch>
            <a:fillRect/>
          </a:stretch>
        </p:blipFill>
        <p:spPr bwMode="auto">
          <a:xfrm>
            <a:off x="7631113" y="2087563"/>
            <a:ext cx="1397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Левая фигурная скобка 5"/>
          <p:cNvSpPr>
            <a:spLocks/>
          </p:cNvSpPr>
          <p:nvPr/>
        </p:nvSpPr>
        <p:spPr bwMode="auto">
          <a:xfrm rot="-5400000">
            <a:off x="1574007" y="3183731"/>
            <a:ext cx="306388" cy="3108325"/>
          </a:xfrm>
          <a:prstGeom prst="leftBrace">
            <a:avLst>
              <a:gd name="adj1" fmla="val 8313"/>
              <a:gd name="adj2" fmla="val 49542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7" name="Левая фигурная скобка 5"/>
          <p:cNvSpPr>
            <a:spLocks/>
          </p:cNvSpPr>
          <p:nvPr/>
        </p:nvSpPr>
        <p:spPr bwMode="auto">
          <a:xfrm rot="-5400000">
            <a:off x="7371557" y="3286918"/>
            <a:ext cx="355600" cy="2957513"/>
          </a:xfrm>
          <a:prstGeom prst="leftBrace">
            <a:avLst>
              <a:gd name="adj1" fmla="val 8317"/>
              <a:gd name="adj2" fmla="val 49542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5924550" y="4905375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КТ через 12 месяцев после передней фиксации</a:t>
            </a:r>
            <a:r>
              <a:rPr lang="en-US" altLang="ru-RU" sz="1400" b="1">
                <a:latin typeface="Arial" panose="020B0604020202020204" pitchFamily="34" charset="0"/>
              </a:rPr>
              <a:t> Th1</a:t>
            </a:r>
            <a:r>
              <a:rPr lang="ru-RU" altLang="ru-RU" sz="1400" b="1">
                <a:latin typeface="Arial" panose="020B0604020202020204" pitchFamily="34" charset="0"/>
              </a:rPr>
              <a:t>2</a:t>
            </a:r>
            <a:r>
              <a:rPr lang="en-US" altLang="ru-RU" sz="1400" b="1">
                <a:latin typeface="Arial" panose="020B0604020202020204" pitchFamily="34" charset="0"/>
              </a:rPr>
              <a:t>-L</a:t>
            </a:r>
            <a:r>
              <a:rPr lang="ru-RU" altLang="ru-RU" sz="1400" b="1">
                <a:latin typeface="Arial" panose="020B0604020202020204" pitchFamily="34" charset="0"/>
              </a:rPr>
              <a:t>2</a:t>
            </a:r>
            <a:r>
              <a:rPr lang="en-US" altLang="ru-RU" sz="1400" b="1">
                <a:latin typeface="Arial" panose="020B0604020202020204" pitchFamily="34" charset="0"/>
              </a:rPr>
              <a:t> </a:t>
            </a:r>
            <a:r>
              <a:rPr lang="ru-RU" altLang="ru-RU" sz="14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29" name="TextBox 11"/>
          <p:cNvSpPr txBox="1">
            <a:spLocks noChangeArrowheads="1"/>
          </p:cNvSpPr>
          <p:nvPr/>
        </p:nvSpPr>
        <p:spPr bwMode="auto">
          <a:xfrm>
            <a:off x="28575" y="4905375"/>
            <a:ext cx="34083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КТ</a:t>
            </a:r>
            <a:r>
              <a:rPr lang="en-US" altLang="ru-RU" sz="1400" b="1">
                <a:latin typeface="Arial" panose="020B0604020202020204" pitchFamily="34" charset="0"/>
              </a:rPr>
              <a:t> </a:t>
            </a:r>
            <a:r>
              <a:rPr lang="ru-RU" altLang="ru-RU" sz="1400" b="1">
                <a:latin typeface="Arial" panose="020B0604020202020204" pitchFamily="34" charset="0"/>
              </a:rPr>
              <a:t>и рентгенография до операции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(последствия перелома  </a:t>
            </a:r>
            <a:r>
              <a:rPr lang="en-US" altLang="ru-RU" sz="1400" b="1">
                <a:latin typeface="Arial" panose="020B0604020202020204" pitchFamily="34" charset="0"/>
              </a:rPr>
              <a:t>L</a:t>
            </a:r>
            <a:r>
              <a:rPr lang="ru-RU" altLang="ru-RU" sz="1400" b="1">
                <a:latin typeface="Arial" panose="020B0604020202020204" pitchFamily="34" charset="0"/>
              </a:rPr>
              <a:t>1</a:t>
            </a:r>
            <a:r>
              <a:rPr lang="en-US" altLang="ru-RU" sz="1400" b="1">
                <a:latin typeface="Arial" panose="020B0604020202020204" pitchFamily="34" charset="0"/>
              </a:rPr>
              <a:t> </a:t>
            </a:r>
            <a:r>
              <a:rPr lang="ru-RU" altLang="ru-RU" sz="1400" b="1">
                <a:latin typeface="Arial" panose="020B0604020202020204" pitchFamily="34" charset="0"/>
              </a:rPr>
              <a:t>позвонка)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olumn lateral bla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5048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Диаграмма 6"/>
          <p:cNvGraphicFramePr>
            <a:graphicFrameLocks/>
          </p:cNvGraphicFramePr>
          <p:nvPr/>
        </p:nvGraphicFramePr>
        <p:xfrm>
          <a:off x="57150" y="1731963"/>
          <a:ext cx="4721225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Chart" r:id="rId5" imgW="4724809" imgH="3139712" progId="Excel.Chart.8">
                  <p:embed/>
                </p:oleObj>
              </mc:Choice>
              <mc:Fallback>
                <p:oleObj name="Chart" r:id="rId5" imgW="4724809" imgH="3139712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731963"/>
                        <a:ext cx="4721225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546100" y="1782763"/>
            <a:ext cx="4205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>
                <a:solidFill>
                  <a:srgbClr val="FFFF00"/>
                </a:solidFill>
                <a:latin typeface="Arial" panose="020B0604020202020204" pitchFamily="34" charset="0"/>
              </a:rPr>
              <a:t>Oswestry Disability Index (ODI </a:t>
            </a:r>
            <a:r>
              <a:rPr lang="ru-RU" altLang="ru-RU" sz="1600" b="1">
                <a:solidFill>
                  <a:srgbClr val="FFFF00"/>
                </a:solidFill>
                <a:latin typeface="Arial" panose="020B0604020202020204" pitchFamily="34" charset="0"/>
              </a:rPr>
              <a:t>спина)</a:t>
            </a:r>
            <a:endParaRPr lang="ru-RU" altLang="ru-RU" sz="1600">
              <a:latin typeface="Arial" panose="020B0604020202020204" pitchFamily="34" charset="0"/>
            </a:endParaRP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1208088" y="865188"/>
            <a:ext cx="7273925" cy="6778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Оценка качества жизни пациентов 1</a:t>
            </a:r>
            <a:r>
              <a:rPr lang="en-US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ru-RU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ой группы спустя 1</a:t>
            </a:r>
            <a:r>
              <a:rPr lang="en-US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ru-RU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 месяцев после хирургического лечения (</a:t>
            </a:r>
            <a:r>
              <a:rPr lang="en-US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n – 30</a:t>
            </a:r>
            <a:r>
              <a:rPr lang="ru-RU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).</a:t>
            </a:r>
            <a:endParaRPr lang="ru-RU" altLang="ru-RU" sz="1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271463" y="5775325"/>
            <a:ext cx="71437" cy="714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412750" y="4833938"/>
            <a:ext cx="3570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 b="1">
                <a:solidFill>
                  <a:srgbClr val="66FF33"/>
                </a:solidFill>
                <a:latin typeface="Arial" panose="020B0604020202020204" pitchFamily="34" charset="0"/>
              </a:rPr>
              <a:t>Пациенты полностью реабилитированы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946650"/>
            <a:ext cx="73025" cy="7302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412750" y="5189538"/>
            <a:ext cx="3794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>
                <a:solidFill>
                  <a:srgbClr val="FFFF00"/>
                </a:solidFill>
                <a:latin typeface="Arial" panose="020B0604020202020204" pitchFamily="34" charset="0"/>
              </a:rPr>
              <a:t>Минимальное влияние на жизнедеятельность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>
                <a:solidFill>
                  <a:srgbClr val="FFFF00"/>
                </a:solidFill>
                <a:latin typeface="Arial" panose="020B0604020202020204" pitchFamily="34" charset="0"/>
              </a:rPr>
              <a:t>(периодический умеренный болевой синдром)</a:t>
            </a:r>
          </a:p>
        </p:txBody>
      </p:sp>
      <p:sp>
        <p:nvSpPr>
          <p:cNvPr id="10250" name="TextBox 3"/>
          <p:cNvSpPr txBox="1">
            <a:spLocks noChangeArrowheads="1"/>
          </p:cNvSpPr>
          <p:nvPr/>
        </p:nvSpPr>
        <p:spPr bwMode="auto">
          <a:xfrm>
            <a:off x="415925" y="5667375"/>
            <a:ext cx="40703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>
                <a:solidFill>
                  <a:srgbClr val="FF0000"/>
                </a:solidFill>
                <a:latin typeface="Arial" panose="020B0604020202020204" pitchFamily="34" charset="0"/>
              </a:rPr>
              <a:t>Пациент испытывает значительный болевой синдром. 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>
                <a:solidFill>
                  <a:srgbClr val="FF0000"/>
                </a:solidFill>
                <a:latin typeface="Arial" panose="020B0604020202020204" pitchFamily="34" charset="0"/>
              </a:rPr>
              <a:t>Повседневная активность резко снижена или невозможна. 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1411288"/>
            <a:ext cx="4032250" cy="709612"/>
          </a:xfrm>
        </p:spPr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Визуально-аналоговая шкала (</a:t>
            </a:r>
            <a:r>
              <a:rPr lang="en-US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VAS</a:t>
            </a:r>
            <a:r>
              <a:rPr lang="ru-RU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)</a:t>
            </a:r>
            <a:endParaRPr lang="ru-RU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025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326063"/>
            <a:ext cx="73025" cy="666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Рисунок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2208213"/>
            <a:ext cx="2597150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Выноска: стрелка влево 5"/>
          <p:cNvSpPr>
            <a:spLocks noChangeArrowheads="1"/>
          </p:cNvSpPr>
          <p:nvPr/>
        </p:nvSpPr>
        <p:spPr bwMode="auto">
          <a:xfrm>
            <a:off x="6045200" y="5672138"/>
            <a:ext cx="504825" cy="409575"/>
          </a:xfrm>
          <a:prstGeom prst="leftArrowCallout">
            <a:avLst>
              <a:gd name="adj1" fmla="val 25000"/>
              <a:gd name="adj2" fmla="val 74144"/>
              <a:gd name="adj3" fmla="val 25119"/>
              <a:gd name="adj4" fmla="val 64977"/>
            </a:avLst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55" name="TextBox 6"/>
          <p:cNvSpPr txBox="1">
            <a:spLocks noChangeArrowheads="1"/>
          </p:cNvSpPr>
          <p:nvPr/>
        </p:nvSpPr>
        <p:spPr bwMode="auto">
          <a:xfrm>
            <a:off x="4845050" y="5543550"/>
            <a:ext cx="1301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Me </a:t>
            </a:r>
            <a:r>
              <a:rPr lang="ru-RU" altLang="ru-RU" sz="1800" b="1">
                <a:latin typeface="Arial" panose="020B0604020202020204" pitchFamily="34" charset="0"/>
              </a:rPr>
              <a:t>0,0 </a:t>
            </a:r>
            <a:endParaRPr lang="en-US" altLang="ru-RU" sz="1800" b="1">
              <a:latin typeface="Arial" panose="020B0604020202020204" pitchFamily="34" charset="0"/>
            </a:endParaRP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(0,0 – 1,0)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31" name="Rectangle 11"/>
          <p:cNvSpPr>
            <a:spLocks noChangeArrowheads="1"/>
          </p:cNvSpPr>
          <p:nvPr/>
        </p:nvSpPr>
        <p:spPr bwMode="auto">
          <a:xfrm flipH="1">
            <a:off x="9324975" y="1700213"/>
            <a:ext cx="7143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 eaLnBrk="1" hangingPunct="1">
              <a:defRPr/>
            </a:pPr>
            <a:r>
              <a:rPr lang="ru-RU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11267" name="Picture 4" descr="column lateral bla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5048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179388" y="1760538"/>
            <a:ext cx="1830387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№1</a:t>
            </a:r>
          </a:p>
        </p:txBody>
      </p:sp>
      <p:sp>
        <p:nvSpPr>
          <p:cNvPr id="11269" name="Прямоугольник 2"/>
          <p:cNvSpPr>
            <a:spLocks noChangeArrowheads="1"/>
          </p:cNvSpPr>
          <p:nvPr/>
        </p:nvSpPr>
        <p:spPr bwMode="auto">
          <a:xfrm>
            <a:off x="1476375" y="884238"/>
            <a:ext cx="6467475" cy="6762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2 группа – пациенты с последствиями травмы позвоночника типа В и</a:t>
            </a:r>
            <a:r>
              <a:rPr lang="en-US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 C</a:t>
            </a:r>
            <a:r>
              <a:rPr lang="ru-RU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127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305050"/>
            <a:ext cx="254476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11150" r="4793" b="14301"/>
          <a:stretch>
            <a:fillRect/>
          </a:stretch>
        </p:blipFill>
        <p:spPr bwMode="auto">
          <a:xfrm>
            <a:off x="7524750" y="2305050"/>
            <a:ext cx="139858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48524" r="20470" b="1274"/>
          <a:stretch>
            <a:fillRect/>
          </a:stretch>
        </p:blipFill>
        <p:spPr bwMode="auto">
          <a:xfrm>
            <a:off x="179388" y="2316163"/>
            <a:ext cx="19351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74613" y="4760913"/>
            <a:ext cx="2124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КТ до операции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(последствия перелома  </a:t>
            </a:r>
            <a:r>
              <a:rPr lang="en-US" altLang="ru-RU" sz="1400" b="1">
                <a:latin typeface="Arial" panose="020B0604020202020204" pitchFamily="34" charset="0"/>
              </a:rPr>
              <a:t>L3 </a:t>
            </a:r>
            <a:r>
              <a:rPr lang="ru-RU" altLang="ru-RU" sz="1400" b="1">
                <a:latin typeface="Arial" panose="020B0604020202020204" pitchFamily="34" charset="0"/>
              </a:rPr>
              <a:t>позвонка)</a:t>
            </a:r>
          </a:p>
        </p:txBody>
      </p:sp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5170488" y="5049838"/>
            <a:ext cx="34559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КТ и рентгенография через 12 месяцев после передней фиксации</a:t>
            </a:r>
            <a:r>
              <a:rPr lang="en-US" altLang="ru-RU" sz="1400" b="1">
                <a:latin typeface="Arial" panose="020B0604020202020204" pitchFamily="34" charset="0"/>
              </a:rPr>
              <a:t> L</a:t>
            </a:r>
            <a:r>
              <a:rPr lang="ru-RU" altLang="ru-RU" sz="1400" b="1">
                <a:latin typeface="Arial" panose="020B0604020202020204" pitchFamily="34" charset="0"/>
              </a:rPr>
              <a:t>2</a:t>
            </a:r>
            <a:r>
              <a:rPr lang="en-US" altLang="ru-RU" sz="1400" b="1">
                <a:latin typeface="Arial" panose="020B0604020202020204" pitchFamily="34" charset="0"/>
              </a:rPr>
              <a:t>-L4 </a:t>
            </a:r>
            <a:r>
              <a:rPr lang="ru-RU" altLang="ru-RU" sz="14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75" name="Левая фигурная скобка 5"/>
          <p:cNvSpPr>
            <a:spLocks/>
          </p:cNvSpPr>
          <p:nvPr/>
        </p:nvSpPr>
        <p:spPr bwMode="auto">
          <a:xfrm rot="-5400000">
            <a:off x="6723857" y="2813844"/>
            <a:ext cx="347662" cy="4051300"/>
          </a:xfrm>
          <a:prstGeom prst="leftBrace">
            <a:avLst>
              <a:gd name="adj1" fmla="val 8308"/>
              <a:gd name="adj2" fmla="val 49542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1276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3" t="31941" r="24152" b="22517"/>
          <a:stretch>
            <a:fillRect/>
          </a:stretch>
        </p:blipFill>
        <p:spPr bwMode="auto">
          <a:xfrm>
            <a:off x="2586038" y="2305050"/>
            <a:ext cx="18208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TextBox 11"/>
          <p:cNvSpPr txBox="1">
            <a:spLocks noChangeArrowheads="1"/>
          </p:cNvSpPr>
          <p:nvPr/>
        </p:nvSpPr>
        <p:spPr bwMode="auto">
          <a:xfrm>
            <a:off x="2498725" y="4760913"/>
            <a:ext cx="2073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КТ после операции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31" name="Rectangle 11"/>
          <p:cNvSpPr>
            <a:spLocks noChangeArrowheads="1"/>
          </p:cNvSpPr>
          <p:nvPr/>
        </p:nvSpPr>
        <p:spPr bwMode="auto">
          <a:xfrm flipH="1">
            <a:off x="9324975" y="1700213"/>
            <a:ext cx="71438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 eaLnBrk="1" hangingPunct="1">
              <a:defRPr/>
            </a:pPr>
            <a:r>
              <a:rPr lang="ru-RU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12291" name="Picture 4" descr="column lateral bla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5048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179388" y="1760538"/>
            <a:ext cx="1822450" cy="430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bg1"/>
                </a:solidFill>
                <a:latin typeface="Arial" panose="020B0604020202020204" pitchFamily="34" charset="0"/>
              </a:rPr>
              <a:t>Пример №2</a:t>
            </a:r>
          </a:p>
        </p:txBody>
      </p:sp>
      <p:sp>
        <p:nvSpPr>
          <p:cNvPr id="12293" name="Прямоугольник 2"/>
          <p:cNvSpPr>
            <a:spLocks noChangeArrowheads="1"/>
          </p:cNvSpPr>
          <p:nvPr/>
        </p:nvSpPr>
        <p:spPr bwMode="auto">
          <a:xfrm>
            <a:off x="1619250" y="936625"/>
            <a:ext cx="6467475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2 группа – пациенты с последствиями травмы позвоночника типа В и</a:t>
            </a:r>
            <a:r>
              <a:rPr lang="en-US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 C</a:t>
            </a:r>
            <a:r>
              <a:rPr lang="ru-RU" altLang="ru-RU" sz="1800" b="1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2294" name="TextBox 11"/>
          <p:cNvSpPr txBox="1">
            <a:spLocks noChangeArrowheads="1"/>
          </p:cNvSpPr>
          <p:nvPr/>
        </p:nvSpPr>
        <p:spPr bwMode="auto">
          <a:xfrm>
            <a:off x="271463" y="4664075"/>
            <a:ext cx="34083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КТ</a:t>
            </a:r>
            <a:r>
              <a:rPr lang="en-US" altLang="ru-RU" sz="1400" b="1">
                <a:latin typeface="Arial" panose="020B0604020202020204" pitchFamily="34" charset="0"/>
              </a:rPr>
              <a:t> </a:t>
            </a:r>
            <a:r>
              <a:rPr lang="ru-RU" altLang="ru-RU" sz="1400" b="1">
                <a:latin typeface="Arial" panose="020B0604020202020204" pitchFamily="34" charset="0"/>
              </a:rPr>
              <a:t>и рентгенография до операции</a:t>
            </a: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(последствия перелома  </a:t>
            </a:r>
            <a:r>
              <a:rPr lang="en-US" altLang="ru-RU" sz="1400" b="1">
                <a:latin typeface="Arial" panose="020B0604020202020204" pitchFamily="34" charset="0"/>
              </a:rPr>
              <a:t>L</a:t>
            </a:r>
            <a:r>
              <a:rPr lang="ru-RU" altLang="ru-RU" sz="1400" b="1">
                <a:latin typeface="Arial" panose="020B0604020202020204" pitchFamily="34" charset="0"/>
              </a:rPr>
              <a:t>1</a:t>
            </a:r>
            <a:r>
              <a:rPr lang="en-US" altLang="ru-RU" sz="1400" b="1">
                <a:latin typeface="Arial" panose="020B0604020202020204" pitchFamily="34" charset="0"/>
              </a:rPr>
              <a:t> </a:t>
            </a:r>
            <a:r>
              <a:rPr lang="ru-RU" altLang="ru-RU" sz="1400" b="1">
                <a:latin typeface="Arial" panose="020B0604020202020204" pitchFamily="34" charset="0"/>
              </a:rPr>
              <a:t>позвонка)</a:t>
            </a:r>
          </a:p>
        </p:txBody>
      </p:sp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5976938" y="4910138"/>
            <a:ext cx="316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КТ через 12 месяцев после передней фиксации</a:t>
            </a:r>
            <a:r>
              <a:rPr lang="en-US" altLang="ru-RU" sz="1400" b="1">
                <a:latin typeface="Arial" panose="020B0604020202020204" pitchFamily="34" charset="0"/>
              </a:rPr>
              <a:t> Th1</a:t>
            </a:r>
            <a:r>
              <a:rPr lang="ru-RU" altLang="ru-RU" sz="1400" b="1">
                <a:latin typeface="Arial" panose="020B0604020202020204" pitchFamily="34" charset="0"/>
              </a:rPr>
              <a:t>2</a:t>
            </a:r>
            <a:r>
              <a:rPr lang="en-US" altLang="ru-RU" sz="1400" b="1">
                <a:latin typeface="Arial" panose="020B0604020202020204" pitchFamily="34" charset="0"/>
              </a:rPr>
              <a:t>-L</a:t>
            </a:r>
            <a:r>
              <a:rPr lang="ru-RU" altLang="ru-RU" sz="1400" b="1">
                <a:latin typeface="Arial" panose="020B0604020202020204" pitchFamily="34" charset="0"/>
              </a:rPr>
              <a:t>2</a:t>
            </a:r>
            <a:r>
              <a:rPr lang="en-US" altLang="ru-RU" sz="1400" b="1">
                <a:latin typeface="Arial" panose="020B0604020202020204" pitchFamily="34" charset="0"/>
              </a:rPr>
              <a:t> </a:t>
            </a:r>
            <a:r>
              <a:rPr lang="ru-RU" altLang="ru-RU" sz="14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3919538" y="4910138"/>
            <a:ext cx="2071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latin typeface="Arial" panose="020B0604020202020204" pitchFamily="34" charset="0"/>
              </a:rPr>
              <a:t>Рентгенография после операции</a:t>
            </a:r>
          </a:p>
        </p:txBody>
      </p:sp>
      <p:pic>
        <p:nvPicPr>
          <p:cNvPr id="1229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t="10101" r="26938" b="16400"/>
          <a:stretch>
            <a:fillRect/>
          </a:stretch>
        </p:blipFill>
        <p:spPr bwMode="auto">
          <a:xfrm>
            <a:off x="195263" y="2332038"/>
            <a:ext cx="149701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0" t="33759" r="27852" b="33414"/>
          <a:stretch>
            <a:fillRect/>
          </a:stretch>
        </p:blipFill>
        <p:spPr bwMode="auto">
          <a:xfrm>
            <a:off x="1763713" y="2332038"/>
            <a:ext cx="193516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1" t="36711" r="27852" b="36711"/>
          <a:stretch>
            <a:fillRect/>
          </a:stretch>
        </p:blipFill>
        <p:spPr bwMode="auto">
          <a:xfrm>
            <a:off x="6027738" y="2295525"/>
            <a:ext cx="28956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t="17850" r="8040" b="11208"/>
          <a:stretch>
            <a:fillRect/>
          </a:stretch>
        </p:blipFill>
        <p:spPr bwMode="auto">
          <a:xfrm>
            <a:off x="4140200" y="2328863"/>
            <a:ext cx="16303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olumn lateral bla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5048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5" name="Диаграмма 6"/>
          <p:cNvGraphicFramePr>
            <a:graphicFrameLocks/>
          </p:cNvGraphicFramePr>
          <p:nvPr/>
        </p:nvGraphicFramePr>
        <p:xfrm>
          <a:off x="57150" y="1731963"/>
          <a:ext cx="4721225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Chart" r:id="rId5" imgW="4724809" imgH="3139712" progId="Excel.Chart.8">
                  <p:embed/>
                </p:oleObj>
              </mc:Choice>
              <mc:Fallback>
                <p:oleObj name="Chart" r:id="rId5" imgW="4724809" imgH="3139712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731963"/>
                        <a:ext cx="4721225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236538" y="1797050"/>
            <a:ext cx="436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rgbClr val="FFFF00"/>
                </a:solidFill>
                <a:latin typeface="Arial" panose="020B0604020202020204" pitchFamily="34" charset="0"/>
              </a:rPr>
              <a:t>Oswestry Disability Index (ODI</a:t>
            </a:r>
            <a:r>
              <a:rPr lang="ru-RU" altLang="ru-RU" sz="1800" b="1">
                <a:solidFill>
                  <a:srgbClr val="FFFF00"/>
                </a:solidFill>
                <a:latin typeface="Arial" panose="020B0604020202020204" pitchFamily="34" charset="0"/>
              </a:rPr>
              <a:t> спина)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1168400" y="915988"/>
            <a:ext cx="7273925" cy="6778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Оценка качества жизни пациентов </a:t>
            </a:r>
            <a:r>
              <a:rPr lang="en-US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ru-RU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-ой группы спустя 1</a:t>
            </a:r>
            <a:r>
              <a:rPr lang="en-US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ru-RU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 месяцев после хирургического лечения (</a:t>
            </a:r>
            <a:r>
              <a:rPr lang="en-US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n – 30</a:t>
            </a:r>
            <a:r>
              <a:rPr lang="ru-RU" altLang="ru-RU" sz="1900" b="1">
                <a:solidFill>
                  <a:schemeClr val="bg1"/>
                </a:solidFill>
                <a:latin typeface="Arial" panose="020B0604020202020204" pitchFamily="34" charset="0"/>
              </a:rPr>
              <a:t>).</a:t>
            </a:r>
            <a:endParaRPr lang="ru-RU" altLang="ru-RU" sz="1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271463" y="5775325"/>
            <a:ext cx="71437" cy="714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398463" y="4892675"/>
            <a:ext cx="35702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 b="1">
                <a:solidFill>
                  <a:srgbClr val="66FF33"/>
                </a:solidFill>
                <a:latin typeface="Arial" panose="020B0604020202020204" pitchFamily="34" charset="0"/>
              </a:rPr>
              <a:t>Пациенты полностью реабилитированы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002213"/>
            <a:ext cx="73025" cy="7302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412750" y="5189538"/>
            <a:ext cx="3794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>
                <a:solidFill>
                  <a:srgbClr val="FFFF00"/>
                </a:solidFill>
                <a:latin typeface="Arial" panose="020B0604020202020204" pitchFamily="34" charset="0"/>
              </a:rPr>
              <a:t>Минимальное влияние на жизнедеятельность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>
                <a:solidFill>
                  <a:srgbClr val="FFFF00"/>
                </a:solidFill>
                <a:latin typeface="Arial" panose="020B0604020202020204" pitchFamily="34" charset="0"/>
              </a:rPr>
              <a:t>(периодический умеренный болевой синдром)</a:t>
            </a:r>
          </a:p>
        </p:txBody>
      </p:sp>
      <p:sp>
        <p:nvSpPr>
          <p:cNvPr id="13322" name="TextBox 3"/>
          <p:cNvSpPr txBox="1">
            <a:spLocks noChangeArrowheads="1"/>
          </p:cNvSpPr>
          <p:nvPr/>
        </p:nvSpPr>
        <p:spPr bwMode="auto">
          <a:xfrm>
            <a:off x="415925" y="5667375"/>
            <a:ext cx="40703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>
                <a:solidFill>
                  <a:srgbClr val="FF0000"/>
                </a:solidFill>
                <a:latin typeface="Arial" panose="020B0604020202020204" pitchFamily="34" charset="0"/>
              </a:rPr>
              <a:t>Пациент испытывает значительный болевой синдром. 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>
                <a:solidFill>
                  <a:srgbClr val="FF0000"/>
                </a:solidFill>
                <a:latin typeface="Arial" panose="020B0604020202020204" pitchFamily="34" charset="0"/>
              </a:rPr>
              <a:t>Повседневная активность резко снижена или невозможна. 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7575" y="1443038"/>
            <a:ext cx="4306888" cy="709612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Визуально-аналоговая шкала (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VAS</a:t>
            </a:r>
            <a:r>
              <a:rPr lang="ru-RU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)</a:t>
            </a:r>
            <a:endParaRPr lang="ru-RU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332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326063"/>
            <a:ext cx="73025" cy="666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Рисунок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2208213"/>
            <a:ext cx="2597150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Выноска: стрелка влево 5"/>
          <p:cNvSpPr>
            <a:spLocks noChangeArrowheads="1"/>
          </p:cNvSpPr>
          <p:nvPr/>
        </p:nvSpPr>
        <p:spPr bwMode="auto">
          <a:xfrm>
            <a:off x="6091238" y="3932238"/>
            <a:ext cx="473075" cy="2009775"/>
          </a:xfrm>
          <a:prstGeom prst="leftArrowCallout">
            <a:avLst>
              <a:gd name="adj1" fmla="val 24979"/>
              <a:gd name="adj2" fmla="val 74110"/>
              <a:gd name="adj3" fmla="val 25000"/>
              <a:gd name="adj4" fmla="val 64977"/>
            </a:avLst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3327" name="TextBox 6"/>
          <p:cNvSpPr txBox="1">
            <a:spLocks noChangeArrowheads="1"/>
          </p:cNvSpPr>
          <p:nvPr/>
        </p:nvSpPr>
        <p:spPr bwMode="auto">
          <a:xfrm>
            <a:off x="4822825" y="4679950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Me </a:t>
            </a:r>
            <a:r>
              <a:rPr lang="ru-RU" altLang="ru-RU" sz="1800" b="1">
                <a:latin typeface="Arial" panose="020B0604020202020204" pitchFamily="34" charset="0"/>
              </a:rPr>
              <a:t>4,0 </a:t>
            </a:r>
            <a:endParaRPr lang="en-US" altLang="ru-RU" sz="1800" b="1">
              <a:latin typeface="Arial" panose="020B0604020202020204" pitchFamily="34" charset="0"/>
            </a:endParaRPr>
          </a:p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(0,25 – 6,0) </a:t>
            </a:r>
          </a:p>
        </p:txBody>
      </p:sp>
      <p:graphicFrame>
        <p:nvGraphicFramePr>
          <p:cNvPr id="13328" name="Диаграмма 6"/>
          <p:cNvGraphicFramePr>
            <a:graphicFrameLocks/>
          </p:cNvGraphicFramePr>
          <p:nvPr/>
        </p:nvGraphicFramePr>
        <p:xfrm>
          <a:off x="260350" y="1893888"/>
          <a:ext cx="4721225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Chart" r:id="rId11" imgW="4724809" imgH="3139712" progId="Excel.Chart.8">
                  <p:embed/>
                </p:oleObj>
              </mc:Choice>
              <mc:Fallback>
                <p:oleObj name="Chart" r:id="rId11" imgW="4724809" imgH="3139712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893888"/>
                        <a:ext cx="4721225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olumn lateral bla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5048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9" name="Диаграмма 6"/>
          <p:cNvGraphicFramePr>
            <a:graphicFrameLocks/>
          </p:cNvGraphicFramePr>
          <p:nvPr/>
        </p:nvGraphicFramePr>
        <p:xfrm>
          <a:off x="57150" y="1731963"/>
          <a:ext cx="4721225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Chart" r:id="rId6" imgW="4724809" imgH="3139712" progId="Excel.Chart.8">
                  <p:embed/>
                </p:oleObj>
              </mc:Choice>
              <mc:Fallback>
                <p:oleObj name="Chart" r:id="rId6" imgW="4724809" imgH="3139712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731963"/>
                        <a:ext cx="4721225" cy="313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1258888" y="885825"/>
            <a:ext cx="7273925" cy="706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Сравнительный анализ результатов хирургического лечения пациентов 1-й и 2-й групп </a:t>
            </a:r>
            <a:endParaRPr lang="ru-RU" altLang="ru-RU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850" y="2108200"/>
          <a:ext cx="8359775" cy="3990975"/>
        </p:xfrm>
        <a:graphic>
          <a:graphicData uri="http://schemas.openxmlformats.org/drawingml/2006/table">
            <a:tbl>
              <a:tblPr/>
              <a:tblGrid>
                <a:gridCol w="3228397"/>
                <a:gridCol w="1902981"/>
                <a:gridCol w="2130522"/>
                <a:gridCol w="1097874"/>
              </a:tblGrid>
              <a:tr h="58924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критерия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1-я группа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2-я группа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40077">
                <a:tc>
                  <a:txBody>
                    <a:bodyPr/>
                    <a:lstStyle/>
                    <a:p>
                      <a:r>
                        <a:rPr lang="ru-RU" sz="18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Резидуальный послеоперационный кифоз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1,0° (0,0 – 2,0)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4,5° (3,0 – 10,0) 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p&lt;0,001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40077">
                <a:tc>
                  <a:txBody>
                    <a:bodyPr/>
                    <a:lstStyle/>
                    <a:p>
                      <a:r>
                        <a:rPr lang="ru-RU" sz="18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Потеря коррекции через 12 месяцев после операции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0,5° (0,0 – 2,0)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4,5° (3,0 – 10,0) 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p&lt;0,001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40077">
                <a:tc>
                  <a:txBody>
                    <a:bodyPr/>
                    <a:lstStyle/>
                    <a:p>
                      <a:r>
                        <a:rPr lang="ru-RU" sz="18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 через 12 месяцев после операции (баллы)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 (0,0 – 1,0) 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 (0,25 – 6,0) 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p=0,001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75026">
                <a:tc>
                  <a:txBody>
                    <a:bodyPr/>
                    <a:lstStyle/>
                    <a:p>
                      <a:r>
                        <a:rPr lang="ru-RU" sz="18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 через 12 месяцев после операции (%)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 (4,3 – 10,0) 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39,0 (15,3 – 44,5) 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p&lt;0,001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40720">
                <a:tc>
                  <a:txBody>
                    <a:bodyPr/>
                    <a:lstStyle/>
                    <a:p>
                      <a:r>
                        <a:rPr lang="ru-RU" sz="18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кровопотери (мл)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 (462 – 837)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(950 – 1237)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p&lt;0,001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5757">
                <a:tc>
                  <a:txBody>
                    <a:bodyPr/>
                    <a:lstStyle/>
                    <a:p>
                      <a:r>
                        <a:rPr lang="ru-RU" sz="18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операции (минуты)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(86 – 136)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(131 – 169)</a:t>
                      </a: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p&lt;0,001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12885</TotalTime>
  <Words>576</Words>
  <Application>Microsoft Office PowerPoint</Application>
  <PresentationFormat>Экран (4:3)</PresentationFormat>
  <Paragraphs>93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Tahoma</vt:lpstr>
      <vt:lpstr>Wingdings</vt:lpstr>
      <vt:lpstr>Times New Roman</vt:lpstr>
      <vt:lpstr>Whirlpool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Визуально-аналоговая шкала (VAS)</vt:lpstr>
      <vt:lpstr>Презентация PowerPoint</vt:lpstr>
      <vt:lpstr>Презентация PowerPoint</vt:lpstr>
      <vt:lpstr>Визуально-аналоговая шкала (VAS)</vt:lpstr>
      <vt:lpstr>Презентация PowerPoint</vt:lpstr>
      <vt:lpstr>Презентация PowerPoint</vt:lpstr>
    </vt:vector>
  </TitlesOfParts>
  <Company>Aesculap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Spine</dc:title>
  <dc:creator>MAIESUDE</dc:creator>
  <cp:lastModifiedBy>Владелец</cp:lastModifiedBy>
  <cp:revision>529</cp:revision>
  <cp:lastPrinted>1999-03-01T07:18:16Z</cp:lastPrinted>
  <dcterms:created xsi:type="dcterms:W3CDTF">1998-05-05T08:50:03Z</dcterms:created>
  <dcterms:modified xsi:type="dcterms:W3CDTF">2021-12-04T10:03:36Z</dcterms:modified>
</cp:coreProperties>
</file>