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58" r:id="rId6"/>
    <p:sldId id="261" r:id="rId7"/>
    <p:sldId id="259" r:id="rId8"/>
    <p:sldId id="268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46309896766332"/>
          <c:y val="2.8635585644539423E-2"/>
          <c:w val="0.76414555444325793"/>
          <c:h val="0.6134009193423694"/>
        </c:manualLayout>
      </c:layout>
      <c:barChart>
        <c:barDir val="col"/>
        <c:grouping val="clustered"/>
        <c:varyColors val="0"/>
        <c:ser>
          <c:idx val="0"/>
          <c:order val="0"/>
          <c:tx>
            <c:v>Планктонная культура</c:v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6"/>
              <c:pt idx="0">
                <c:v>контроль</c:v>
              </c:pt>
              <c:pt idx="1">
                <c:v>5</c:v>
              </c:pt>
              <c:pt idx="2">
                <c:v>10</c:v>
              </c:pt>
              <c:pt idx="3">
                <c:v>25</c:v>
              </c:pt>
              <c:pt idx="4">
                <c:v>100</c:v>
              </c:pt>
              <c:pt idx="5">
                <c:v>200</c:v>
              </c:pt>
            </c:strLit>
          </c:cat>
          <c:val>
            <c:numRef>
              <c:f>Лист1!$A$1:$A$6</c:f>
              <c:numCache>
                <c:formatCode>General</c:formatCode>
                <c:ptCount val="6"/>
                <c:pt idx="0">
                  <c:v>8.6999999999999993</c:v>
                </c:pt>
                <c:pt idx="1">
                  <c:v>6.2</c:v>
                </c:pt>
                <c:pt idx="2">
                  <c:v>3.7</c:v>
                </c:pt>
                <c:pt idx="3">
                  <c:v>1.2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84-4E97-AE8B-612856D22DDA}"/>
            </c:ext>
          </c:extLst>
        </c:ser>
        <c:ser>
          <c:idx val="1"/>
          <c:order val="1"/>
          <c:tx>
            <c:v>Биопленка</c:v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6"/>
              <c:pt idx="0">
                <c:v>контроль</c:v>
              </c:pt>
              <c:pt idx="1">
                <c:v>5</c:v>
              </c:pt>
              <c:pt idx="2">
                <c:v>10</c:v>
              </c:pt>
              <c:pt idx="3">
                <c:v>25</c:v>
              </c:pt>
              <c:pt idx="4">
                <c:v>100</c:v>
              </c:pt>
              <c:pt idx="5">
                <c:v>200</c:v>
              </c:pt>
            </c:strLit>
          </c:cat>
          <c:val>
            <c:numRef>
              <c:f>Лист1!$B$1:$B$6</c:f>
              <c:numCache>
                <c:formatCode>General</c:formatCode>
                <c:ptCount val="6"/>
                <c:pt idx="0">
                  <c:v>9.3000000000000007</c:v>
                </c:pt>
                <c:pt idx="1">
                  <c:v>11.4</c:v>
                </c:pt>
                <c:pt idx="2">
                  <c:v>5.5</c:v>
                </c:pt>
                <c:pt idx="3">
                  <c:v>6.4</c:v>
                </c:pt>
                <c:pt idx="4">
                  <c:v>3.2</c:v>
                </c:pt>
                <c:pt idx="5">
                  <c:v>1.1000000000000001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784-4E97-AE8B-612856D22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84288"/>
        <c:axId val="38302848"/>
      </c:barChart>
      <c:catAx>
        <c:axId val="38284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b="1" i="0" baseline="0" dirty="0">
                    <a:solidFill>
                      <a:schemeClr val="tx1"/>
                    </a:solidFill>
                  </a:rPr>
                  <a:t>Концентрация </a:t>
                </a:r>
                <a:r>
                  <a:rPr lang="ru-RU" sz="1400" b="1" i="0" baseline="0" dirty="0" err="1">
                    <a:solidFill>
                      <a:schemeClr val="tx1"/>
                    </a:solidFill>
                  </a:rPr>
                  <a:t>ципрофлоксацина</a:t>
                </a:r>
                <a:r>
                  <a:rPr lang="ru-RU" sz="1400" b="1" i="0" baseline="0" dirty="0">
                    <a:solidFill>
                      <a:schemeClr val="tx1"/>
                    </a:solidFill>
                  </a:rPr>
                  <a:t>, мкг/мл</a:t>
                </a:r>
              </a:p>
            </c:rich>
          </c:tx>
          <c:layout>
            <c:manualLayout>
              <c:xMode val="edge"/>
              <c:yMode val="edge"/>
              <c:x val="0.28762010688343564"/>
              <c:y val="0.712992851675114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302848"/>
        <c:crosses val="autoZero"/>
        <c:auto val="1"/>
        <c:lblAlgn val="ctr"/>
        <c:lblOffset val="100"/>
        <c:noMultiLvlLbl val="0"/>
      </c:catAx>
      <c:valAx>
        <c:axId val="38302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 dirty="0" err="1">
                    <a:solidFill>
                      <a:schemeClr val="tx1"/>
                    </a:solidFill>
                  </a:rPr>
                  <a:t>Lg</a:t>
                </a:r>
                <a:r>
                  <a:rPr lang="en-US" sz="1400" b="1" i="0" baseline="0" dirty="0">
                    <a:solidFill>
                      <a:schemeClr val="tx1"/>
                    </a:solidFill>
                  </a:rPr>
                  <a:t> </a:t>
                </a:r>
                <a:r>
                  <a:rPr lang="ru-RU" sz="1400" b="1" i="0" baseline="0" dirty="0">
                    <a:solidFill>
                      <a:schemeClr val="tx1"/>
                    </a:solidFill>
                  </a:rPr>
                  <a:t>КОЕ/мл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284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5452311666833038"/>
          <c:y val="0.76834438397587002"/>
          <c:w val="0.56802537717962132"/>
          <c:h val="0.231628703706701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Планктонная культура</c:v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6"/>
              <c:pt idx="0">
                <c:v>Контроль (ультразвук)</c:v>
              </c:pt>
              <c:pt idx="1">
                <c:v>5</c:v>
              </c:pt>
              <c:pt idx="2">
                <c:v>10</c:v>
              </c:pt>
              <c:pt idx="3">
                <c:v>25</c:v>
              </c:pt>
              <c:pt idx="4">
                <c:v>100</c:v>
              </c:pt>
              <c:pt idx="5">
                <c:v>200</c:v>
              </c:pt>
            </c:strLit>
          </c:cat>
          <c:val>
            <c:numRef>
              <c:f>Лист1!$A$11:$A$16</c:f>
              <c:numCache>
                <c:formatCode>General</c:formatCode>
                <c:ptCount val="6"/>
                <c:pt idx="0">
                  <c:v>9.3000000000000007</c:v>
                </c:pt>
                <c:pt idx="1">
                  <c:v>6.4</c:v>
                </c:pt>
                <c:pt idx="2">
                  <c:v>4.3</c:v>
                </c:pt>
                <c:pt idx="3">
                  <c:v>1.8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13-4DBF-8D62-CD49270D637C}"/>
            </c:ext>
          </c:extLst>
        </c:ser>
        <c:ser>
          <c:idx val="1"/>
          <c:order val="1"/>
          <c:tx>
            <c:v>Биопленка</c:v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6"/>
              <c:pt idx="0">
                <c:v>Контроль (ультразвук)</c:v>
              </c:pt>
              <c:pt idx="1">
                <c:v>5</c:v>
              </c:pt>
              <c:pt idx="2">
                <c:v>10</c:v>
              </c:pt>
              <c:pt idx="3">
                <c:v>25</c:v>
              </c:pt>
              <c:pt idx="4">
                <c:v>100</c:v>
              </c:pt>
              <c:pt idx="5">
                <c:v>200</c:v>
              </c:pt>
            </c:strLit>
          </c:cat>
          <c:val>
            <c:numRef>
              <c:f>Лист1!$B$11:$B$16</c:f>
              <c:numCache>
                <c:formatCode>General</c:formatCode>
                <c:ptCount val="6"/>
                <c:pt idx="0">
                  <c:v>7.5</c:v>
                </c:pt>
                <c:pt idx="1">
                  <c:v>6.8</c:v>
                </c:pt>
                <c:pt idx="2">
                  <c:v>4.5</c:v>
                </c:pt>
                <c:pt idx="3">
                  <c:v>0.9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613-4DBF-8D62-CD49270D63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26880"/>
        <c:axId val="10828800"/>
      </c:barChart>
      <c:catAx>
        <c:axId val="10826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b="1" i="0" baseline="0" dirty="0">
                    <a:solidFill>
                      <a:schemeClr val="tx1"/>
                    </a:solidFill>
                  </a:rPr>
                  <a:t>Концентрация </a:t>
                </a:r>
                <a:r>
                  <a:rPr lang="ru-RU" sz="1600" b="1" i="0" baseline="0" dirty="0" err="1">
                    <a:solidFill>
                      <a:schemeClr val="tx1"/>
                    </a:solidFill>
                  </a:rPr>
                  <a:t>ципрофлоксацина</a:t>
                </a:r>
                <a:r>
                  <a:rPr lang="ru-RU" sz="1600" b="1" i="0" baseline="0" dirty="0">
                    <a:solidFill>
                      <a:schemeClr val="tx1"/>
                    </a:solidFill>
                  </a:rPr>
                  <a:t>, мкг/мл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28800"/>
        <c:crosses val="autoZero"/>
        <c:auto val="1"/>
        <c:lblAlgn val="ctr"/>
        <c:lblOffset val="100"/>
        <c:noMultiLvlLbl val="0"/>
      </c:catAx>
      <c:valAx>
        <c:axId val="1082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i="0" baseline="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Lg</a:t>
                </a:r>
                <a:r>
                  <a:rPr lang="en-US" sz="1600" b="1" i="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b="1" i="0" baseline="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КОЕ,мл</a:t>
                </a:r>
                <a:endParaRPr lang="ru-RU" sz="1600" b="1" i="0" baseline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26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93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17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24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52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97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1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66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55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13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23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6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DF3C5-32F0-4B72-90E1-73CCFF8A8A3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9E384-8B11-4E2A-9754-8D056CC53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80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5567" y="22165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комбинации низкочастотного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ультразвука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ципрофлоксацина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повышения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антибиотикочувствительности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биопленочных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штаммов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Ps.aeruginosa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имплантат-ассоциированной инфекции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Бабушкина И.В., Мамонова И.А., Ульянов В.Ю.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4817" y="4604120"/>
            <a:ext cx="9465501" cy="1655762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«Разработка средств, эффективных в отношении пленкообразующих микроорганизмов при лечении инфекционных осложнений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эндопротезирования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суставов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endParaRPr lang="ru-RU" sz="18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50215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Научный руководитель: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д.м.н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доцент Ульянов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В. Ю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indent="450215" algn="just"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Сроки выполнения 01.01.2021г. – 31.12.2023</a:t>
            </a:r>
            <a:endParaRPr lang="ru-RU" sz="1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25" y="376822"/>
            <a:ext cx="3400928" cy="128555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76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3146" y="1575104"/>
            <a:ext cx="5949863" cy="4351338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комбинированного воздействия антибиотиков и ультразвука является перспективным методом воздействия на микробные биопленки, сформированные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антибиотикорезистентными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штаммами возбудителей инфекционных осложнений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эндопротезирования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крупных суставов и может быть использовано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разработке методов деструкции 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биопленок,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сформированных возбудителями имплантат-ассоциированной инфекции. </a:t>
            </a:r>
            <a:endParaRPr lang="ru-RU" sz="2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s://www.researchgate.net/publication/288874249/figure/download/fig2/AS:319465888731142@1453178011836/Schematic-diagrams-of-biofilm-formation-and-the-interruption-of-QS-system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7" y="1990165"/>
            <a:ext cx="4780651" cy="319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11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medp.ru/upload/resize_cache/iblock/851/800_800_1/851be394cb4fb96032d1a848f78516ac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95" y="4295831"/>
            <a:ext cx="9170894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934" y="0"/>
            <a:ext cx="762066" cy="700491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74109" y="1110342"/>
            <a:ext cx="9419665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новых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подходов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этиотропному лечению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периимплантарного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воспаления, ассоциированного с формированием биопленки, после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эндопротезирования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крупных суставов  включает использование различных методов и препаратов, направленных на подавление адгезивной способности клеток, ингибирование созревания биопленки (нарушение синтеза внеклеточного матрикса биопленки и влияние на систему межклеточного обмена информацией), деструкцию зрелых биопленок, включающее удаление сформированных биопленок с поверхности имплантата с использованием различных групп препаратов (ферментных) или физических методов (использование ультразвука).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11326" y="3988054"/>
            <a:ext cx="623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Gannesen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A.V,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Lesouhaitier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O., Racine P.J,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2018;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Dong Y., Chen S., Wang Z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.,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2015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54053" y="417843"/>
            <a:ext cx="2157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Актуальность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874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71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6719"/>
            <a:ext cx="10515600" cy="4351338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зучение влияния низкочастотного ультразвука на антибактериальную активность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ципрофлоксацина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отношении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Ps.aeruginosa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планктонной форме и в составе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предформированной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биопленки, выделенных при инфекционных осложнениях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эндопротезирования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крупных суставов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83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77238"/>
            <a:ext cx="10000129" cy="4351338"/>
          </a:xfrm>
        </p:spPr>
        <p:txBody>
          <a:bodyPr>
            <a:normAutofit/>
          </a:bodyPr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 выполнены на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антибиотикорезистентных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штаммах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Ps.aeruginosa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выделенных из биологического материала (отделяемое раны,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пунктат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биоптат) пациентов с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имплантат-ассоциированной инфекцией после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эндопротезирования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крупных суставов,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проходивших лечение 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НИИТОН СГМУ им. В.И. Разумовского в 2020-2021г.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Обработку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ультразвуком осуществляли в течение 10 мин при частоте 35 кГц в ультразвуковой ванне УЗУМИ-2 (Россия).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34" y="-40753"/>
            <a:ext cx="762066" cy="700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50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48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5512"/>
            <a:ext cx="10515600" cy="4351338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определение минимальной подавляющей концентрации (МПК)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ципрофлоксацина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методом серийных разведений в отношении следующих серий образцов: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Планктонная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Ps.aeruginosa</a:t>
            </a:r>
            <a:endParaRPr lang="en-US" sz="2400" i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Планктонная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Ps.aeruginosa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после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10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-минутной обработки низкочастотным ультразвуком.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Предформированная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(48-часовая биопленка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штаммов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Ps.aeruginosa</a:t>
            </a:r>
            <a:r>
              <a:rPr lang="ru-RU" sz="24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i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Предформированная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(48-часовая биопленка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Ps.aeruginosa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после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10-минутной обработки ультразвуком.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34" y="-40753"/>
            <a:ext cx="762066" cy="700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096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39816" y="1252695"/>
            <a:ext cx="3507971" cy="4995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биопленок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применением 96-луночных пластиковых планшетов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способности бактерий формировать биоплёнки на поливинилхлоридном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пластике. Принцип метода состоит в том, что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суспензия бактерий вносится в лунки планшета, после инкубации в оптимальных условиях планктонная фаза популяции бактерий удаляется вместе с питательной средой, образовавшиеся биопленки окрашивают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генциановым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фиолетовым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проводят количественный учёт связанного красителя в спектрофотометре, что позволяет проводить количественные сравнения способности образования биоплёнки разными штаммами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G.OʼToole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Kolter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80559" y="264238"/>
            <a:ext cx="31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endParaRPr lang="ru-RU" sz="2400" dirty="0"/>
          </a:p>
        </p:txBody>
      </p:sp>
      <p:pic>
        <p:nvPicPr>
          <p:cNvPr id="1026" name="Picture 2" descr="https://present5.com/presentation/3/148006278_437612651.pdf-img/148006278_437612651.pdf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50" y="1028699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602037" y="5731626"/>
            <a:ext cx="324197" cy="440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05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48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482701"/>
              </p:ext>
            </p:extLst>
          </p:nvPr>
        </p:nvGraphicFramePr>
        <p:xfrm>
          <a:off x="0" y="1459239"/>
          <a:ext cx="6351218" cy="5251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58752" y="1230637"/>
            <a:ext cx="478715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Обнаружено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снижение количества бактериальных клеток в образцах планктонной культуры</a:t>
            </a:r>
            <a:r>
              <a:rPr lang="en-US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Ps.aeruginosa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по сравнению с контролем при концентрации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ципрофлоксацина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5 мкг/мл, у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величение концентрации до 10-25 мкг/мл способствовало дальнейшему снижению количества жизнеспособных бактериальных клеток, до 100 мкг/мл - приводило к бактерицидному эффекту. </a:t>
            </a:r>
          </a:p>
          <a:p>
            <a:pPr algn="just"/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В образцах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предформированной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биопленки уменьшение количества бактериальных клеток отмечали при концентрациях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ципрофлоксацина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25 мкг/мл и выше, бактерицидный эффект -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концентрации антибиотика 200 мкг/мл.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58583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1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015877"/>
              </p:ext>
            </p:extLst>
          </p:nvPr>
        </p:nvGraphicFramePr>
        <p:xfrm>
          <a:off x="838200" y="1354978"/>
          <a:ext cx="598848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35271" y="1354978"/>
            <a:ext cx="48185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образцах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биопленки после обработки низкочастотным ультразвуком уменьшение количества  бактериальных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клеток отмечали при концентрации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ципрофлоксацина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мкг/мл, увеличение концентрации до 10-25 мкг/мл приводило к дальнейшему уменьшению количества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клеток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составе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биопленки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Бактерицидный эффект при сочетанном влиянии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ципрофлоксацина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низкочастотного ультразвука отмечали при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концентрации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мкг/мл. 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7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742950" indent="-514350" algn="just">
              <a:lnSpc>
                <a:spcPct val="100000"/>
              </a:lnSpc>
              <a:spcAft>
                <a:spcPts val="0"/>
              </a:spcAft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Воздействие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низкочастотного ультразвука без добавления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антибиотиков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оказывает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прямого антибактериального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действия на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планктонную культуру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предформированную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биопленку штаммов </a:t>
            </a:r>
            <a:r>
              <a:rPr lang="en-US" sz="1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Ps.aeruginosa</a:t>
            </a: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низкочастотного ультразвука повышает антибактериальную активность  </a:t>
            </a: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ципрофлоксацина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отношении </a:t>
            </a: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предформированных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биопленок </a:t>
            </a:r>
            <a:r>
              <a:rPr lang="en-US" sz="1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Ps.aeruginosa</a:t>
            </a: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0" indent="-51435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Комбинированное использование </a:t>
            </a: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ципрофлоксацина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низкочастотного ультразвука не приводит к изменению антибактериальной активности антибиотиков в отношении планктонных штаммов </a:t>
            </a:r>
            <a:r>
              <a:rPr lang="en-US" sz="1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Ps.aeruginosa</a:t>
            </a: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00000"/>
              </a:lnSpc>
              <a:spcAft>
                <a:spcPts val="0"/>
              </a:spcAft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Синергизм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низкочастотного ультразвука и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цефтриаксона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отношении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биопленочных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быть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обусловлен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деструкцией матрикса под влиянием ультразвуковых колебаний и дезинтеграцией бактериальных клеток, что приближает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антибиотикочувствительность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клеток в их составе к уровню резистентности планктонных форм. 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559396" y="-69011"/>
            <a:ext cx="750498" cy="6996022"/>
          </a:xfrm>
          <a:prstGeom prst="rect">
            <a:avLst/>
          </a:prstGeom>
          <a:solidFill>
            <a:srgbClr val="911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344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579</Words>
  <Application>Microsoft Office PowerPoint</Application>
  <PresentationFormat>Произвольный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Использование комбинации низкочастотного ультразвука  и ципрофлоксацина для повышения антибиотикочувствительности биопленочных форм штаммов Ps.aeruginosa,  выделенных при имплантат-ассоциированной инфекции   Бабушкина И.В., Мамонова И.А., Ульянов В.Ю.  </vt:lpstr>
      <vt:lpstr>Презентация PowerPoint</vt:lpstr>
      <vt:lpstr>Цель исследования</vt:lpstr>
      <vt:lpstr>Материалы и методы</vt:lpstr>
      <vt:lpstr>Материалы и методы </vt:lpstr>
      <vt:lpstr>Презентация PowerPoint</vt:lpstr>
      <vt:lpstr>Результаты исследования</vt:lpstr>
      <vt:lpstr>Результаты исследования</vt:lpstr>
      <vt:lpstr>Выводы</vt:lpstr>
      <vt:lpstr>Заключение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User171</dc:creator>
  <cp:lastModifiedBy>USER</cp:lastModifiedBy>
  <cp:revision>98</cp:revision>
  <dcterms:created xsi:type="dcterms:W3CDTF">2022-01-13T06:00:24Z</dcterms:created>
  <dcterms:modified xsi:type="dcterms:W3CDTF">2022-01-28T11:53:55Z</dcterms:modified>
</cp:coreProperties>
</file>