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6" r:id="rId3"/>
    <p:sldId id="286" r:id="rId4"/>
    <p:sldId id="284" r:id="rId5"/>
    <p:sldId id="285" r:id="rId6"/>
    <p:sldId id="280" r:id="rId7"/>
    <p:sldId id="281" r:id="rId8"/>
    <p:sldId id="292" r:id="rId9"/>
    <p:sldId id="294" r:id="rId10"/>
    <p:sldId id="290" r:id="rId11"/>
    <p:sldId id="287" r:id="rId12"/>
    <p:sldId id="288" r:id="rId13"/>
    <p:sldId id="295" r:id="rId14"/>
    <p:sldId id="276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77" d="100"/>
          <a:sy n="77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72011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1408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7510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482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904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096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6926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94530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9185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689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06EFC-5930-48CC-81E0-C06DC6586DF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09361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D06EFC-5930-48CC-81E0-C06DC6586DF0}" type="datetimeFigureOut">
              <a:rPr lang="ru-RU" smtClean="0"/>
              <a:t>21.01.2022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7CE99-9408-47EA-BA72-BD6CE82C01F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6900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18" Type="http://schemas.openxmlformats.org/officeDocument/2006/relationships/image" Target="../media/image23.png"/><Relationship Id="rId3" Type="http://schemas.openxmlformats.org/officeDocument/2006/relationships/image" Target="../media/image10.jpeg"/><Relationship Id="rId21" Type="http://schemas.openxmlformats.org/officeDocument/2006/relationships/image" Target="../media/image26.jpeg"/><Relationship Id="rId7" Type="http://schemas.microsoft.com/office/2007/relationships/hdphoto" Target="../media/hdphoto1.wdp"/><Relationship Id="rId12" Type="http://schemas.openxmlformats.org/officeDocument/2006/relationships/image" Target="../media/image18.png"/><Relationship Id="rId17" Type="http://schemas.microsoft.com/office/2007/relationships/hdphoto" Target="../media/hdphoto2.wdp"/><Relationship Id="rId2" Type="http://schemas.openxmlformats.org/officeDocument/2006/relationships/image" Target="../media/image9.png"/><Relationship Id="rId16" Type="http://schemas.openxmlformats.org/officeDocument/2006/relationships/image" Target="../media/image22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7.png"/><Relationship Id="rId24" Type="http://schemas.openxmlformats.org/officeDocument/2006/relationships/image" Target="../media/image29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8.jpe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Relationship Id="rId22" Type="http://schemas.openxmlformats.org/officeDocument/2006/relationships/image" Target="../media/image2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28" y="268420"/>
            <a:ext cx="2930418" cy="207034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42502" y="2518210"/>
            <a:ext cx="909383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Методические подходы к количественной оценке интенсивности образования биопленок возбудителей имплантат-ассоциированной инфекции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5992" y="5417389"/>
            <a:ext cx="969609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Авторы презентации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И.В. Бабушкина,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И.А.Мамонова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В.Ю.Ульянов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2022 г</a:t>
            </a:r>
          </a:p>
          <a:p>
            <a:endParaRPr lang="ru-RU" dirty="0" smtClean="0">
              <a:latin typeface="Manrope" pitchFamily="2" charset="0"/>
            </a:endParaRPr>
          </a:p>
          <a:p>
            <a:endParaRPr lang="ru-RU" dirty="0">
              <a:latin typeface="Manrope" pitchFamily="2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63" y="626455"/>
            <a:ext cx="3685806" cy="139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082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43000" lvl="2" indent="-228600" algn="ctr">
              <a:lnSpc>
                <a:spcPct val="150000"/>
              </a:lnSpc>
              <a:spcAft>
                <a:spcPts val="0"/>
              </a:spcAft>
            </a:pPr>
            <a:r>
              <a:rPr lang="ru-RU" sz="24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Подсчет массы бактериальной биопленки</a:t>
            </a:r>
            <a: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Пересчет единиц оптической плотности в массу бактериальной биопленки в мкг на одну лунку 96-луночного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полистиролового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плоскодонного планшета осуществляют с помощью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которой предлагается сопоставление оптической плотности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элюатов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контрольных и опытных проб с массой высушенной неокрашенной биопленки. 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Х= 226,28*[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Еоп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пробы– </a:t>
            </a:r>
            <a:r>
              <a:rPr lang="ru-RU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Еоп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контроля]</a:t>
            </a:r>
            <a:r>
              <a:rPr lang="ru-RU" sz="32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1,2755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где Х – масса биопленки</a:t>
            </a:r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9912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1143000" lvl="2" indent="-228600">
              <a:lnSpc>
                <a:spcPct val="150000"/>
              </a:lnSpc>
              <a:spcAft>
                <a:spcPts val="0"/>
              </a:spcAft>
            </a:pPr>
            <a:r>
              <a:rPr lang="ru-RU" sz="2000" b="1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вероятности формирования биопленки при инфекционно-воспалительном процессе в области оперативного вмешательства</a:t>
            </a:r>
            <a: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53019"/>
            <a:ext cx="10515600" cy="4723944"/>
          </a:xfrm>
        </p:spPr>
        <p:txBody>
          <a:bodyPr>
            <a:normAutofit lnSpcReduction="10000"/>
          </a:bodyPr>
          <a:lstStyle/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Оптическая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плотность спиртовых экстрактов биопленок </a:t>
            </a:r>
            <a:r>
              <a:rPr lang="ru-RU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штаммов, 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окрашенных </a:t>
            </a:r>
            <a:r>
              <a:rPr lang="ru-RU" i="1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генциановым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фиолетовым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971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значение оптической плотности более или равное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0,15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соответствует 2 баллам;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971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значение оптической плотности экстрактов менее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0,15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соответствует 1 баллу;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0"/>
              </a:spcAft>
              <a:buFont typeface="+mj-lt"/>
              <a:buAutoNum type="arabicParenR"/>
              <a:tabLst>
                <a:tab pos="457200" algn="l"/>
              </a:tabLst>
            </a:pP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Оптическая плотность планктонной культуры штаммов 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ru-RU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n-US" i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epidermidis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оптическая плотность более или равное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0,91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соответствует 1 баллу;</a:t>
            </a:r>
            <a:endParaRPr lang="ru-RU" sz="20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оптическая плотность менее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0,91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соответствует 2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баллам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13537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24208" y="2111919"/>
            <a:ext cx="9144000" cy="23876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балла –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высокая вероятность формирования микробной биопленки в области оперативного вмешательства; 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балла – для подтверждения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биопленки необходимы дополнительные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исследования;</a:t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балла – отсутствие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формирования биопленки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48636" y="294482"/>
            <a:ext cx="9144000" cy="16557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Вероятность </a:t>
            </a:r>
            <a:r>
              <a:rPr lang="ru-RU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формирования биопленки при инфекционно-воспалительном процессе в области оперативного вмешательства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14450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0934" y="1261954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marL="0" lv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endParaRPr lang="ru-RU" sz="26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Представлен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способ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количественной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оценки </a:t>
            </a:r>
            <a:r>
              <a:rPr lang="ru-RU" sz="26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биопленкообразующей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способности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штаммов, выделенных при инфекционных осложнениях области оперативного вмешательства с помощью определения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оптической плотности спиртовых экстрактов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генцианового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фиолетового, который 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отражает вероятность формирования микробной биопленки в </a:t>
            </a:r>
            <a:r>
              <a:rPr lang="ru-RU" sz="26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перипротезной</a:t>
            </a:r>
            <a:r>
              <a:rPr lang="ru-RU" sz="2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области изучаемым штаммом возбудителя имплантат-ассоциированной инфекции и характер инфекционного процесса.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оптимизации диагностики имплантат-ассоциированной инфекции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показан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алгоритм оценки вероятности формирования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биопленки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изучаемым </a:t>
            </a: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штаммом.   </a:t>
            </a:r>
            <a:endParaRPr lang="ru-RU" sz="2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sz="2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Представленные материалы предназначены </a:t>
            </a:r>
            <a:r>
              <a:rPr lang="ru-RU" sz="26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врачей-микробиологов, врачей клинической лабораторной диагностики, врачей травматологов-ортопедов, занимающихся диагностикой и лечением инфекционных осложнений области протезированного сустава. </a:t>
            </a:r>
          </a:p>
          <a:p>
            <a:pPr marL="0" indent="0"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48085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56458" y="4440844"/>
            <a:ext cx="1014152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Конфликт интересов: работа выполнена в рамках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государственного задания на осуществление прикладных научных исследований и разработок </a:t>
            </a:r>
            <a:r>
              <a:rPr lang="ru-RU" kern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</a:t>
            </a:r>
            <a:r>
              <a:rPr lang="ru-RU" kern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здравоохранения Российской Федерации на тему:</a:t>
            </a:r>
            <a:endParaRPr lang="ru-RU" sz="2400" b="1" kern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ru-RU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средств, эффективных в отношении пленкообразующих микроорганизмов при лечении инфекционных осложнений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суставов</a:t>
            </a:r>
            <a:r>
              <a:rPr lang="ru-RU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algn="ctr">
              <a:spcAft>
                <a:spcPts val="0"/>
              </a:spcAft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Научный руководитель: д.м.н. В.Ю.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Ульянов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429" y="156407"/>
            <a:ext cx="6049310" cy="41495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645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62217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исследования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7298347" y="4133243"/>
            <a:ext cx="389690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2" descr="Внешний файл, содержащий изображение, иллюстрацию и т. Д. Имя объекта zmr99909236700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9191" y="1205630"/>
            <a:ext cx="7083427" cy="258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217107" y="3795386"/>
            <a:ext cx="7829657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Этиология и патогенез инфекционных осложнений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суставов связаны с формированием микробных биопленок, формирование которых инициируется наличием ортопедических медицинских имплантатов.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Биопленки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играют определяющую роль в развитии хронических и рецидивирующих инфекций, в том числе в травматологии и ортопедии, так как выступают в качестве резервуара бактериальной флоры при обострениях инфекционного процесса и способствуют развитию иммунологических осложнений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[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И.В.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Чеботарь,2020;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 Davies D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,2019</a:t>
            </a:r>
            <a:r>
              <a:rPr lang="en-US" sz="1400" dirty="0">
                <a:latin typeface="Times New Roman" panose="02020603050405020304" pitchFamily="18" charset="0"/>
                <a:ea typeface="Calibri" panose="020F0502020204030204" pitchFamily="34" charset="0"/>
              </a:rPr>
              <a:t>]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5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449580">
              <a:lnSpc>
                <a:spcPct val="150000"/>
              </a:lnSpc>
              <a:spcBef>
                <a:spcPts val="1000"/>
              </a:spcBef>
            </a:pP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</a:t>
            </a:r>
            <a:r>
              <a:rPr lang="ru-RU" sz="20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адачи </a:t>
            </a:r>
            <a:r>
              <a:rPr lang="ru-RU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микробиологической диагностики имплантат-ассоциированной инфекции: </a:t>
            </a:r>
            <a: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0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0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</a:t>
            </a: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идентификация возбудителя до вида.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способности возбудителя формировать биопленку.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спектра чувствительности выделенного микроорганизма и биопленки к антимикробным препаратам. </a:t>
            </a:r>
            <a:endParaRPr lang="ru-RU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Количественная оценка способности микроорганизмов формировать биопленку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Разработка рациональной антимикробной терапии на основе результатов лабораторного анализа</a:t>
            </a:r>
            <a:r>
              <a:rPr lang="ru-RU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576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48000" y="-13377011"/>
            <a:ext cx="6096000" cy="1008750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ru-RU" sz="1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исследования образцов биологического материала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проведении исследований используются питательные среды, расходные материалы и средства, перечисленные в Приложении 1 к настоящим методическим рекомендациям, либо аналогичные или с лучшими характеристиками.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Основные задачи микробиологической диагностики имплантат-ассоциированной инфекции: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и идентификация возбудителя до вида.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способности возбудителя формировать биопленку.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Определение спектра чувствительности выделенного микроорганизма и биопленки к антимикробным препаратам. 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+mj-lt"/>
              <a:buAutoNum type="arabicPeriod"/>
            </a:pPr>
            <a:r>
              <a:rPr lang="ru-RU" sz="1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Разработка рациональной антимикробной терапии на основе результатов лабораторного анализа.</a:t>
            </a:r>
            <a:endParaRPr lang="ru-RU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для микробиологического исследования при диагностике инфекционных осложнений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крупных суставов: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-отделяемое поверхностных и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интраоперационных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ран;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тканевые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биоптаты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пунктат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полости сустава;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соникационная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жидкость с удаленных компонентов </a:t>
            </a:r>
            <a:r>
              <a:rPr lang="ru-RU" sz="12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эндопротеза</a:t>
            </a: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 ультразвуковой обработки.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Взятие материала из поверхностных и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интраоперационных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ран осуществляется стерильными тампонами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swab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Удаляют отделяемое раны из поверхностных слоев, взятие материала производят из глубоких участков и/или краев раны с помощью стерильного тампона, который помещают в транспортную среду или производят прямой посев на питательные среды.  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Тканевые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биоптаты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забирают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интраоперационно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(из 3–5 точек для каждого пациента) общим объемом около 1 см</a:t>
            </a:r>
            <a:r>
              <a:rPr lang="ru-RU" sz="1200" baseline="3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одноразовый стерильный пластмассовый контейнер.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Биоптаты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взвешивают для количественного определения микробной обсемененности, гомогенизируют, готовили разведения биоматериала, высевали по 0,3 мл на плотные и жидкие питательные среды. Для неколичественного исследования фрагменты биоптата помещали в жидкие питательные среды, избегая контаминации образцов. Повторные высевы на плотные питательные среды проводят на 5 и 14 сутки. </a:t>
            </a:r>
            <a:endParaRPr lang="ru-RU" sz="12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Удаленные компоненты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эндопротеза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помещают в стерильный пакет, добавляют 50-100 мл стерильного раствора 0,9%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NaCl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обрабатывают с помощью ультразвуковой установки при частоте ультразвуковых колебаний 37 </a:t>
            </a:r>
            <a:r>
              <a:rPr lang="ru-RU" sz="12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кГЦ</a:t>
            </a:r>
            <a:r>
              <a:rPr lang="ru-RU" sz="12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течение 10 минут, затем жидкость высевают в количестве 0,3 мл на плотные питательные среды. </a:t>
            </a:r>
            <a:r>
              <a:rPr lang="ru-RU" sz="1200" dirty="0" smtClean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rgbClr val="000000"/>
                </a:solidFill>
                <a:highlight>
                  <a:srgbClr val="00FFFF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2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endParaRPr lang="ru-RU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700172" y="413452"/>
            <a:ext cx="244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39868" y="1830520"/>
            <a:ext cx="918157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отделяемое поверхностных и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интраоперационных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ран;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тканевые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биоптаты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пунктат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из полости сустава;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соникационная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жидкость с удаленных компонентов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эндопротеза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после ультразвуковой обработки.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421699" y="782784"/>
            <a:ext cx="7899748" cy="878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ctr">
              <a:lnSpc>
                <a:spcPct val="150000"/>
              </a:lnSpc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Материал для микробиологического исследования при диагностике инфекционных осложнений 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эндопротезирования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крупных суставов:</a:t>
            </a:r>
            <a:endParaRPr lang="ru-RU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186" y="4627143"/>
            <a:ext cx="1872209" cy="1787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43085" y="6406975"/>
            <a:ext cx="33560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Удаленный фрагмент </a:t>
            </a:r>
            <a:r>
              <a:rPr kumimoji="0" lang="ru-RU" sz="1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эндопротеза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0" name="Picture 2" descr="http://danies.ru/uploads/wys/Image/ut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963" y="4359574"/>
            <a:ext cx="1333185" cy="1975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793" y="4424245"/>
            <a:ext cx="1631304" cy="1232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5514513" y="5934024"/>
            <a:ext cx="1873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32831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Биоптаты</a:t>
            </a: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3283153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мягких тканей</a:t>
            </a:r>
            <a:endParaRPr kumimoji="0" lang="ru-RU" sz="160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584963" y="6362635"/>
            <a:ext cx="172335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3283153"/>
            <a:r>
              <a:rPr lang="ru-RU" sz="1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Отделяемое раны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2338" y="4424245"/>
            <a:ext cx="3126610" cy="133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822338" y="5903245"/>
            <a:ext cx="3037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3283153">
              <a:defRPr/>
            </a:pPr>
            <a:r>
              <a:rPr lang="ru-RU" kern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Аспираты</a:t>
            </a:r>
            <a:endParaRPr lang="ru-RU" kern="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9691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65128" y="875782"/>
            <a:ext cx="9557359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Выделение и идентификацию микроорганизмов осуществляют по общепринятой методике (Приказ МЗ СССР №535 от 22.04.1985 г. «Об унификации микробиологических (бактериологических) методов исследования, применяемых в клинико-диагностических лабораториях лечебно-профилактических учреждений»). Высев исследуемого материала производят на селективные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диференциально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-диагностические питательные среды: 5%-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ный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кровяной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среда 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Эндо,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желточно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-солевой </a:t>
            </a:r>
            <a:r>
              <a:rPr lang="ru-RU" sz="1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агар</a:t>
            </a:r>
            <a:r>
              <a:rPr lang="ru-RU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Посевы инкубируют при 37°С до 14 суток. После окончания инкубации при появлении бактериального роста изучают морфологические,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культуральные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тинкториальные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свойства микроорганизмов; для дифференциации бактерий проводят окраску по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(набор реагентов для окраски по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Граму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Идентификацию возбудителей проводят на микробиологическом анализаторе BD BBL™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Crystal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™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AutoReader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применением панелей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CrystalTM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Enteric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Nonfermenter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Crystal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TM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Gram-Positive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ID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Kit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или с использованием тест-систем для идентификации микроорганизмов.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пробоподготовки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используют нефелометр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Densi-La-Meter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предназначенный для определения мутности бактериальной взвеси в единицах по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МакФарланду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(от 0,0 до 15). Определение чувствительности микроорганизмов к антимикробным препаратам проводят диско-диффузионным методом согласно МУК 4.2.1890-04 «Определение чувствительности микроорганизмов к антибактериальным препаратам». В исследовании использовали питательную среду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Mueller-Hinton-Agar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</a:t>
            </a:r>
            <a:r>
              <a:rPr lang="ru-RU" sz="1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сенси</a:t>
            </a:r>
            <a:r>
              <a:rPr lang="ru-RU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-диски с антибиотиками</a:t>
            </a:r>
            <a:r>
              <a:rPr lang="ru-RU" sz="1400" dirty="0">
                <a:solidFill>
                  <a:srgbClr val="222222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ru-RU" sz="1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823344" y="400926"/>
            <a:ext cx="244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31309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39816" y="1252695"/>
            <a:ext cx="3507971" cy="4995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биопленок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применением 96-луночных пластиковых планшетов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основано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способности бактерий формировать биоплёнки на поливинилхлоридном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пластике. Принцип метода состоит в том, что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суспензия бактерий вносится в лунки планшета, после инкубации в оптимальных условиях планктонная фаза популяции бактерий удаляется вместе с питательной средой, образовавшиеся биопленки окрашивают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генциановым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фиолетовым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проводят количественный учёт связанного красителя в спектрофотометре, что позволяет проводить количественные сравнения способности образования биоплёнки разными штаммами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G.OʼToole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R. </a:t>
            </a:r>
            <a:r>
              <a:rPr lang="en-US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Kolter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].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80559" y="264238"/>
            <a:ext cx="244092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Материалы и методы</a:t>
            </a:r>
            <a:endParaRPr lang="ru-RU" dirty="0"/>
          </a:p>
        </p:txBody>
      </p:sp>
      <p:pic>
        <p:nvPicPr>
          <p:cNvPr id="1026" name="Picture 2" descr="https://present5.com/presentation/3/148006278_437612651.pdf-img/148006278_437612651.pdf-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650" y="1028699"/>
            <a:ext cx="6858000" cy="5143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602037" y="5731626"/>
            <a:ext cx="324197" cy="4405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9146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8677" y="150937"/>
            <a:ext cx="8229600" cy="41805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биопленки </a:t>
            </a:r>
            <a:r>
              <a:rPr lang="ru-RU" sz="2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микропланшетным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методом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67" name="Picture 4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167" y="2875003"/>
            <a:ext cx="100628" cy="180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770642" y="1589688"/>
            <a:ext cx="1318960" cy="738664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Биопленко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-­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штаммы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559246" y="1564165"/>
            <a:ext cx="1781944" cy="83099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Штаммы, не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формирующие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биопленку</a:t>
            </a:r>
          </a:p>
        </p:txBody>
      </p:sp>
      <p:pic>
        <p:nvPicPr>
          <p:cNvPr id="1028" name="Picture 4" descr="imag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745" y="1274622"/>
            <a:ext cx="1162471" cy="356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image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93994" y="1274622"/>
            <a:ext cx="1080120" cy="331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1524001" y="-1497174"/>
            <a:ext cx="2685851" cy="3451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021838" tIns="564972" rIns="637974" bIns="2578875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7410608" y="3907369"/>
            <a:ext cx="35111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Окраска </a:t>
            </a:r>
            <a:r>
              <a:rPr lang="ru-RU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адгезированных</a:t>
            </a:r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образовавших биопленку бактерий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3686687" y="5085184"/>
            <a:ext cx="39739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Спектрофотометрическая оценка интенсивности образовавшихся биопленок </a:t>
            </a:r>
            <a:r>
              <a:rPr lang="ru-RU" sz="1600" b="1" dirty="0">
                <a:latin typeface="Times New Roman"/>
                <a:ea typeface="Times New Roman"/>
                <a:cs typeface="Times New Roman"/>
              </a:rPr>
              <a:t>по оптической плотности спиртового экстракта красителя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 useBgFill="1">
        <p:nvSpPr>
          <p:cNvPr id="15" name="Прямоугольник 14"/>
          <p:cNvSpPr/>
          <p:nvPr/>
        </p:nvSpPr>
        <p:spPr>
          <a:xfrm>
            <a:off x="4798575" y="642282"/>
            <a:ext cx="23348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  <a:r>
              <a:rPr lang="ru-RU" sz="16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микробных клеток</a:t>
            </a:r>
          </a:p>
        </p:txBody>
      </p:sp>
      <p:sp>
        <p:nvSpPr>
          <p:cNvPr id="16" name="Блок-схема: магнитный диск 15"/>
          <p:cNvSpPr/>
          <p:nvPr/>
        </p:nvSpPr>
        <p:spPr>
          <a:xfrm>
            <a:off x="3656577" y="1519716"/>
            <a:ext cx="358775" cy="797840"/>
          </a:xfrm>
          <a:prstGeom prst="flowChartMagneticDisk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686" y="1823826"/>
            <a:ext cx="210116" cy="373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6672" y="1509856"/>
            <a:ext cx="384175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0" name="Picture 1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03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6287" y="1835969"/>
            <a:ext cx="207963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Рисунок 31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446" y="1868705"/>
            <a:ext cx="264122" cy="483488"/>
          </a:xfrm>
          <a:prstGeom prst="rect">
            <a:avLst/>
          </a:prstGeom>
          <a:noFill/>
        </p:spPr>
      </p:pic>
      <p:pic>
        <p:nvPicPr>
          <p:cNvPr id="1043" name="Picture 1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6" y="1868706"/>
            <a:ext cx="2619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4" name="Picture 2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40" y="1868705"/>
            <a:ext cx="2619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5" name="Picture 2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6248" y="1864831"/>
            <a:ext cx="2619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6" name="Picture 2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502" y="1864830"/>
            <a:ext cx="2619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7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049" y="1868704"/>
            <a:ext cx="261937" cy="487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8" name="Picture 24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759" y="2079052"/>
            <a:ext cx="109497" cy="19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9" name="Picture 2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16" y="2088729"/>
            <a:ext cx="10953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0" name="Picture 2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3739" y="2094458"/>
            <a:ext cx="109537" cy="19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2" name="Picture 28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1575" y="2088728"/>
            <a:ext cx="132921" cy="237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3" name="Picture 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479" y="2103984"/>
            <a:ext cx="103981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4" name="Picture 30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9226" y="2117722"/>
            <a:ext cx="119580" cy="213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Стрелка вниз 17"/>
          <p:cNvSpPr/>
          <p:nvPr/>
        </p:nvSpPr>
        <p:spPr>
          <a:xfrm>
            <a:off x="5739343" y="2478378"/>
            <a:ext cx="207741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 useBgFill="1">
        <p:nvSpPr>
          <p:cNvPr id="19" name="Прямоугольник 18"/>
          <p:cNvSpPr/>
          <p:nvPr/>
        </p:nvSpPr>
        <p:spPr>
          <a:xfrm>
            <a:off x="5134475" y="1253716"/>
            <a:ext cx="175815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культивирование</a:t>
            </a:r>
          </a:p>
        </p:txBody>
      </p:sp>
      <p:pic>
        <p:nvPicPr>
          <p:cNvPr id="1056" name="Picture 3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3514" y="2816933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7" name="Picture 33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116" y="2816932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8" name="Picture 34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7538" y="2816933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9" name="Picture 3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7067" y="2816931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0" name="Picture 36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5753" y="2816933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1" name="Picture 3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838" y="2816930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6978849" y="2750697"/>
            <a:ext cx="304070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Промывка и 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удаление планктонных клеток</a:t>
            </a:r>
          </a:p>
        </p:txBody>
      </p:sp>
      <p:pic>
        <p:nvPicPr>
          <p:cNvPr id="58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733" y="3165951"/>
            <a:ext cx="109497" cy="19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9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4356" y="3200147"/>
            <a:ext cx="109497" cy="19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" name="Picture 24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846" y="3176956"/>
            <a:ext cx="109497" cy="195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" name="Picture 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0515" y="3186810"/>
            <a:ext cx="103981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" name="Picture 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2783" y="3168667"/>
            <a:ext cx="103981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3" name="Picture 29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6005" y="3170878"/>
            <a:ext cx="103981" cy="185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Стрелка вниз 25"/>
          <p:cNvSpPr/>
          <p:nvPr/>
        </p:nvSpPr>
        <p:spPr>
          <a:xfrm>
            <a:off x="5694424" y="3459778"/>
            <a:ext cx="239981" cy="401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68" name="Picture 44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1410" y="2887548"/>
            <a:ext cx="92442" cy="165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9" name="Picture 45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703" y="2871412"/>
            <a:ext cx="101441" cy="181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0" name="Picture 46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247" y="3951968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1" name="Picture 47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663" y="3966579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2" name="Picture 48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1276" y="3966579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3" name="Picture 49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1536" y="3966579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4" name="Picture 50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5901" y="3966579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75" name="Picture 51"/>
          <p:cNvPicPr>
            <a:picLocks noChangeAspect="1" noChangeArrowheads="1"/>
          </p:cNvPicPr>
          <p:nvPr/>
        </p:nvPicPr>
        <p:blipFill>
          <a:blip r:embed="rId20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735" y="3967672"/>
            <a:ext cx="261937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4" name="Picture 1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03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574" y="4330739"/>
            <a:ext cx="232316" cy="6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5" name="Picture 1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03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283" y="4354496"/>
            <a:ext cx="232316" cy="6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7" name="Picture 16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0375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349" y="4359633"/>
            <a:ext cx="232316" cy="69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9" name="Стрелка вниз 88"/>
          <p:cNvSpPr/>
          <p:nvPr/>
        </p:nvSpPr>
        <p:spPr>
          <a:xfrm>
            <a:off x="5673496" y="4581129"/>
            <a:ext cx="239981" cy="40127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80" name="Picture 56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04227" y="3372546"/>
            <a:ext cx="356312" cy="279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1" name="Picture 57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76" y="3467101"/>
            <a:ext cx="377825" cy="271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3" name="Picture 59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092268" y="4232990"/>
            <a:ext cx="1576784" cy="233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109" y="2838418"/>
            <a:ext cx="9207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4" name="Прямоугольник 6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2294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биопленкообразующей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способности штамма</a:t>
            </a:r>
            <a: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164921"/>
            <a:ext cx="10515600" cy="47740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определения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биопленкообразующей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способности штамма рассчитывают среднее значение оптической плотности двенадцати опытных лунок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ОПО</a:t>
            </a:r>
            <a:r>
              <a:rPr lang="ru-RU" sz="24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ср</a:t>
            </a:r>
            <a:r>
              <a: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средняя оптическая плотность опытных лунок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контрольных лунок (отрицательный контроль) подсчитывают значение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ОПК=</a:t>
            </a: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ОПК</a:t>
            </a:r>
            <a:r>
              <a:rPr lang="ru-RU" b="1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ru-RU" b="1" baseline="-25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+ 3 × σ (от ОПК),</a:t>
            </a:r>
            <a:endParaRPr lang="ru-RU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где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ОПК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оптическая плотность контроля;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ОПК</a:t>
            </a:r>
            <a:r>
              <a:rPr lang="ru-RU" b="1" baseline="-25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ср</a:t>
            </a:r>
            <a:r>
              <a:rPr lang="ru-RU" baseline="-25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– среднее значение оптической плотности контроля.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62972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Оценка </a:t>
            </a:r>
            <a:r>
              <a:rPr lang="ru-RU" sz="24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биопленкообразующей</a:t>
            </a:r>
            <a:r>
              <a:rPr lang="ru-RU" sz="24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способности </a:t>
            </a: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штамма</a:t>
            </a:r>
            <a:b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24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Интерпретация результатов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2604" y="1374688"/>
            <a:ext cx="10515600" cy="4351338"/>
          </a:xfrm>
        </p:spPr>
        <p:txBody>
          <a:bodyPr>
            <a:normAutofit fontScale="70000" lnSpcReduction="20000"/>
          </a:bodyPr>
          <a:lstStyle/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Полуколичественная оценка способности штаммов формировать биопленку основана на следующей схеме интерпретации полученных результатов: в случае, если средняя оптическая плотность опытного штамма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меньше или равна величине ОПК, способность штамма формировать биопленку отсутствует.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49580" algn="just">
              <a:lnSpc>
                <a:spcPct val="150000"/>
              </a:lnSpc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Низкая способность штамма к пленкообразованию детектируется в случае, если средняя оптическая плотность опытных лунок (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выше   ОПК, но ниже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двухкратной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величины ОПК. У штаммов с умеренной способностью к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биопленкообразованию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величина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находится в диапазоне между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двухкратной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и четырехкратной величинами ОПК. Высокая способность к формированию биопленок определяется у штаммов, для которых характерно четырехкратное превышение </a:t>
            </a:r>
            <a:r>
              <a:rPr lang="ru-RU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ОПО</a:t>
            </a:r>
            <a:r>
              <a:rPr lang="ru-RU" baseline="-250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над ОПК.  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1559396" y="-69011"/>
            <a:ext cx="750498" cy="6996022"/>
          </a:xfrm>
          <a:prstGeom prst="rect">
            <a:avLst/>
          </a:prstGeom>
          <a:solidFill>
            <a:srgbClr val="91173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0891583"/>
      </p:ext>
    </p:extLst>
  </p:cSld>
  <p:clrMapOvr>
    <a:masterClrMapping/>
  </p:clrMapOvr>
</p:sld>
</file>

<file path=ppt/theme/theme1.xml><?xml version="1.0" encoding="utf-8"?>
<a:theme xmlns:a="http://schemas.openxmlformats.org/drawingml/2006/main" name="Babushkina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bushkina" id="{05A3522D-B4A6-4AB8-A26B-A5D75E43A6DB}" vid="{1A43C870-4886-43E9-8AB9-D16F968A292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Babushkina</Template>
  <TotalTime>10128</TotalTime>
  <Words>1133</Words>
  <Application>Microsoft Office PowerPoint</Application>
  <PresentationFormat>Широкоэкранный</PresentationFormat>
  <Paragraphs>87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Manrope</vt:lpstr>
      <vt:lpstr>Times New Roman</vt:lpstr>
      <vt:lpstr>Babushkina</vt:lpstr>
      <vt:lpstr>Презентация PowerPoint</vt:lpstr>
      <vt:lpstr>Актуальность исследования</vt:lpstr>
      <vt:lpstr>Задачи микробиологической диагностики имплантат-ассоциированной инфекции:  </vt:lpstr>
      <vt:lpstr>Презентация PowerPoint</vt:lpstr>
      <vt:lpstr>Презентация PowerPoint</vt:lpstr>
      <vt:lpstr>Презентация PowerPoint</vt:lpstr>
      <vt:lpstr>Формирование биопленки микропланшетным методом</vt:lpstr>
      <vt:lpstr>Оценка биопленкообразующей способности штамма </vt:lpstr>
      <vt:lpstr>Оценка биопленкообразующей способности штамма Интерпретация результатов  </vt:lpstr>
      <vt:lpstr>Подсчет массы бактериальной биопленки </vt:lpstr>
      <vt:lpstr>Оценка вероятности формирования биопленки при инфекционно-воспалительном процессе в области оперативного вмешательства </vt:lpstr>
      <vt:lpstr> 4 балла – высокая вероятность формирования микробной биопленки в области оперативного вмешательства;   3 балла – для подтверждения формирования биопленки необходимы дополнительные исследования;  2 балла – отсутствие формирования биопленки</vt:lpstr>
      <vt:lpstr>Заключение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User171</dc:creator>
  <cp:lastModifiedBy>User171</cp:lastModifiedBy>
  <cp:revision>276</cp:revision>
  <dcterms:created xsi:type="dcterms:W3CDTF">2021-01-15T08:25:42Z</dcterms:created>
  <dcterms:modified xsi:type="dcterms:W3CDTF">2022-01-21T11:39:06Z</dcterms:modified>
</cp:coreProperties>
</file>