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48" d="100"/>
          <a:sy n="148" d="100"/>
        </p:scale>
        <p:origin x="-1434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0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4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5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7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6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5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9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DF60-A7D7-4FA0-BBE8-330087EAEE0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7AEA-263A-4E80-9444-41B73CA41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lar.google.ru/citations?user=KGxER58AAAAJ&amp;hl=ru&amp;oi=s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собенности </a:t>
            </a:r>
            <a:r>
              <a:rPr lang="ru-RU" dirty="0" err="1" smtClean="0"/>
              <a:t>ремоделирования</a:t>
            </a:r>
            <a:r>
              <a:rPr lang="ru-RU" dirty="0" smtClean="0"/>
              <a:t> костной ткани в дебюте первичного </a:t>
            </a:r>
            <a:r>
              <a:rPr lang="ru-RU" dirty="0" err="1" smtClean="0"/>
              <a:t>гонартроза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Автор презентации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Гладкова Екатерина Вячеславовна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Начальник отдела фундаментальных и клинико-экспериментальных исследований Научно-исследовательского института травматологии, ортопедии и нейрохирургии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Gladckowa.katya@yandex.ru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0"/>
            <a:ext cx="496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6877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1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836712"/>
            <a:ext cx="4896544" cy="590465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dirty="0" err="1" smtClean="0"/>
              <a:t>Остеоартроз</a:t>
            </a:r>
            <a:r>
              <a:rPr lang="ru-RU" dirty="0" smtClean="0"/>
              <a:t> (ОА), объединяющий группу заболеваний </a:t>
            </a:r>
            <a:r>
              <a:rPr lang="ru-RU" dirty="0" err="1" smtClean="0"/>
              <a:t>полиэтиологического</a:t>
            </a:r>
            <a:r>
              <a:rPr lang="ru-RU" dirty="0" smtClean="0"/>
              <a:t> характера, характеризующуюся выраженным болевым синдромом и утратой функции суставов, отличается существенной социально-экономической значимостью.(</a:t>
            </a:r>
            <a:r>
              <a:rPr lang="ru-RU" dirty="0" err="1" smtClean="0"/>
              <a:t>Бакженов</a:t>
            </a:r>
            <a:r>
              <a:rPr lang="ru-RU" dirty="0" smtClean="0"/>
              <a:t> А.Н., 2016)  </a:t>
            </a:r>
          </a:p>
          <a:p>
            <a:pPr algn="just">
              <a:lnSpc>
                <a:spcPct val="170000"/>
              </a:lnSpc>
            </a:pPr>
            <a:r>
              <a:rPr lang="ru-RU" dirty="0" smtClean="0"/>
              <a:t>Несмотря на то, что ранее ОА считали заболеванием, охватывающим преимущественно лиц пожилого и старческого возраста, в последнее десятилетие отмечается значительный рост его распространенности в группах достаточно молодого, трудоспособного населения (</a:t>
            </a:r>
            <a:r>
              <a:rPr lang="en-US" dirty="0"/>
              <a:t>Q Liu, H Chu, </a:t>
            </a:r>
            <a:r>
              <a:rPr lang="en-US" dirty="0" smtClean="0"/>
              <a:t>et</a:t>
            </a:r>
            <a:r>
              <a:rPr lang="ru-RU" dirty="0" smtClean="0"/>
              <a:t>.</a:t>
            </a:r>
            <a:r>
              <a:rPr lang="en-US" dirty="0" smtClean="0"/>
              <a:t>all</a:t>
            </a:r>
            <a:r>
              <a:rPr lang="ru-RU" dirty="0" smtClean="0"/>
              <a:t>.,</a:t>
            </a:r>
            <a:r>
              <a:rPr lang="en-US" dirty="0" smtClean="0"/>
              <a:t> 2022</a:t>
            </a:r>
            <a:r>
              <a:rPr lang="ru-RU" dirty="0" smtClean="0"/>
              <a:t>)</a:t>
            </a:r>
          </a:p>
          <a:p>
            <a:pPr algn="just">
              <a:lnSpc>
                <a:spcPct val="170000"/>
              </a:lnSpc>
            </a:pPr>
            <a:r>
              <a:rPr lang="ru-RU" dirty="0" smtClean="0"/>
              <a:t>Длительное бессимптомное течение, маловыраженная клиническая симптоматика и недостаточная информативность имеющихся в арсенале клиницистов способов объективизации состояния суставных структур являются причиной низкой эффективности терапевтических мероприятий, проводимых на ранних стадиях заболевания</a:t>
            </a:r>
            <a:r>
              <a:rPr lang="en-US" dirty="0" smtClean="0"/>
              <a:t> (A </a:t>
            </a:r>
            <a:r>
              <a:rPr lang="en-US" dirty="0" err="1"/>
              <a:t>Okmažić</a:t>
            </a:r>
            <a:r>
              <a:rPr lang="en-US" dirty="0"/>
              <a:t>, </a:t>
            </a:r>
            <a:r>
              <a:rPr lang="en-US" u="sng" dirty="0">
                <a:hlinkClick r:id="rId2"/>
              </a:rPr>
              <a:t>J </a:t>
            </a:r>
            <a:r>
              <a:rPr lang="en-US" u="sng" dirty="0" err="1">
                <a:hlinkClick r:id="rId2"/>
              </a:rPr>
              <a:t>Aljinović</a:t>
            </a:r>
            <a:r>
              <a:rPr lang="en-US" dirty="0"/>
              <a:t>, I </a:t>
            </a:r>
            <a:r>
              <a:rPr lang="en-US" dirty="0" err="1" smtClean="0"/>
              <a:t>Marinović</a:t>
            </a:r>
            <a:r>
              <a:rPr lang="ru-RU" dirty="0"/>
              <a:t>.</a:t>
            </a:r>
            <a:r>
              <a:rPr lang="en-US" dirty="0" smtClean="0"/>
              <a:t> 2021)</a:t>
            </a:r>
            <a:endParaRPr lang="ru-RU" dirty="0" smtClean="0"/>
          </a:p>
          <a:p>
            <a:pPr algn="just">
              <a:lnSpc>
                <a:spcPct val="170000"/>
              </a:lnSpc>
            </a:pPr>
            <a:r>
              <a:rPr lang="ru-RU" dirty="0" smtClean="0"/>
              <a:t>Существенное влияние на эволюцию заболевания оказывает вариабельность индивидуальных факторов риска и прогрессирования ОА, а также отсутствие алгоритмов исследования персонализированных патогенетических паттернов  прогрессирования воспалительной деструкции суставного хряща и </a:t>
            </a:r>
            <a:r>
              <a:rPr lang="ru-RU" dirty="0" err="1" smtClean="0"/>
              <a:t>субхондрального</a:t>
            </a:r>
            <a:r>
              <a:rPr lang="ru-RU" dirty="0" smtClean="0"/>
              <a:t>  </a:t>
            </a:r>
            <a:r>
              <a:rPr lang="ru-RU" dirty="0" err="1" smtClean="0"/>
              <a:t>ремоделирования</a:t>
            </a:r>
            <a:r>
              <a:rPr lang="ru-RU" dirty="0" smtClean="0"/>
              <a:t>  в дебюте заболевания (</a:t>
            </a:r>
            <a:r>
              <a:rPr lang="ru-RU" dirty="0"/>
              <a:t>МА </a:t>
            </a:r>
            <a:r>
              <a:rPr lang="ru-RU" b="1" dirty="0" err="1"/>
              <a:t>Кабалык</a:t>
            </a:r>
            <a:r>
              <a:rPr lang="ru-RU" dirty="0"/>
              <a:t>, ВА </a:t>
            </a:r>
            <a:r>
              <a:rPr lang="ru-RU" dirty="0" err="1" smtClean="0"/>
              <a:t>Невзорова</a:t>
            </a:r>
            <a:r>
              <a:rPr lang="ru-RU" dirty="0" smtClean="0"/>
              <a:t>, 2019)</a:t>
            </a:r>
          </a:p>
          <a:p>
            <a:pPr algn="just">
              <a:lnSpc>
                <a:spcPct val="170000"/>
              </a:lnSpc>
            </a:pPr>
            <a:r>
              <a:rPr lang="ru-RU" dirty="0" smtClean="0"/>
              <a:t>Парадигма первоначального повреждения суставного хряща при ранних проявлениях ОА в настоящее время претерпевает существенные изменения, смещая основной акцент на углубленное исследование патофизиологии </a:t>
            </a:r>
            <a:r>
              <a:rPr lang="ru-RU" dirty="0" err="1" smtClean="0"/>
              <a:t>субхондральной</a:t>
            </a:r>
            <a:r>
              <a:rPr lang="ru-RU" dirty="0" smtClean="0"/>
              <a:t> кости (СК). Среди ведущих патогенетических  факторов начальных стадий ОА исследователи отмечают появление новых локусов </a:t>
            </a:r>
            <a:r>
              <a:rPr lang="ru-RU" dirty="0" err="1" smtClean="0"/>
              <a:t>остеогенеза</a:t>
            </a:r>
            <a:r>
              <a:rPr lang="ru-RU" dirty="0" smtClean="0"/>
              <a:t> на фоне высокой активности </a:t>
            </a:r>
            <a:r>
              <a:rPr lang="ru-RU" dirty="0" err="1" smtClean="0"/>
              <a:t>прорезорбтивных</a:t>
            </a:r>
            <a:r>
              <a:rPr lang="ru-RU" dirty="0" smtClean="0"/>
              <a:t> молекул,  снижения антагониста </a:t>
            </a:r>
            <a:r>
              <a:rPr lang="en-US" dirty="0" smtClean="0"/>
              <a:t>RANKL</a:t>
            </a:r>
            <a:r>
              <a:rPr lang="ru-RU" dirty="0" smtClean="0"/>
              <a:t>- </a:t>
            </a:r>
            <a:r>
              <a:rPr lang="ru-RU" dirty="0" err="1" smtClean="0"/>
              <a:t>остеопротегерина</a:t>
            </a:r>
            <a:r>
              <a:rPr lang="ru-RU" dirty="0" smtClean="0"/>
              <a:t>, усиления синтеза фактора роста эндотелия сосудов, </a:t>
            </a:r>
            <a:r>
              <a:rPr lang="ru-RU" dirty="0" err="1" smtClean="0"/>
              <a:t>гиперпродукцию</a:t>
            </a:r>
            <a:r>
              <a:rPr lang="ru-RU" dirty="0" smtClean="0"/>
              <a:t> протеолитических ферментов и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цитокинов, что в свою очередь вызывает активацию </a:t>
            </a:r>
            <a:r>
              <a:rPr lang="ru-RU" dirty="0" err="1" smtClean="0"/>
              <a:t>хондроцитов</a:t>
            </a:r>
            <a:r>
              <a:rPr lang="ru-RU" dirty="0"/>
              <a:t> </a:t>
            </a:r>
            <a:r>
              <a:rPr lang="ru-RU" dirty="0" smtClean="0"/>
              <a:t>и утрату суставным хрящом амортизационных свойств,  оказывая негативное влияние на СК (</a:t>
            </a:r>
            <a:r>
              <a:rPr lang="ru-RU" dirty="0"/>
              <a:t>АВ Лычагин, АВ </a:t>
            </a:r>
            <a:r>
              <a:rPr lang="ru-RU" dirty="0" err="1" smtClean="0"/>
              <a:t>Гаркави</a:t>
            </a:r>
            <a:r>
              <a:rPr lang="ru-RU" dirty="0" smtClean="0"/>
              <a:t>, 2020).</a:t>
            </a:r>
            <a:endParaRPr lang="ru-RU" dirty="0" smtClean="0"/>
          </a:p>
          <a:p>
            <a:pPr algn="just">
              <a:lnSpc>
                <a:spcPct val="170000"/>
              </a:lnSpc>
            </a:pPr>
            <a:r>
              <a:rPr lang="ru-RU" dirty="0" smtClean="0"/>
              <a:t>Однако, концепция ранних стадий ОА остается предметом многочисленных дискуссий, что существенно затрудняет разработку персонализированных систем объективизации </a:t>
            </a:r>
            <a:r>
              <a:rPr lang="ru-RU" dirty="0" err="1" smtClean="0"/>
              <a:t>ремоделирования</a:t>
            </a:r>
            <a:r>
              <a:rPr lang="ru-RU" dirty="0" smtClean="0"/>
              <a:t> скелетных соединительных тканей, на основании которых возможно широкое внедрение в клиническую практику диагностических алгоритмов и терапевтических стратегий. </a:t>
            </a:r>
            <a:endParaRPr lang="ru-RU" dirty="0" smtClean="0"/>
          </a:p>
          <a:p>
            <a:pPr algn="just">
              <a:lnSpc>
                <a:spcPct val="170000"/>
              </a:lnSpc>
            </a:pPr>
            <a:endParaRPr lang="ru-RU" dirty="0" smtClean="0"/>
          </a:p>
          <a:p>
            <a:pPr algn="just">
              <a:lnSpc>
                <a:spcPct val="17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88" y="0"/>
            <a:ext cx="76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724"/>
            <a:ext cx="292608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852936"/>
            <a:ext cx="2926080" cy="396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Рис.1 Суставной хрящ и </a:t>
            </a:r>
            <a:r>
              <a:rPr lang="ru-RU" sz="800" dirty="0" err="1" smtClean="0">
                <a:solidFill>
                  <a:schemeClr val="tx1"/>
                </a:solidFill>
              </a:rPr>
              <a:t>субхондральная</a:t>
            </a:r>
            <a:r>
              <a:rPr lang="ru-RU" sz="800" dirty="0" smtClean="0">
                <a:solidFill>
                  <a:schemeClr val="tx1"/>
                </a:solidFill>
              </a:rPr>
              <a:t> кость пациентки с первичным </a:t>
            </a:r>
            <a:r>
              <a:rPr lang="ru-RU" sz="800" dirty="0" err="1" smtClean="0">
                <a:solidFill>
                  <a:schemeClr val="tx1"/>
                </a:solidFill>
              </a:rPr>
              <a:t>гонартрозом</a:t>
            </a:r>
            <a:r>
              <a:rPr lang="ru-RU" sz="800" dirty="0" smtClean="0">
                <a:solidFill>
                  <a:schemeClr val="tx1"/>
                </a:solidFill>
              </a:rPr>
              <a:t>; (участок умеренного полнокровия); </a:t>
            </a:r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92608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021288"/>
            <a:ext cx="292608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800" dirty="0" smtClean="0">
                <a:solidFill>
                  <a:schemeClr val="tx1"/>
                </a:solidFill>
              </a:rPr>
              <a:t>Рис 2. Участок кортикальной пластинчатой кости пациентки с </a:t>
            </a:r>
            <a:r>
              <a:rPr lang="ru-RU" sz="800" dirty="0" err="1" smtClean="0">
                <a:solidFill>
                  <a:schemeClr val="tx1"/>
                </a:solidFill>
              </a:rPr>
              <a:t>гонартрозом</a:t>
            </a:r>
            <a:r>
              <a:rPr lang="ru-RU" sz="800" dirty="0" smtClean="0">
                <a:solidFill>
                  <a:schemeClr val="tx1"/>
                </a:solidFill>
              </a:rPr>
              <a:t> ; остеоциты, остеоны без особенностей  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6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7424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Оценить процессы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субхондрального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структурно-метаболические особенности воспалительной деструкции суставного хряща при ранних проявлениях первичного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гонартроза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075240" cy="363326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атериалы и методы: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Обследовано 47 пациентов (29 женщин и 18 мужчин) в возрасте 36-50 лет с ранними проявлениями первичного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гонартороза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30 (17 женщин и 13 мужчин) без заболеваний опорно-двигательной системы.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оценки  структурно-метаболических особенностей суставного хряща была выполнена его Т2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релаксометрия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определение концентрации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аггрекана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сыворотке крови.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метаболических процессов в костной ткани изучены на основании определения концентраций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остеокальцина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(ОК),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телопептидов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коллагена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SerumCrossLaps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щелочной фосфатазы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BAP)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кальциферола (25-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Vitamin 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7" y="0"/>
            <a:ext cx="500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7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Данные Т2 </a:t>
            </a:r>
            <a:r>
              <a:rPr lang="ru-RU" dirty="0" err="1" smtClean="0"/>
              <a:t>релаксометрии</a:t>
            </a:r>
            <a:r>
              <a:rPr lang="ru-RU" dirty="0" smtClean="0"/>
              <a:t> суставного хряща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3" y="1484785"/>
            <a:ext cx="3302405" cy="182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240360" cy="19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1523" y="3501008"/>
            <a:ext cx="3302405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sz="1600" dirty="0" smtClean="0"/>
              <a:t>. Время Т2 релаксации </a:t>
            </a:r>
            <a:r>
              <a:rPr lang="ru-RU" sz="1600" dirty="0" smtClean="0"/>
              <a:t>«нагружаемой» </a:t>
            </a:r>
            <a:r>
              <a:rPr lang="ru-RU" sz="1600" dirty="0" smtClean="0"/>
              <a:t>зоны суставного хряща при ранних проявлениях первичного </a:t>
            </a:r>
            <a:r>
              <a:rPr lang="ru-RU" sz="1600" dirty="0" err="1" smtClean="0"/>
              <a:t>гонартроза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573016"/>
            <a:ext cx="3240360" cy="11521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r>
              <a:rPr lang="ru-RU" sz="1600" dirty="0" smtClean="0"/>
              <a:t>. Время Т2 релаксации </a:t>
            </a:r>
            <a:r>
              <a:rPr lang="ru-RU" sz="1600" dirty="0" smtClean="0"/>
              <a:t>«</a:t>
            </a:r>
            <a:r>
              <a:rPr lang="ru-RU" sz="1600" dirty="0" err="1" smtClean="0"/>
              <a:t>интактной</a:t>
            </a:r>
            <a:r>
              <a:rPr lang="ru-RU" sz="1600" dirty="0" smtClean="0"/>
              <a:t>» зоны </a:t>
            </a:r>
            <a:r>
              <a:rPr lang="ru-RU" sz="1600" dirty="0" smtClean="0"/>
              <a:t>суставного хряща при </a:t>
            </a:r>
            <a:r>
              <a:rPr lang="ru-RU" sz="1600" dirty="0" smtClean="0"/>
              <a:t>ранних проявлениях первичного </a:t>
            </a:r>
            <a:r>
              <a:rPr lang="ru-RU" sz="1600" dirty="0" err="1" smtClean="0"/>
              <a:t>гонартроза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1523" y="4941168"/>
            <a:ext cx="7694893" cy="14904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При проведении Т2 </a:t>
            </a:r>
            <a:r>
              <a:rPr lang="ru-RU" sz="1400" dirty="0" err="1" smtClean="0"/>
              <a:t>релаксометрии</a:t>
            </a:r>
            <a:r>
              <a:rPr lang="ru-RU" sz="1400" dirty="0" smtClean="0"/>
              <a:t> суставного хряща учитывали усредненное время релаксации, вычисленное в 6 равноудаленных друг от друга участках, расположенных на нагружаемой его поверхности. Полученную величину сравнивали с результатами аналогичных измерений, выполненных  в области «</a:t>
            </a:r>
            <a:r>
              <a:rPr lang="ru-RU" sz="1400" dirty="0" err="1" smtClean="0"/>
              <a:t>интактной</a:t>
            </a:r>
            <a:r>
              <a:rPr lang="ru-RU" sz="1400" dirty="0" smtClean="0"/>
              <a:t>» </a:t>
            </a:r>
            <a:r>
              <a:rPr lang="ru-RU" sz="1400" dirty="0" err="1" smtClean="0"/>
              <a:t>ненагружаемой</a:t>
            </a:r>
            <a:r>
              <a:rPr lang="ru-RU" sz="1400" dirty="0" smtClean="0"/>
              <a:t> зоны суставного хряща.</a:t>
            </a:r>
          </a:p>
          <a:p>
            <a:pPr algn="just"/>
            <a:r>
              <a:rPr lang="ru-RU" sz="1400" dirty="0" smtClean="0"/>
              <a:t>Результат: при ранних проявлениях первичного </a:t>
            </a:r>
            <a:r>
              <a:rPr lang="ru-RU" sz="1400" dirty="0" err="1" smtClean="0"/>
              <a:t>гонартроза</a:t>
            </a:r>
            <a:r>
              <a:rPr lang="ru-RU" sz="1400" dirty="0" smtClean="0"/>
              <a:t> отмечали разницу времени релаксации между «нагружаемыми» и «</a:t>
            </a:r>
            <a:r>
              <a:rPr lang="ru-RU" sz="1400" dirty="0" err="1" smtClean="0"/>
              <a:t>интактными</a:t>
            </a:r>
            <a:r>
              <a:rPr lang="ru-RU" sz="1400" dirty="0" smtClean="0"/>
              <a:t>» участками суставного хряща в пределах 11-15%</a:t>
            </a:r>
            <a:r>
              <a:rPr lang="ru-RU" sz="1600" dirty="0"/>
              <a:t>.</a:t>
            </a:r>
            <a:endParaRPr lang="ru-RU" sz="1600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7" y="0"/>
            <a:ext cx="500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Метаболические особенности </a:t>
            </a:r>
            <a:r>
              <a:rPr lang="ru-RU" sz="2200" b="1" dirty="0" err="1" smtClean="0"/>
              <a:t>ремоделирования</a:t>
            </a:r>
            <a:r>
              <a:rPr lang="ru-RU" sz="2200" b="1" dirty="0" smtClean="0"/>
              <a:t> скелетных соединительных тканей в дебюте первичного </a:t>
            </a:r>
            <a:r>
              <a:rPr lang="ru-RU" sz="2200" b="1" dirty="0" err="1" smtClean="0"/>
              <a:t>гонартроза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6724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116" y="4005064"/>
            <a:ext cx="4074876" cy="2376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Согласно полученным результатам, ранние проявления первичного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гонартроза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могут быть охарактеризованы существенным изменением метаболических процессов в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субхондральной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кости с нарушением функций как остеобластов, так и остеокластов,  что косвенно подтверждается повышением(р&lt;0,05) концентрации в сыворотке крови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остеокальцина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телопептидов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коллагена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типа и нарастанием активности костного изофермента щелочной фосфатазы.</a:t>
            </a:r>
          </a:p>
          <a:p>
            <a:pPr marL="0" indent="0" algn="just"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бращало на себя внимание  снижение содержания в периферическом кровотоке большинства  пациентов основной группы регуляторных молекул 25-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vitamin D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концентрация которых положительно коррелировала  с  уровнями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остеокальцина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0,6) и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SerumCrossLaps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R=0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,7).     </a:t>
            </a:r>
          </a:p>
          <a:p>
            <a:pPr marL="0" indent="0" algn="just"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Выявленные особенности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субхондрального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ремоделирования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 усилением как костеобразования, так и костной резорбции, могли свидетельствовать об интенсификации метаболических процессов, что в отсутствии целенаправленной медикаментозной коррекции может приводить  к усугублению нарушений дифференцировки и функциональной активности клеточных пулов остеобластов и остеокластов, несостоятельности процессов минерализации и ,как следствие, - нарушению архитектоники и биомеханических свойств костной ткани, формирующей суставные структуры. </a:t>
            </a:r>
          </a:p>
          <a:p>
            <a:pPr marL="0" indent="0" algn="just"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8164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7" y="0"/>
            <a:ext cx="500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672408" cy="24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17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Субхондральное</a:t>
            </a:r>
            <a:r>
              <a:rPr lang="ru-RU" dirty="0" smtClean="0"/>
              <a:t> </a:t>
            </a:r>
            <a:r>
              <a:rPr lang="ru-RU" dirty="0" err="1" smtClean="0"/>
              <a:t>ремоделирование</a:t>
            </a:r>
            <a:r>
              <a:rPr lang="ru-RU" dirty="0" smtClean="0"/>
              <a:t> при ранних стадиях первичного </a:t>
            </a:r>
            <a:r>
              <a:rPr lang="ru-RU" dirty="0" err="1" smtClean="0"/>
              <a:t>гонартроза</a:t>
            </a:r>
            <a:r>
              <a:rPr lang="ru-RU" dirty="0" smtClean="0"/>
              <a:t> характеризуется усилением процессов деструкции коллагена </a:t>
            </a:r>
            <a:r>
              <a:rPr lang="en-US" dirty="0" smtClean="0"/>
              <a:t>I </a:t>
            </a:r>
            <a:r>
              <a:rPr lang="ru-RU" dirty="0" smtClean="0"/>
              <a:t> типа и избыточной активностью остеобластов, находящихся в прямой взаимозависимости с процессами  дезорганизации </a:t>
            </a:r>
            <a:r>
              <a:rPr lang="ru-RU" dirty="0" err="1" smtClean="0"/>
              <a:t>экстрацеллюлярного</a:t>
            </a:r>
            <a:r>
              <a:rPr lang="ru-RU" dirty="0" smtClean="0"/>
              <a:t> матрикса суставного хряща с утратой им </a:t>
            </a:r>
            <a:r>
              <a:rPr lang="ru-RU" dirty="0" err="1" smtClean="0"/>
              <a:t>протеогликанового</a:t>
            </a:r>
            <a:r>
              <a:rPr lang="ru-RU" dirty="0" smtClean="0"/>
              <a:t> </a:t>
            </a:r>
            <a:r>
              <a:rPr lang="ru-RU" dirty="0" err="1" smtClean="0"/>
              <a:t>хондроитинсульфата</a:t>
            </a:r>
            <a:r>
              <a:rPr lang="ru-RU" dirty="0" smtClean="0"/>
              <a:t> и усугубления анизотропии.</a:t>
            </a:r>
          </a:p>
          <a:p>
            <a:pPr algn="just"/>
            <a:r>
              <a:rPr lang="ru-RU" dirty="0" smtClean="0"/>
              <a:t>Выявлена зависимость нарушений метаболизма костной ткани от концентрации </a:t>
            </a:r>
            <a:r>
              <a:rPr lang="ru-RU" dirty="0"/>
              <a:t> </a:t>
            </a:r>
            <a:r>
              <a:rPr lang="ru-RU" dirty="0" smtClean="0"/>
              <a:t>метаболитов витамина </a:t>
            </a:r>
            <a:r>
              <a:rPr lang="en-US" dirty="0" smtClean="0"/>
              <a:t>D</a:t>
            </a:r>
            <a:r>
              <a:rPr lang="ru-RU" dirty="0" smtClean="0"/>
              <a:t>, что позволяет рассматривать их в качестве возможных регуляторных паттернов прогрессирования ранних стадий первичного </a:t>
            </a:r>
            <a:r>
              <a:rPr lang="ru-RU" dirty="0" err="1" smtClean="0"/>
              <a:t>гонартроза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Использование биохимических маркеров  костного метаболизма представляется перспективным направлением исследований при разработке методов математического моделирования прогрессирования воспалительной деструкции скелетных соединительных тканей при ранних стадиях первичного </a:t>
            </a:r>
            <a:r>
              <a:rPr lang="ru-RU" dirty="0" err="1" smtClean="0"/>
              <a:t>гонартроза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7" y="0"/>
            <a:ext cx="500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5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494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Особенности ремоделирования костной ткани в дебюте первичного гонартроза</vt:lpstr>
      <vt:lpstr>           Актуальность</vt:lpstr>
      <vt:lpstr> Цель исследования: Оценить процессы субхондрального  ремоделирования и структурно-метаболические особенности воспалительной деструкции суставного хряща при ранних проявлениях первичного гонартроза;</vt:lpstr>
      <vt:lpstr>Данные Т2 релаксометрии суставного хряща </vt:lpstr>
      <vt:lpstr>Метаболические особенности ремоделирования скелетных соединительных тканей в дебюте первичного гонартроза 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Данные Т2 релаксометрии суставного хряща</dc:title>
  <dc:creator>User353</dc:creator>
  <cp:lastModifiedBy>User353</cp:lastModifiedBy>
  <cp:revision>41</cp:revision>
  <dcterms:created xsi:type="dcterms:W3CDTF">2022-01-12T11:53:22Z</dcterms:created>
  <dcterms:modified xsi:type="dcterms:W3CDTF">2022-01-13T11:30:56Z</dcterms:modified>
</cp:coreProperties>
</file>