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D06EFC-5930-48CC-81E0-C06DC6586DF0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9F7CE99-9408-47EA-BA72-BD6CE82C01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D06EFC-5930-48CC-81E0-C06DC6586DF0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9F7CE99-9408-47EA-BA72-BD6CE82C01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D06EFC-5930-48CC-81E0-C06DC6586DF0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9F7CE99-9408-47EA-BA72-BD6CE82C01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D06EFC-5930-48CC-81E0-C06DC6586DF0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9F7CE99-9408-47EA-BA72-BD6CE82C01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D06EFC-5930-48CC-81E0-C06DC6586DF0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9F7CE99-9408-47EA-BA72-BD6CE82C01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D06EFC-5930-48CC-81E0-C06DC6586DF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9F7CE99-9408-47EA-BA72-BD6CE82C01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D06EFC-5930-48CC-81E0-C06DC6586DF0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9F7CE99-9408-47EA-BA72-BD6CE82C01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D06EFC-5930-48CC-81E0-C06DC6586DF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9F7CE99-9408-47EA-BA72-BD6CE82C01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D06EFC-5930-48CC-81E0-C06DC6586DF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9F7CE99-9408-47EA-BA72-BD6CE82C01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D06EFC-5930-48CC-81E0-C06DC6586DF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9F7CE99-9408-47EA-BA72-BD6CE82C01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D06EFC-5930-48CC-81E0-C06DC6586DF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9F7CE99-9408-47EA-BA72-BD6CE82C01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D06EFC-5930-48CC-81E0-C06DC6586DF0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F7CE99-9408-47EA-BA72-BD6CE82C01F6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scholar.google.ru/citations?user=mcHmsR0AAAAJ&amp;hl=ru&amp;oi=sra" TargetMode="External"/><Relationship Id="rId3" Type="http://schemas.openxmlformats.org/officeDocument/2006/relationships/hyperlink" Target="https://scholar.google.ru/citations?user=_2iVotMAAAAJ&amp;hl=ru&amp;oi=sra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cholar.google.ru/citations?user=zeOFKWMAAAAJ&amp;hl=ru&amp;oi=sra" TargetMode="External"/><Relationship Id="rId3" Type="http://schemas.openxmlformats.org/officeDocument/2006/relationships/hyperlink" Target="https://scholar.google.ru/citations?user=5bO2kIUAAAAJ&amp;hl=ru&amp;oi=sra" TargetMode="External"/><Relationship Id="rId4" Type="http://schemas.openxmlformats.org/officeDocument/2006/relationships/hyperlink" Target="https://scholar.google.ru/citations?user=31fxbpYAAAAJ&amp;hl=ru&amp;oi=sra" TargetMode="External"/><Relationship Id="rId5" Type="http://schemas.openxmlformats.org/officeDocument/2006/relationships/hyperlink" Target="https://www.frontiersin.org/articles/10.3389/fcell.2020.607764/full#B29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65528" y="268420"/>
            <a:ext cx="2930418" cy="2070340"/>
          </a:xfrm>
          <a:prstGeom prst="rect">
            <a:avLst/>
          </a:prstGeom>
        </p:spPr>
      </p:pic>
      <p:sp>
        <p:nvSpPr>
          <p:cNvPr id="5" name="TextBox 5" hidden="0"/>
          <p:cNvSpPr txBox="1"/>
          <p:nvPr isPhoto="0" userDrawn="0"/>
        </p:nvSpPr>
        <p:spPr bwMode="auto">
          <a:xfrm>
            <a:off x="1442502" y="2518209"/>
            <a:ext cx="9099269" cy="118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Особенности процессов </a:t>
            </a:r>
            <a:r>
              <a:rPr lang="ru-RU" sz="2400" b="1">
                <a:latin typeface="Times New Roman"/>
                <a:cs typeface="Times New Roman"/>
              </a:rPr>
              <a:t>ремоделирования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>
                <a:latin typeface="Times New Roman"/>
                <a:cs typeface="Times New Roman"/>
              </a:rPr>
              <a:t>субхондральной</a:t>
            </a:r>
            <a:r>
              <a:rPr lang="ru-RU" sz="2400" b="1">
                <a:latin typeface="Times New Roman"/>
                <a:cs typeface="Times New Roman"/>
              </a:rPr>
              <a:t> кости  </a:t>
            </a:r>
            <a:r>
              <a:rPr lang="ru-RU" sz="2400" b="1">
                <a:latin typeface="Times New Roman"/>
                <a:cs typeface="Times New Roman"/>
              </a:rPr>
              <a:t>и методология их оценки у </a:t>
            </a:r>
            <a:r>
              <a:rPr lang="ru-RU" sz="2400" b="1">
                <a:latin typeface="Times New Roman"/>
                <a:cs typeface="Times New Roman"/>
              </a:rPr>
              <a:t>пациентов с ранними проявлениями первичного </a:t>
            </a:r>
            <a:r>
              <a:rPr lang="ru-RU" sz="2400" b="1">
                <a:latin typeface="Times New Roman"/>
                <a:cs typeface="Times New Roman"/>
              </a:rPr>
              <a:t>гонартроза</a:t>
            </a:r>
            <a:endParaRPr lang="ru-RU" sz="2400">
              <a:latin typeface="Times New Roman"/>
              <a:cs typeface="Times New Roman"/>
            </a:endParaRPr>
          </a:p>
        </p:txBody>
      </p:sp>
      <p:sp>
        <p:nvSpPr>
          <p:cNvPr id="6" name="TextBox 6" hidden="0"/>
          <p:cNvSpPr txBox="1"/>
          <p:nvPr isPhoto="0" userDrawn="0"/>
        </p:nvSpPr>
        <p:spPr bwMode="auto">
          <a:xfrm>
            <a:off x="1442501" y="3861049"/>
            <a:ext cx="9099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Авторы презентации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Е.В. Гладкова</a:t>
            </a:r>
            <a:r>
              <a:rPr lang="ru-RU">
                <a:latin typeface="Times New Roman"/>
                <a:cs typeface="Times New Roman"/>
              </a:rPr>
              <a:t>, </a:t>
            </a:r>
            <a:r>
              <a:rPr lang="ru-RU">
                <a:latin typeface="Times New Roman"/>
                <a:cs typeface="Times New Roman"/>
              </a:rPr>
              <a:t>В.Ю</a:t>
            </a:r>
            <a:r>
              <a:rPr lang="ru-RU">
                <a:latin typeface="Times New Roman"/>
                <a:cs typeface="Times New Roman"/>
              </a:rPr>
              <a:t>. Ульянов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НИИТОН СГМУ им В.И. Разумовского Минздрава России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2022 г</a:t>
            </a:r>
            <a:endParaRPr/>
          </a:p>
          <a:p>
            <a:pPr>
              <a:defRPr/>
            </a:pPr>
            <a:endParaRPr lang="ru-RU">
              <a:latin typeface="Manrope"/>
            </a:endParaRPr>
          </a:p>
          <a:p>
            <a:pPr>
              <a:defRPr/>
            </a:pPr>
            <a:endParaRPr lang="ru-RU">
              <a:latin typeface="Manrope"/>
            </a:endParaRPr>
          </a:p>
        </p:txBody>
      </p:sp>
      <p:sp>
        <p:nvSpPr>
          <p:cNvPr id="7" name="Прямоугольник 1" hidden="0"/>
          <p:cNvSpPr/>
          <p:nvPr isPhoto="0" userDrawn="0"/>
        </p:nvSpPr>
        <p:spPr bwMode="auto">
          <a:xfrm>
            <a:off x="11559396" y="-1"/>
            <a:ext cx="750498" cy="692701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40763" y="626454"/>
            <a:ext cx="3685806" cy="1393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 hidden="0"/>
          <p:cNvSpPr txBox="1"/>
          <p:nvPr isPhoto="0" userDrawn="0"/>
        </p:nvSpPr>
        <p:spPr bwMode="auto">
          <a:xfrm>
            <a:off x="479376" y="4440845"/>
            <a:ext cx="10873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>
                <a:latin typeface="Times New Roman"/>
                <a:cs typeface="Times New Roman"/>
              </a:rPr>
              <a:t>Конфликт интересов: работа выполнена в рамках государственного задания на осуществление прикладных научных исследований и разработок Министерства здравоохранения Российской Федерации на тему:</a:t>
            </a:r>
            <a:endParaRPr lang="ru-RU" sz="2400" b="1">
              <a:latin typeface="Times New Roman"/>
              <a:cs typeface="Times New Roman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b="1" cap="all">
                <a:latin typeface="Times New Roman"/>
                <a:cs typeface="Times New Roman"/>
              </a:rPr>
              <a:t>«РАЗРАБОТКА ЦИФРОВОЙ ПЕРСОНАЛИЗИРОВАННОЙ ИНТЕЛЛЕКТУАЛЬНОЙ СИСТЕМЫ ОБЪЕКТИВИЗАЦИИ СУБХОНДРАЛЬНОГО РЕМОДЕЛИРОВАНИЯ ДЛЯ РАННЕЙ ДИАГНОСТИКИ ОСТЕОАРТРОЗА НА ОСНОВЕ МАТЕМАТИЧЕСКОЙ МОДЕЛИ ПРОГНОЗИРОВАНИЯ  ПРОГРЕССИРОВАНИЯ ВОСПАЛИТЕЛЬНО-ДЕГЕНЕРАТИВНЫХ ИЗМЕНЕНИЙ В ОПРОНЫХ СОЕДИНИТЕЛЬНЫХ ТКАНЯХ»</a:t>
            </a:r>
            <a:endParaRPr/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	Научный </a:t>
            </a:r>
            <a:r>
              <a:rPr lang="ru-RU">
                <a:latin typeface="Times New Roman"/>
                <a:cs typeface="Times New Roman"/>
              </a:rPr>
              <a:t>руководитель: </a:t>
            </a:r>
            <a:r>
              <a:rPr lang="ru-RU">
                <a:latin typeface="Times New Roman"/>
                <a:cs typeface="Times New Roman"/>
              </a:rPr>
              <a:t>к.б.н. Е.В. Гладкова</a:t>
            </a: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662429" y="156407"/>
            <a:ext cx="5881843" cy="4034709"/>
          </a:xfrm>
          <a:prstGeom prst="rect">
            <a:avLst/>
          </a:prstGeom>
        </p:spPr>
      </p:pic>
      <p:sp>
        <p:nvSpPr>
          <p:cNvPr id="6" name="Прямоугольник 5" hidden="0"/>
          <p:cNvSpPr/>
          <p:nvPr isPhoto="0" userDrawn="0"/>
        </p:nvSpPr>
        <p:spPr bwMode="auto"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latin typeface="Times New Roman"/>
                <a:cs typeface="Times New Roman"/>
              </a:rPr>
              <a:t>Актуальность исследования</a:t>
            </a:r>
            <a:endParaRPr/>
          </a:p>
        </p:txBody>
      </p:sp>
      <p:sp>
        <p:nvSpPr>
          <p:cNvPr id="5" name="Прямоугольник 1" hidden="0"/>
          <p:cNvSpPr/>
          <p:nvPr isPhoto="0" userDrawn="0"/>
        </p:nvSpPr>
        <p:spPr bwMode="auto">
          <a:xfrm>
            <a:off x="7298347" y="4133243"/>
            <a:ext cx="389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  <p:sp>
        <p:nvSpPr>
          <p:cNvPr id="6" name="Прямоугольник 6" hidden="0"/>
          <p:cNvSpPr/>
          <p:nvPr isPhoto="0" userDrawn="0"/>
        </p:nvSpPr>
        <p:spPr bwMode="auto"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2" hidden="0"/>
          <p:cNvSpPr/>
          <p:nvPr isPhoto="0" userDrawn="0"/>
        </p:nvSpPr>
        <p:spPr bwMode="auto">
          <a:xfrm>
            <a:off x="695400" y="1268760"/>
            <a:ext cx="102971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400"/>
              <a:t>Одним из значимых факторов широкой распространенности в популяции  пациентов с тяжелым </a:t>
            </a:r>
            <a:r>
              <a:rPr lang="ru-RU" sz="1400"/>
              <a:t>прогрессирующим </a:t>
            </a:r>
            <a:r>
              <a:rPr lang="ru-RU" sz="1400"/>
              <a:t>течением </a:t>
            </a:r>
            <a:r>
              <a:rPr lang="ru-RU" sz="1400"/>
              <a:t>остеоартроза</a:t>
            </a:r>
            <a:r>
              <a:rPr lang="ru-RU" sz="1400"/>
              <a:t> (ОА) коленных суставов – </a:t>
            </a:r>
            <a:r>
              <a:rPr lang="ru-RU" sz="1400"/>
              <a:t>гонартрозом</a:t>
            </a:r>
            <a:r>
              <a:rPr lang="ru-RU" sz="1400"/>
              <a:t>  (ГА) </a:t>
            </a:r>
            <a:r>
              <a:rPr lang="ru-RU" sz="1400"/>
              <a:t>во многом </a:t>
            </a:r>
            <a:r>
              <a:rPr lang="ru-RU" sz="1400"/>
              <a:t>способствует скудная клиническая симптоматика начальных стадий заболевания и  поздняя обращаемость пациентов к специалистам травматологи-ортопедического и ревматологического профилей. </a:t>
            </a:r>
            <a:endParaRPr/>
          </a:p>
          <a:p>
            <a:pPr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400"/>
              <a:t>Немаловажную роль играет также недостаточная информативность существующих на сегодняшний день диагностических </a:t>
            </a:r>
            <a:r>
              <a:rPr lang="ru-RU" sz="1400"/>
              <a:t>подходов, направленных на </a:t>
            </a:r>
            <a:r>
              <a:rPr lang="ru-RU" sz="1400"/>
              <a:t>раннюю верификацию </a:t>
            </a:r>
            <a:r>
              <a:rPr lang="ru-RU" sz="1400"/>
              <a:t>диагноза. </a:t>
            </a:r>
            <a:r>
              <a:rPr lang="ru-RU" sz="1400"/>
              <a:t>Не всегда выраженность болевого  синдрома </a:t>
            </a:r>
            <a:r>
              <a:rPr lang="ru-RU" sz="1400"/>
              <a:t>и </a:t>
            </a:r>
            <a:r>
              <a:rPr lang="ru-RU" sz="1400"/>
              <a:t> степень функциональной </a:t>
            </a:r>
            <a:r>
              <a:rPr lang="ru-RU" sz="1400"/>
              <a:t>недостаточности </a:t>
            </a:r>
            <a:r>
              <a:rPr lang="ru-RU" sz="1400"/>
              <a:t>суставов коррелирует с рентгенологической стадией заболевания и фактическим вовлечением всех суставных тканей (синовиальной оболочки, суставного хряща, </a:t>
            </a:r>
            <a:r>
              <a:rPr lang="ru-RU" sz="1400"/>
              <a:t>субхондральной</a:t>
            </a:r>
            <a:r>
              <a:rPr lang="ru-RU" sz="1400"/>
              <a:t> кости, пери-</a:t>
            </a:r>
            <a:r>
              <a:rPr lang="ru-RU" sz="1400"/>
              <a:t>параартикулярных</a:t>
            </a:r>
            <a:r>
              <a:rPr lang="ru-RU" sz="1400"/>
              <a:t> тканей в воспалительно-дегенеративные процессы), обусловленных действием основных паттернов ОА. </a:t>
            </a:r>
            <a:endParaRPr/>
          </a:p>
          <a:p>
            <a:pPr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400"/>
              <a:t>Вместе с тем, своевременное выявление начальных стадий первичного ГА  и разработка терапевтических стратегий, направленных на коррекцию ранних патогенетических механизмов его прогрессирования в перспективе может служить действенным инструментом отсрочки утраты  трудоспособности и повышения качества жизни тяжелых хронических пациентов.</a:t>
            </a:r>
            <a:endParaRPr/>
          </a:p>
          <a:p>
            <a:pPr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400"/>
              <a:t>Определенные перспективы в этой связи связаны с углубленным изучением ранних паттернов патологической структурно-метаболической перестройки костной ткани при первичном ГА и формирование на их основе инструментально-лабораторных способов оценки объективизации состояния </a:t>
            </a:r>
            <a:r>
              <a:rPr lang="ru-RU" sz="1400"/>
              <a:t>субхондрального</a:t>
            </a:r>
            <a:r>
              <a:rPr lang="ru-RU" sz="1400"/>
              <a:t>  </a:t>
            </a:r>
            <a:r>
              <a:rPr lang="ru-RU" sz="1400"/>
              <a:t>ремоделирования</a:t>
            </a:r>
            <a:r>
              <a:rPr lang="ru-RU" sz="1400"/>
              <a:t> у данной категории пациентов.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975643"/>
          </a:xfrm>
        </p:spPr>
        <p:txBody>
          <a:bodyPr>
            <a:normAutofit fontScale="90000"/>
          </a:bodyPr>
          <a:lstStyle/>
          <a:p>
            <a:pPr marL="228600" lvl="0" indent="449580">
              <a:lnSpc>
                <a:spcPct val="150000"/>
              </a:lnSpc>
              <a:spcBef>
                <a:spcPts val="1000"/>
              </a:spcBef>
              <a:defRPr/>
            </a:pPr>
            <a:r>
              <a:rPr lang="ru-RU" sz="2000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Возможности оценки состояния костной ткани у пациентов с ранними проявлениями первичного </a:t>
            </a:r>
            <a:r>
              <a:rPr lang="ru-RU" sz="2000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гонартроза</a:t>
            </a:r>
            <a:r>
              <a:rPr lang="ru-RU" sz="2000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методом стандартной рентгенографии: </a:t>
            </a:r>
            <a:br>
              <a:rPr lang="ru-RU" sz="2000" b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sz="2000" b="1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67408" y="1124744"/>
            <a:ext cx="10515600" cy="5544616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Диагностические критерии ГА включают в себя:</a:t>
            </a:r>
            <a:endParaRPr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Выполнение стандартной рентгенографии коленных суставов в двух проекциях. 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Оценка выявленных рентгенологических признаков ОА по шкале </a:t>
            </a:r>
            <a:r>
              <a:rPr lang="en-US" sz="2000"/>
              <a:t>Kellgren</a:t>
            </a:r>
            <a:r>
              <a:rPr lang="en-US" sz="2000"/>
              <a:t> </a:t>
            </a:r>
            <a:r>
              <a:rPr lang="ru-RU" sz="2000"/>
              <a:t>и </a:t>
            </a:r>
            <a:r>
              <a:rPr lang="en-US" sz="2000"/>
              <a:t>Lawrence,</a:t>
            </a:r>
            <a:r>
              <a:rPr lang="ru-RU" sz="2000"/>
              <a:t>1957 г., утвержденной ВОЗ в 1961 г.</a:t>
            </a:r>
            <a:r>
              <a:rPr lang="ru-RU" sz="2000">
                <a:latin typeface="Times New Roman"/>
                <a:cs typeface="Times New Roman"/>
              </a:rPr>
              <a:t>, согласно которой выделяют следующие стадии заболевания:</a:t>
            </a:r>
            <a:endParaRPr/>
          </a:p>
          <a:p>
            <a:pPr>
              <a:defRPr/>
            </a:pPr>
            <a:r>
              <a:rPr lang="ru-RU" b="1"/>
              <a:t>0 стадия </a:t>
            </a:r>
            <a:r>
              <a:rPr lang="ru-RU"/>
              <a:t>- изменений нет  </a:t>
            </a:r>
            <a:endParaRPr/>
          </a:p>
          <a:p>
            <a:pPr>
              <a:defRPr/>
            </a:pPr>
            <a:r>
              <a:rPr lang="ru-RU" b="1"/>
              <a:t>1 стадия </a:t>
            </a:r>
            <a:r>
              <a:rPr lang="ru-RU"/>
              <a:t>(сомнительный) – сомнительные рентгенологические признаки    </a:t>
            </a:r>
            <a:endParaRPr/>
          </a:p>
          <a:p>
            <a:pPr>
              <a:defRPr/>
            </a:pPr>
            <a:r>
              <a:rPr lang="ru-RU" b="1"/>
              <a:t>2 стадия </a:t>
            </a:r>
            <a:r>
              <a:rPr lang="ru-RU"/>
              <a:t>(мягкий)</a:t>
            </a:r>
            <a:endParaRPr/>
          </a:p>
          <a:p>
            <a:pPr lvl="1">
              <a:defRPr/>
            </a:pPr>
            <a:r>
              <a:rPr lang="ru-RU"/>
              <a:t>единичные </a:t>
            </a:r>
            <a:r>
              <a:rPr lang="ru-RU"/>
              <a:t>остеофиты </a:t>
            </a:r>
            <a:r>
              <a:rPr lang="ru-RU"/>
              <a:t>   </a:t>
            </a:r>
            <a:endParaRPr/>
          </a:p>
          <a:p>
            <a:pPr lvl="1">
              <a:defRPr/>
            </a:pPr>
            <a:r>
              <a:rPr lang="ru-RU"/>
              <a:t>небольшое сужение суставной щели</a:t>
            </a:r>
            <a:endParaRPr/>
          </a:p>
          <a:p>
            <a:pPr>
              <a:defRPr/>
            </a:pPr>
            <a:r>
              <a:rPr lang="ru-RU" b="1"/>
              <a:t>3 стадия </a:t>
            </a:r>
            <a:r>
              <a:rPr lang="ru-RU"/>
              <a:t>(умеренный)</a:t>
            </a:r>
            <a:endParaRPr/>
          </a:p>
          <a:p>
            <a:pPr lvl="1">
              <a:defRPr/>
            </a:pPr>
            <a:r>
              <a:rPr lang="ru-RU"/>
              <a:t>выраженные  остеофиты    </a:t>
            </a:r>
            <a:endParaRPr/>
          </a:p>
          <a:p>
            <a:pPr lvl="1">
              <a:defRPr/>
            </a:pPr>
            <a:r>
              <a:rPr lang="ru-RU"/>
              <a:t>умеренное сужение суставной щели</a:t>
            </a:r>
            <a:endParaRPr/>
          </a:p>
          <a:p>
            <a:pPr lvl="1">
              <a:defRPr/>
            </a:pPr>
            <a:r>
              <a:rPr lang="ru-RU"/>
              <a:t>субхондральный</a:t>
            </a:r>
            <a:r>
              <a:rPr lang="ru-RU"/>
              <a:t> склероз</a:t>
            </a:r>
            <a:endParaRPr/>
          </a:p>
          <a:p>
            <a:pPr lvl="1">
              <a:defRPr/>
            </a:pPr>
            <a:r>
              <a:rPr lang="ru-RU"/>
              <a:t>деформация поверхностей              </a:t>
            </a:r>
            <a:endParaRPr/>
          </a:p>
          <a:p>
            <a:pPr>
              <a:defRPr/>
            </a:pPr>
            <a:r>
              <a:rPr lang="ru-RU" b="1"/>
              <a:t>4   стадия </a:t>
            </a:r>
            <a:r>
              <a:rPr lang="ru-RU"/>
              <a:t>(тяжелый)</a:t>
            </a:r>
            <a:endParaRPr/>
          </a:p>
          <a:p>
            <a:pPr lvl="1">
              <a:defRPr/>
            </a:pPr>
            <a:r>
              <a:rPr lang="ru-RU"/>
              <a:t>грубые остеофиты</a:t>
            </a:r>
            <a:endParaRPr/>
          </a:p>
          <a:p>
            <a:pPr lvl="1">
              <a:defRPr/>
            </a:pPr>
            <a:r>
              <a:rPr lang="ru-RU"/>
              <a:t>субхондральный</a:t>
            </a:r>
            <a:r>
              <a:rPr lang="ru-RU"/>
              <a:t> склероз</a:t>
            </a:r>
            <a:endParaRPr/>
          </a:p>
          <a:p>
            <a:pPr lvl="1">
              <a:defRPr/>
            </a:pPr>
            <a:r>
              <a:rPr lang="ru-RU"/>
              <a:t>выраженное  сужение суставной щели</a:t>
            </a:r>
            <a:endParaRPr/>
          </a:p>
          <a:p>
            <a:pPr lvl="1">
              <a:defRPr/>
            </a:pPr>
            <a:r>
              <a:rPr lang="ru-RU"/>
              <a:t>выраженная   деформация поверхностей </a:t>
            </a:r>
            <a:endParaRPr lang="ru-RU"/>
          </a:p>
          <a:p>
            <a:pPr lvl="1">
              <a:defRPr/>
            </a:pPr>
            <a:endParaRPr lang="ru-RU"/>
          </a:p>
          <a:p>
            <a:pPr lvl="1">
              <a:defRPr/>
            </a:pPr>
            <a:endParaRPr lang="ru-RU" sz="2000"/>
          </a:p>
        </p:txBody>
      </p:sp>
      <p:sp>
        <p:nvSpPr>
          <p:cNvPr id="6" name="Прямоугольник 3" hidden="0"/>
          <p:cNvSpPr/>
          <p:nvPr isPhoto="0" userDrawn="0"/>
        </p:nvSpPr>
        <p:spPr bwMode="auto"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14400" y="260648"/>
            <a:ext cx="10515600" cy="6876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400" b="1"/>
              <a:t>Информативность стандартной рентгенографии  в оценке </a:t>
            </a:r>
            <a:r>
              <a:rPr lang="ru-RU" sz="1400" b="1"/>
              <a:t>субхондрального</a:t>
            </a:r>
            <a:r>
              <a:rPr lang="ru-RU" sz="1400" b="1"/>
              <a:t> </a:t>
            </a:r>
            <a:r>
              <a:rPr lang="ru-RU" sz="1400" b="1"/>
              <a:t> </a:t>
            </a:r>
            <a:r>
              <a:rPr lang="ru-RU" sz="1400" b="1"/>
              <a:t>ремоделирования</a:t>
            </a:r>
            <a:r>
              <a:rPr lang="ru-RU" sz="1400" b="1"/>
              <a:t> ранних стадий первичного </a:t>
            </a:r>
            <a:r>
              <a:rPr lang="ru-RU" sz="1400" b="1"/>
              <a:t>гонартроза</a:t>
            </a:r>
            <a:r>
              <a:rPr lang="ru-RU" sz="1400" b="1"/>
              <a:t>;</a:t>
            </a:r>
            <a:endParaRPr lang="ru-RU" sz="1400" b="1"/>
          </a:p>
        </p:txBody>
      </p:sp>
      <p:sp>
        <p:nvSpPr>
          <p:cNvPr id="5" name="Объект 4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191344" y="836712"/>
            <a:ext cx="4248472" cy="583264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1200">
                <a:latin typeface="Times New Roman"/>
                <a:cs typeface="Times New Roman"/>
              </a:rPr>
              <a:t>Как правило, рентгенография суставов при ранних проявлениях ОА является недостаточно информативна (</a:t>
            </a:r>
            <a:r>
              <a:rPr lang="en-US" sz="1200">
                <a:latin typeface="Times New Roman"/>
                <a:cs typeface="Times New Roman"/>
              </a:rPr>
              <a:t>J </a:t>
            </a:r>
            <a:r>
              <a:rPr lang="en-US" sz="1200">
                <a:latin typeface="Times New Roman"/>
                <a:cs typeface="Times New Roman"/>
              </a:rPr>
              <a:t>Naseer</a:t>
            </a:r>
            <a:r>
              <a:rPr lang="en-US" sz="1200">
                <a:latin typeface="Times New Roman"/>
                <a:cs typeface="Times New Roman"/>
              </a:rPr>
              <a:t>, T </a:t>
            </a:r>
            <a:r>
              <a:rPr lang="en-US" sz="1200">
                <a:latin typeface="Times New Roman"/>
                <a:cs typeface="Times New Roman"/>
              </a:rPr>
              <a:t>Zulfiqar</a:t>
            </a:r>
            <a:r>
              <a:rPr lang="en-US" sz="1200">
                <a:latin typeface="Times New Roman"/>
                <a:cs typeface="Times New Roman"/>
              </a:rPr>
              <a:t>, MA </a:t>
            </a:r>
            <a:r>
              <a:rPr lang="en-US" sz="1200">
                <a:latin typeface="Times New Roman"/>
                <a:cs typeface="Times New Roman"/>
              </a:rPr>
              <a:t>Naeem</a:t>
            </a:r>
            <a:r>
              <a:rPr lang="en-US" sz="1200">
                <a:latin typeface="Times New Roman"/>
                <a:cs typeface="Times New Roman"/>
              </a:rPr>
              <a:t>, A </a:t>
            </a:r>
            <a:r>
              <a:rPr lang="en-US" sz="1200">
                <a:latin typeface="Times New Roman"/>
                <a:cs typeface="Times New Roman"/>
              </a:rPr>
              <a:t>Riaz</a:t>
            </a:r>
            <a:r>
              <a:rPr lang="en-US" sz="1200">
                <a:latin typeface="Times New Roman"/>
                <a:cs typeface="Times New Roman"/>
              </a:rPr>
              <a:t>, W </a:t>
            </a:r>
            <a:r>
              <a:rPr lang="en-US" sz="1200">
                <a:latin typeface="Times New Roman"/>
                <a:cs typeface="Times New Roman"/>
              </a:rPr>
              <a:t>Zafar</a:t>
            </a:r>
            <a:r>
              <a:rPr lang="en-US" sz="1200">
                <a:latin typeface="Times New Roman"/>
                <a:cs typeface="Times New Roman"/>
              </a:rPr>
              <a:t>, A Ali - 2021 </a:t>
            </a:r>
            <a:endParaRPr lang="ru-RU" sz="1200"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lang="ru-RU" sz="1200">
                <a:latin typeface="Times New Roman"/>
                <a:cs typeface="Times New Roman"/>
              </a:rPr>
              <a:t>Вместе с тем, пациенты </a:t>
            </a:r>
            <a:r>
              <a:rPr lang="ru-RU" sz="1200">
                <a:latin typeface="Times New Roman"/>
                <a:cs typeface="Times New Roman"/>
              </a:rPr>
              <a:t>с </a:t>
            </a:r>
            <a:r>
              <a:rPr lang="ru-RU" sz="1200">
                <a:latin typeface="Times New Roman"/>
                <a:cs typeface="Times New Roman"/>
              </a:rPr>
              <a:t>симптоматическими проявлениями  </a:t>
            </a:r>
            <a:r>
              <a:rPr lang="ru-RU" sz="1200">
                <a:latin typeface="Times New Roman"/>
                <a:cs typeface="Times New Roman"/>
              </a:rPr>
              <a:t>ранней </a:t>
            </a:r>
            <a:r>
              <a:rPr lang="ru-RU" sz="1200">
                <a:latin typeface="Times New Roman"/>
                <a:cs typeface="Times New Roman"/>
              </a:rPr>
              <a:t>стадии </a:t>
            </a:r>
            <a:r>
              <a:rPr lang="ru-RU" sz="1200">
                <a:latin typeface="Times New Roman"/>
                <a:cs typeface="Times New Roman"/>
              </a:rPr>
              <a:t>ОА коленного сустава </a:t>
            </a:r>
            <a:r>
              <a:rPr lang="ru-RU" sz="1200">
                <a:latin typeface="Times New Roman"/>
                <a:cs typeface="Times New Roman"/>
              </a:rPr>
              <a:t>обычно уже обращаются к специалистам первичного звана, что обусловлено появлением периодических болей или дискомфорта в коленных суставах, вызванных определенным уровнем двигательной активности. Данный этап ГА, как правило, соответствует ограниченным или отсутствующим рентгенографическими изменениям (</a:t>
            </a:r>
            <a:r>
              <a:rPr lang="en-US" sz="1200">
                <a:latin typeface="Times New Roman"/>
                <a:cs typeface="Times New Roman"/>
              </a:rPr>
              <a:t>Hawker, G. et al</a:t>
            </a:r>
            <a:r>
              <a:rPr lang="en-US" sz="1200">
                <a:latin typeface="Times New Roman"/>
                <a:cs typeface="Times New Roman"/>
              </a:rPr>
              <a:t>.</a:t>
            </a:r>
            <a:r>
              <a:rPr lang="ru-RU" sz="1200">
                <a:latin typeface="Times New Roman"/>
                <a:cs typeface="Times New Roman"/>
              </a:rPr>
              <a:t>,2008 ). И лишь по мере </a:t>
            </a:r>
            <a:r>
              <a:rPr lang="ru-RU" sz="1200">
                <a:latin typeface="Times New Roman"/>
                <a:cs typeface="Times New Roman"/>
              </a:rPr>
              <a:t>прогрессирования заболевания структурные изменения (такие как образование остеофита, сужение суставного пространства и </a:t>
            </a:r>
            <a:r>
              <a:rPr lang="ru-RU" sz="1200">
                <a:latin typeface="Times New Roman"/>
                <a:cs typeface="Times New Roman"/>
              </a:rPr>
              <a:t>субхондральный</a:t>
            </a:r>
            <a:r>
              <a:rPr lang="ru-RU" sz="1200">
                <a:latin typeface="Times New Roman"/>
                <a:cs typeface="Times New Roman"/>
              </a:rPr>
              <a:t> склероз кости) становятся очевидными и </a:t>
            </a:r>
            <a:r>
              <a:rPr lang="ru-RU" sz="1200">
                <a:latin typeface="Times New Roman"/>
                <a:cs typeface="Times New Roman"/>
              </a:rPr>
              <a:t>обнаруживются</a:t>
            </a:r>
            <a:r>
              <a:rPr lang="ru-RU" sz="1200">
                <a:latin typeface="Times New Roman"/>
                <a:cs typeface="Times New Roman"/>
              </a:rPr>
              <a:t>  </a:t>
            </a:r>
            <a:r>
              <a:rPr lang="ru-RU" sz="1200">
                <a:latin typeface="Times New Roman"/>
                <a:cs typeface="Times New Roman"/>
              </a:rPr>
              <a:t>на стандартных </a:t>
            </a:r>
            <a:r>
              <a:rPr lang="ru-RU" sz="1200">
                <a:latin typeface="Times New Roman"/>
                <a:cs typeface="Times New Roman"/>
              </a:rPr>
              <a:t>рентгенограммах (</a:t>
            </a:r>
            <a:r>
              <a:rPr lang="en-US" sz="1200">
                <a:latin typeface="Times New Roman"/>
                <a:cs typeface="Times New Roman"/>
              </a:rPr>
              <a:t>A </a:t>
            </a:r>
            <a:r>
              <a:rPr lang="en-US" sz="1200">
                <a:latin typeface="Times New Roman"/>
                <a:cs typeface="Times New Roman"/>
              </a:rPr>
              <a:t>Mahmoudian</a:t>
            </a:r>
            <a:r>
              <a:rPr lang="en-US" sz="1200">
                <a:latin typeface="Times New Roman"/>
                <a:cs typeface="Times New Roman"/>
              </a:rPr>
              <a:t>, </a:t>
            </a:r>
            <a:r>
              <a:rPr lang="en-US" sz="1200" u="sng">
                <a:latin typeface="Times New Roman"/>
                <a:cs typeface="Times New Roman"/>
                <a:hlinkClick r:id="rId2" tooltip="https://scholar.google.ru/citations?user=mcHmsR0AAAAJ&amp;hl=ru&amp;oi=sra"/>
              </a:rPr>
              <a:t>LS </a:t>
            </a:r>
            <a:r>
              <a:rPr lang="en-US" sz="1200" u="sng">
                <a:latin typeface="Times New Roman"/>
                <a:cs typeface="Times New Roman"/>
                <a:hlinkClick r:id="rId2" tooltip="https://scholar.google.ru/citations?user=mcHmsR0AAAAJ&amp;hl=ru&amp;oi=sra"/>
              </a:rPr>
              <a:t>Lohmander</a:t>
            </a:r>
            <a:r>
              <a:rPr lang="en-US" sz="1200">
                <a:latin typeface="Times New Roman"/>
                <a:cs typeface="Times New Roman"/>
              </a:rPr>
              <a:t>, </a:t>
            </a:r>
            <a:r>
              <a:rPr lang="en-US" sz="1200" u="sng">
                <a:latin typeface="Times New Roman"/>
                <a:cs typeface="Times New Roman"/>
                <a:hlinkClick r:id="rId3" tooltip="https://scholar.google.ru/citations?user=_2iVotMAAAAJ&amp;hl=ru&amp;oi=sra"/>
              </a:rPr>
              <a:t>A </a:t>
            </a:r>
            <a:r>
              <a:rPr lang="en-US" sz="1200" u="sng">
                <a:latin typeface="Times New Roman"/>
                <a:cs typeface="Times New Roman"/>
                <a:hlinkClick r:id="rId3" tooltip="https://scholar.google.ru/citations?user=_2iVotMAAAAJ&amp;hl=ru&amp;oi=sra"/>
              </a:rPr>
              <a:t>Mobasheri</a:t>
            </a:r>
            <a:r>
              <a:rPr lang="ru-RU" sz="1200" u="sng">
                <a:latin typeface="Times New Roman"/>
                <a:cs typeface="Times New Roman"/>
              </a:rPr>
              <a:t>,  2021</a:t>
            </a:r>
            <a:r>
              <a:rPr lang="ru-RU" sz="1200">
                <a:latin typeface="Times New Roman"/>
                <a:cs typeface="Times New Roman"/>
              </a:rPr>
              <a:t>). </a:t>
            </a:r>
            <a:endParaRPr lang="ru-RU" sz="1200"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lang="ru-RU" sz="1200" b="1">
                <a:latin typeface="Times New Roman"/>
                <a:cs typeface="Times New Roman"/>
              </a:rPr>
              <a:t>Клинический пример</a:t>
            </a:r>
            <a:r>
              <a:rPr lang="ru-RU" sz="1200">
                <a:latin typeface="Times New Roman"/>
                <a:cs typeface="Times New Roman"/>
              </a:rPr>
              <a:t>. Пациентка, 56 лет с начальными проявлениями ОА, подтвержденными на основании данных опроса, осмотра травматолога-</a:t>
            </a:r>
            <a:r>
              <a:rPr lang="ru-RU" sz="1200">
                <a:latin typeface="Times New Roman"/>
                <a:cs typeface="Times New Roman"/>
              </a:rPr>
              <a:t>ортопеда,УЗИ</a:t>
            </a:r>
            <a:r>
              <a:rPr lang="ru-RU" sz="1200">
                <a:latin typeface="Times New Roman"/>
                <a:cs typeface="Times New Roman"/>
              </a:rPr>
              <a:t> коленных </a:t>
            </a:r>
            <a:r>
              <a:rPr lang="ru-RU" sz="1200">
                <a:latin typeface="Times New Roman"/>
                <a:cs typeface="Times New Roman"/>
              </a:rPr>
              <a:t>суставорв</a:t>
            </a:r>
            <a:r>
              <a:rPr lang="ru-RU" sz="1200">
                <a:latin typeface="Times New Roman"/>
                <a:cs typeface="Times New Roman"/>
              </a:rPr>
              <a:t>, МРТ-исследования и результатов лабораторных тестов. </a:t>
            </a:r>
            <a:endParaRPr/>
          </a:p>
          <a:p>
            <a:pPr marL="0" indent="0" algn="just">
              <a:buNone/>
              <a:defRPr/>
            </a:pPr>
            <a:r>
              <a:rPr lang="ru-RU" sz="1200">
                <a:latin typeface="Times New Roman"/>
                <a:cs typeface="Times New Roman"/>
              </a:rPr>
              <a:t>Результаты стандартной рентгенографии (рис 1,2): Суставные </a:t>
            </a:r>
            <a:r>
              <a:rPr lang="ru-RU" sz="1200">
                <a:latin typeface="Times New Roman"/>
                <a:cs typeface="Times New Roman"/>
              </a:rPr>
              <a:t>поверхности, образующие сустав конгруэнтны, величина и форма суставных поверхностей обычная. Контуры замыкательных пластинок эпифизов ровные, чёткие. </a:t>
            </a:r>
            <a:r>
              <a:rPr lang="ru-RU" sz="1200">
                <a:latin typeface="Times New Roman"/>
                <a:cs typeface="Times New Roman"/>
              </a:rPr>
              <a:t>Форма </a:t>
            </a:r>
            <a:r>
              <a:rPr lang="ru-RU" sz="1200">
                <a:latin typeface="Times New Roman"/>
                <a:cs typeface="Times New Roman"/>
              </a:rPr>
              <a:t>метафизов</a:t>
            </a:r>
            <a:r>
              <a:rPr lang="ru-RU" sz="1200">
                <a:latin typeface="Times New Roman"/>
                <a:cs typeface="Times New Roman"/>
              </a:rPr>
              <a:t>, диафизов обычная, структура костной ткани стандартная. </a:t>
            </a:r>
            <a:r>
              <a:rPr lang="ru-RU" sz="1200">
                <a:latin typeface="Times New Roman"/>
                <a:cs typeface="Times New Roman"/>
              </a:rPr>
              <a:t>Ширина </a:t>
            </a:r>
            <a:r>
              <a:rPr lang="ru-RU" sz="1200">
                <a:latin typeface="Times New Roman"/>
                <a:cs typeface="Times New Roman"/>
              </a:rPr>
              <a:t>рентгеновской суставной щели не сужена, величина и форма её стандартная, деформации суставной щели не выявлено. Участков окостенения мягкотканых обязательных (суставная сумка) и дополнительных (внутрисуставные диски, мениски, связки) компонентов сустава не выявлено. </a:t>
            </a:r>
            <a:endParaRPr/>
          </a:p>
        </p:txBody>
      </p:sp>
      <p:pic>
        <p:nvPicPr>
          <p:cNvPr id="6" name="Picture 2" descr="C:\Users\User353\Desktop\к мероприятию 1.bmp" hidden="0"/>
          <p:cNvPicPr>
            <a:picLocks noChangeAspect="1" noChangeArrowheads="1" noGrp="1"/>
          </p:cNvPicPr>
          <p:nvPr isPhoto="0" userDrawn="0">
            <p:ph sz="half" idx="2" hasCustomPrompt="0"/>
          </p:nvPr>
        </p:nvPicPr>
        <p:blipFill>
          <a:blip r:embed="rId4"/>
          <a:stretch/>
        </p:blipFill>
        <p:spPr bwMode="auto">
          <a:xfrm>
            <a:off x="4511824" y="1196752"/>
            <a:ext cx="3240360" cy="5538463"/>
          </a:xfrm>
          <a:prstGeom prst="rect">
            <a:avLst/>
          </a:prstGeom>
          <a:noFill/>
        </p:spPr>
      </p:pic>
      <p:pic>
        <p:nvPicPr>
          <p:cNvPr id="7" name="Picture 3" descr="C:\Users\User353\Desktop\к мероприятию 2.bmp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8040870" y="1196752"/>
            <a:ext cx="3311714" cy="5472608"/>
          </a:xfrm>
          <a:prstGeom prst="rect">
            <a:avLst/>
          </a:prstGeom>
          <a:noFill/>
        </p:spPr>
      </p:pic>
      <p:sp>
        <p:nvSpPr>
          <p:cNvPr id="8" name="Прямоугольник 6" hidden="0"/>
          <p:cNvSpPr/>
          <p:nvPr isPhoto="0" userDrawn="0"/>
        </p:nvSpPr>
        <p:spPr bwMode="auto">
          <a:xfrm>
            <a:off x="6600056" y="1340768"/>
            <a:ext cx="1152128" cy="3600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7" hidden="0"/>
          <p:cNvSpPr/>
          <p:nvPr isPhoto="0" userDrawn="0"/>
        </p:nvSpPr>
        <p:spPr bwMode="auto">
          <a:xfrm>
            <a:off x="10138900" y="1340768"/>
            <a:ext cx="1180038" cy="3600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4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11430000" y="0"/>
            <a:ext cx="76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Прямоугольник 8" hidden="0"/>
          <p:cNvSpPr/>
          <p:nvPr isPhoto="0" userDrawn="0"/>
        </p:nvSpPr>
        <p:spPr bwMode="auto">
          <a:xfrm>
            <a:off x="4583832" y="6152909"/>
            <a:ext cx="1296144" cy="444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Рис 1. 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9" hidden="0"/>
          <p:cNvSpPr/>
          <p:nvPr isPhoto="0" userDrawn="0"/>
        </p:nvSpPr>
        <p:spPr bwMode="auto">
          <a:xfrm>
            <a:off x="8112224" y="6140152"/>
            <a:ext cx="113042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Рис 2.</a:t>
            </a: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903635"/>
          </a:xfrm>
        </p:spPr>
        <p:txBody>
          <a:bodyPr/>
          <a:lstStyle/>
          <a:p>
            <a:pPr>
              <a:defRPr/>
            </a:pPr>
            <a:r>
              <a:rPr lang="ru-RU" sz="1600" b="1">
                <a:latin typeface="Times New Roman"/>
                <a:cs typeface="Times New Roman"/>
              </a:rPr>
              <a:t>Особенности</a:t>
            </a:r>
            <a:r>
              <a:rPr lang="ru-RU" sz="1600">
                <a:latin typeface="Times New Roman"/>
                <a:cs typeface="Times New Roman"/>
              </a:rPr>
              <a:t> </a:t>
            </a:r>
            <a:r>
              <a:rPr lang="ru-RU" sz="1600" b="1">
                <a:latin typeface="Times New Roman"/>
                <a:cs typeface="Times New Roman"/>
              </a:rPr>
              <a:t>структурно-метаболических событий в  </a:t>
            </a:r>
            <a:r>
              <a:rPr lang="ru-RU" sz="1600" b="1">
                <a:latin typeface="Times New Roman"/>
                <a:cs typeface="Times New Roman"/>
              </a:rPr>
              <a:t>субхондральной</a:t>
            </a:r>
            <a:r>
              <a:rPr lang="ru-RU" sz="1600" b="1">
                <a:latin typeface="Times New Roman"/>
                <a:cs typeface="Times New Roman"/>
              </a:rPr>
              <a:t> кости в дебюте первичного </a:t>
            </a:r>
            <a:r>
              <a:rPr lang="ru-RU" sz="1600" b="1">
                <a:latin typeface="Times New Roman"/>
                <a:cs typeface="Times New Roman"/>
              </a:rPr>
              <a:t>остеоартроза</a:t>
            </a:r>
            <a:endParaRPr lang="ru-RU" sz="1600" b="1">
              <a:latin typeface="Times New Roman"/>
              <a:cs typeface="Times New Roman"/>
            </a:endParaRPr>
          </a:p>
        </p:txBody>
      </p:sp>
      <p:sp>
        <p:nvSpPr>
          <p:cNvPr id="5" name="Объект 5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03712" y="1268760"/>
            <a:ext cx="7850088" cy="511256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1400"/>
              <a:t>	Данные литературы свидетельствуют</a:t>
            </a:r>
            <a:r>
              <a:rPr lang="ru-RU" sz="1400"/>
              <a:t>,  что одними  из  ведущих патофизиологических механизмов в дебюте ОА является аномальное усиление процессов  </a:t>
            </a:r>
            <a:r>
              <a:rPr lang="ru-RU" sz="1400"/>
              <a:t>ремоделирования</a:t>
            </a:r>
            <a:r>
              <a:rPr lang="ru-RU" sz="1400"/>
              <a:t> костной </a:t>
            </a:r>
            <a:r>
              <a:rPr lang="ru-RU" sz="1400"/>
              <a:t>ткани с образованием дополнительных </a:t>
            </a:r>
            <a:r>
              <a:rPr lang="ru-RU" sz="1400"/>
              <a:t>участков </a:t>
            </a:r>
            <a:r>
              <a:rPr lang="ru-RU" sz="1400"/>
              <a:t>остеогенеза</a:t>
            </a:r>
            <a:r>
              <a:rPr lang="ru-RU" sz="1400"/>
              <a:t> и усиления процессов остеосклероза. Согласно мнению ряда авторов, для дебюта заболевания в большей степени характерно истончение кортикальной пластины, оказывающее косвенное ингибирующее влияние на синтез </a:t>
            </a:r>
            <a:r>
              <a:rPr lang="ru-RU" sz="1400"/>
              <a:t>гликозаминогликанов</a:t>
            </a:r>
            <a:r>
              <a:rPr lang="ru-RU" sz="1400"/>
              <a:t>  </a:t>
            </a:r>
            <a:r>
              <a:rPr lang="ru-RU" sz="1400"/>
              <a:t>в суставном хряще [</a:t>
            </a:r>
            <a:r>
              <a:rPr lang="ru-RU" sz="1400"/>
              <a:t>Кабалык</a:t>
            </a:r>
            <a:r>
              <a:rPr lang="ru-RU" sz="1400"/>
              <a:t> М. А</a:t>
            </a:r>
            <a:r>
              <a:rPr lang="ru-RU" sz="1400"/>
              <a:t>., 2017]. </a:t>
            </a:r>
            <a:r>
              <a:rPr lang="ru-RU" sz="1400"/>
              <a:t>В ряде  работ было показано,  что ведущими  клеточно-молекулярными факторами костной резорбции при измененных метаболических процессах в СХК при ОА является усиление синтеза остеоцитами молекул RANKL (</a:t>
            </a:r>
            <a:r>
              <a:rPr lang="ru-RU" sz="1400"/>
              <a:t>receptor</a:t>
            </a:r>
            <a:r>
              <a:rPr lang="ru-RU" sz="1400"/>
              <a:t> </a:t>
            </a:r>
            <a:r>
              <a:rPr lang="ru-RU" sz="1400"/>
              <a:t>activator</a:t>
            </a:r>
            <a:r>
              <a:rPr lang="ru-RU" sz="1400"/>
              <a:t> </a:t>
            </a:r>
            <a:r>
              <a:rPr lang="ru-RU" sz="1400"/>
              <a:t>of</a:t>
            </a:r>
            <a:r>
              <a:rPr lang="ru-RU" sz="1400"/>
              <a:t> </a:t>
            </a:r>
            <a:r>
              <a:rPr lang="ru-RU" sz="1400"/>
              <a:t>nuclear</a:t>
            </a:r>
            <a:r>
              <a:rPr lang="ru-RU" sz="1400"/>
              <a:t> </a:t>
            </a:r>
            <a:r>
              <a:rPr lang="ru-RU" sz="1400"/>
              <a:t>factor</a:t>
            </a:r>
            <a:r>
              <a:rPr lang="ru-RU" sz="1400"/>
              <a:t> </a:t>
            </a:r>
            <a:r>
              <a:rPr lang="ru-RU" sz="1400"/>
              <a:t>ligand</a:t>
            </a:r>
            <a:r>
              <a:rPr lang="ru-RU" sz="1400"/>
              <a:t>) а также снижение выработки </a:t>
            </a:r>
            <a:r>
              <a:rPr lang="ru-RU" sz="1400"/>
              <a:t>остеопротегерина</a:t>
            </a:r>
            <a:r>
              <a:rPr lang="ru-RU" sz="1400"/>
              <a:t> (ОРG) и угнетение процессов  минерализации стержневых и пластинчатых структур  в </a:t>
            </a:r>
            <a:r>
              <a:rPr lang="ru-RU" sz="1400"/>
              <a:t>трабекулярной</a:t>
            </a:r>
            <a:r>
              <a:rPr lang="ru-RU" sz="1400"/>
              <a:t> кости, что  приводит к возникновению  </a:t>
            </a:r>
            <a:r>
              <a:rPr lang="ru-RU" sz="1400"/>
              <a:t>микропереломов</a:t>
            </a:r>
            <a:r>
              <a:rPr lang="ru-RU" sz="1400"/>
              <a:t> </a:t>
            </a:r>
            <a:r>
              <a:rPr lang="ru-RU" sz="1400"/>
              <a:t>[</a:t>
            </a:r>
            <a:r>
              <a:rPr lang="en-US" sz="1400" u="sng">
                <a:hlinkClick r:id="rId2" tooltip="https://scholar.google.ru/citations?user=zeOFKWMAAAAJ&amp;hl=ru&amp;oi=sra"/>
              </a:rPr>
              <a:t>X Zhu</a:t>
            </a:r>
            <a:r>
              <a:rPr lang="en-US" sz="1400"/>
              <a:t>, YT Chan, </a:t>
            </a:r>
            <a:r>
              <a:rPr lang="en-US" sz="1400" u="sng">
                <a:hlinkClick r:id="rId3" tooltip="https://scholar.google.ru/citations?user=5bO2kIUAAAAJ&amp;hl=ru&amp;oi=sra"/>
              </a:rPr>
              <a:t>PSH Yung</a:t>
            </a:r>
            <a:r>
              <a:rPr lang="en-US" sz="1400"/>
              <a:t>, </a:t>
            </a:r>
            <a:r>
              <a:rPr lang="en-US" sz="1400" u="sng">
                <a:hlinkClick r:id="rId4" tooltip="https://scholar.google.ru/citations?user=31fxbpYAAAAJ&amp;hl=ru&amp;oi=sra"/>
              </a:rPr>
              <a:t>RS </a:t>
            </a:r>
            <a:r>
              <a:rPr lang="en-US" sz="1400" u="sng">
                <a:hlinkClick r:id="rId4" tooltip="https://scholar.google.ru/citations?user=31fxbpYAAAAJ&amp;hl=ru&amp;oi=sra"/>
              </a:rPr>
              <a:t>Tuan</a:t>
            </a:r>
            <a:r>
              <a:rPr lang="ru-RU" sz="1400" u="sng"/>
              <a:t>, 2021</a:t>
            </a:r>
            <a:r>
              <a:rPr lang="ru-RU" sz="1400"/>
              <a:t> ]. </a:t>
            </a:r>
            <a:r>
              <a:rPr lang="ru-RU" sz="1400"/>
              <a:t>При ОА фенотип остеобластов и клеточная активность меняются в </a:t>
            </a:r>
            <a:r>
              <a:rPr lang="ru-RU" sz="1400"/>
              <a:t>субхондральной</a:t>
            </a:r>
            <a:r>
              <a:rPr lang="ru-RU" sz="1400"/>
              <a:t> кости. Активность щелочной фосфатазы (ALP), высвобождение RANKL (</a:t>
            </a:r>
            <a:r>
              <a:rPr lang="ru-RU" sz="1400"/>
              <a:t>Kwan</a:t>
            </a:r>
            <a:r>
              <a:rPr lang="ru-RU" sz="1400"/>
              <a:t> </a:t>
            </a:r>
            <a:r>
              <a:rPr lang="ru-RU" sz="1400"/>
              <a:t>Tat</a:t>
            </a:r>
            <a:r>
              <a:rPr lang="ru-RU" sz="1400"/>
              <a:t> </a:t>
            </a:r>
            <a:r>
              <a:rPr lang="ru-RU" sz="1400"/>
              <a:t>et</a:t>
            </a:r>
            <a:r>
              <a:rPr lang="ru-RU" sz="1400"/>
              <a:t> </a:t>
            </a:r>
            <a:r>
              <a:rPr lang="ru-RU" sz="1400"/>
              <a:t>al</a:t>
            </a:r>
            <a:r>
              <a:rPr lang="ru-RU" sz="1400"/>
              <a:t>., 2008), OCN, трансформирующий фактор роста β1 (TGFβ1) (</a:t>
            </a:r>
            <a:r>
              <a:rPr lang="ru-RU" sz="1400"/>
              <a:t>Abed</a:t>
            </a:r>
            <a:r>
              <a:rPr lang="ru-RU" sz="1400"/>
              <a:t> </a:t>
            </a:r>
            <a:r>
              <a:rPr lang="ru-RU" sz="1400"/>
              <a:t>et</a:t>
            </a:r>
            <a:r>
              <a:rPr lang="ru-RU" sz="1400"/>
              <a:t> </a:t>
            </a:r>
            <a:r>
              <a:rPr lang="ru-RU" sz="1400"/>
              <a:t>al</a:t>
            </a:r>
            <a:r>
              <a:rPr lang="ru-RU" sz="1400"/>
              <a:t>., 2017), инсулиноподобный фактор роста 1 (IGF1) (</a:t>
            </a:r>
            <a:r>
              <a:rPr lang="ru-RU" sz="1400"/>
              <a:t>Hilal</a:t>
            </a:r>
            <a:r>
              <a:rPr lang="ru-RU" sz="1400"/>
              <a:t> </a:t>
            </a:r>
            <a:r>
              <a:rPr lang="ru-RU" sz="1400"/>
              <a:t>et</a:t>
            </a:r>
            <a:r>
              <a:rPr lang="ru-RU" sz="1400"/>
              <a:t> </a:t>
            </a:r>
            <a:r>
              <a:rPr lang="ru-RU" sz="1400"/>
              <a:t>al</a:t>
            </a:r>
            <a:r>
              <a:rPr lang="ru-RU" sz="1400"/>
              <a:t>. </a:t>
            </a:r>
            <a:r>
              <a:rPr lang="ru-RU" sz="1400"/>
              <a:t>al</a:t>
            </a:r>
            <a:r>
              <a:rPr lang="ru-RU" sz="1400"/>
              <a:t>., 1998) и фактор роста эндотелия сосудов (VEGF) (</a:t>
            </a:r>
            <a:r>
              <a:rPr lang="ru-RU" sz="1400"/>
              <a:t>Corrado</a:t>
            </a:r>
            <a:r>
              <a:rPr lang="ru-RU" sz="1400"/>
              <a:t> </a:t>
            </a:r>
            <a:r>
              <a:rPr lang="ru-RU" sz="1400"/>
              <a:t>et</a:t>
            </a:r>
            <a:r>
              <a:rPr lang="ru-RU" sz="1400"/>
              <a:t> </a:t>
            </a:r>
            <a:r>
              <a:rPr lang="ru-RU" sz="1400"/>
              <a:t>al</a:t>
            </a:r>
            <a:r>
              <a:rPr lang="ru-RU" sz="1400"/>
              <a:t>., 2013) повышены в остеобластах </a:t>
            </a:r>
            <a:r>
              <a:rPr lang="ru-RU" sz="1400"/>
              <a:t>субхондральной</a:t>
            </a:r>
            <a:r>
              <a:rPr lang="ru-RU" sz="1400"/>
              <a:t> кости при ОА по сравнению с нормальными остеобластами, а повышение </a:t>
            </a:r>
            <a:r>
              <a:rPr lang="ru-RU" sz="1400"/>
              <a:t>биофакторов</a:t>
            </a:r>
            <a:r>
              <a:rPr lang="ru-RU" sz="1400"/>
              <a:t> также вызывает каскад последующих событий, включая склероз (</a:t>
            </a:r>
            <a:r>
              <a:rPr lang="ru-RU" sz="1400"/>
              <a:t>Wang</a:t>
            </a:r>
            <a:r>
              <a:rPr lang="ru-RU" sz="1400"/>
              <a:t> </a:t>
            </a:r>
            <a:r>
              <a:rPr lang="ru-RU" sz="1400"/>
              <a:t>et</a:t>
            </a:r>
            <a:r>
              <a:rPr lang="ru-RU" sz="1400"/>
              <a:t> </a:t>
            </a:r>
            <a:r>
              <a:rPr lang="ru-RU" sz="1400"/>
              <a:t>al</a:t>
            </a:r>
            <a:r>
              <a:rPr lang="ru-RU" sz="1400"/>
              <a:t>., 2013), </a:t>
            </a:r>
            <a:r>
              <a:rPr lang="ru-RU" sz="1400"/>
              <a:t>остеокластогенез</a:t>
            </a:r>
            <a:r>
              <a:rPr lang="ru-RU" sz="1400"/>
              <a:t> и </a:t>
            </a:r>
            <a:r>
              <a:rPr lang="ru-RU" sz="1400"/>
              <a:t>ангиогенез</a:t>
            </a:r>
            <a:r>
              <a:rPr lang="ru-RU" sz="1400"/>
              <a:t>.</a:t>
            </a:r>
            <a:endParaRPr lang="ru-RU" sz="1400"/>
          </a:p>
          <a:p>
            <a:pPr marL="0" indent="0" algn="just">
              <a:buNone/>
              <a:defRPr/>
            </a:pPr>
            <a:r>
              <a:rPr lang="ru-RU" sz="1400" u="sng">
                <a:hlinkClick r:id="rId5" tooltip="https://www.frontiersin.org/articles/10.3389/fcell.2020.607764/full#B29"/>
              </a:rPr>
              <a:t>	</a:t>
            </a:r>
            <a:r>
              <a:rPr lang="da-DK" sz="1400" u="sng">
                <a:hlinkClick r:id="rId5" tooltip="https://www.frontiersin.org/articles/10.3389/fcell.2020.607764/full#B29"/>
              </a:rPr>
              <a:t>Chen </a:t>
            </a:r>
            <a:r>
              <a:rPr lang="da-DK" sz="1400" u="sng">
                <a:hlinkClick r:id="rId5" tooltip="https://www.frontiersin.org/articles/10.3389/fcell.2020.607764/full#B29"/>
              </a:rPr>
              <a:t>et al. (</a:t>
            </a:r>
            <a:r>
              <a:rPr lang="da-DK" sz="1400" u="sng">
                <a:hlinkClick r:id="rId5" tooltip="https://www.frontiersin.org/articles/10.3389/fcell.2020.607764/full#B29"/>
              </a:rPr>
              <a:t>2018)</a:t>
            </a:r>
            <a:r>
              <a:rPr lang="ru-RU" sz="1400"/>
              <a:t>,</a:t>
            </a:r>
            <a:r>
              <a:rPr lang="ru-RU" sz="1400"/>
              <a:t>рассматривая структурные события, сопровождающие  выраженные изменения костного метаболизма на </a:t>
            </a:r>
            <a:r>
              <a:rPr lang="ru-RU" sz="1400"/>
              <a:t>ранних стадиях ОА, когда хрящ еще не поврежден, </a:t>
            </a:r>
            <a:r>
              <a:rPr lang="ru-RU" sz="1400"/>
              <a:t>отмечают, что толщина </a:t>
            </a:r>
            <a:r>
              <a:rPr lang="ru-RU" sz="1400"/>
              <a:t>субхондральной</a:t>
            </a:r>
            <a:r>
              <a:rPr lang="ru-RU" sz="1400"/>
              <a:t> кортикальной пластинки уменьшается из-за повышенной скорости </a:t>
            </a:r>
            <a:r>
              <a:rPr lang="ru-RU" sz="1400"/>
              <a:t>ремоделирования</a:t>
            </a:r>
            <a:r>
              <a:rPr lang="ru-RU" sz="1400"/>
              <a:t> </a:t>
            </a:r>
            <a:r>
              <a:rPr lang="ru-RU" sz="1400"/>
              <a:t>кости (рис 3). </a:t>
            </a:r>
            <a:r>
              <a:rPr lang="ru-RU" sz="1400"/>
              <a:t>В то же время потеря костной массы также происходит в </a:t>
            </a:r>
            <a:r>
              <a:rPr lang="ru-RU" sz="1400"/>
              <a:t>субхондральной</a:t>
            </a:r>
            <a:r>
              <a:rPr lang="ru-RU" sz="1400"/>
              <a:t> </a:t>
            </a:r>
            <a:r>
              <a:rPr lang="ru-RU" sz="1400"/>
              <a:t>трабекулярной</a:t>
            </a:r>
            <a:r>
              <a:rPr lang="ru-RU" sz="1400"/>
              <a:t> кости. </a:t>
            </a:r>
            <a:r>
              <a:rPr lang="ru-RU" sz="1400"/>
              <a:t>Резкая </a:t>
            </a:r>
            <a:r>
              <a:rPr lang="ru-RU" sz="1400"/>
              <a:t>потеря </a:t>
            </a:r>
            <a:r>
              <a:rPr lang="ru-RU" sz="1400"/>
              <a:t>стержневидных</a:t>
            </a:r>
            <a:r>
              <a:rPr lang="ru-RU" sz="1400"/>
              <a:t> трабекул и умеренное утолщение пластинчатых трабекул также обнаруживаются при раннем ОА. (В) </a:t>
            </a:r>
            <a:r>
              <a:rPr lang="ru-RU" sz="1400"/>
              <a:t>Изображение минерализованных стержневых и пластинчатых структур </a:t>
            </a:r>
            <a:r>
              <a:rPr lang="ru-RU" sz="1400"/>
              <a:t>трабекулярной</a:t>
            </a:r>
            <a:r>
              <a:rPr lang="ru-RU" sz="1400"/>
              <a:t> кости. (B)</a:t>
            </a:r>
            <a:endParaRPr/>
          </a:p>
        </p:txBody>
      </p:sp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11430000" y="0"/>
            <a:ext cx="762000" cy="685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3" hidden="0"/>
          <p:cNvPicPr>
            <a:picLocks noChangeAspect="1" noChangeArrowheads="1"/>
          </p:cNvPicPr>
          <p:nvPr isPhoto="0" userDrawn="0"/>
        </p:nvPicPr>
        <p:blipFill>
          <a:blip r:embed="rId7"/>
          <a:stretch/>
        </p:blipFill>
        <p:spPr bwMode="auto">
          <a:xfrm>
            <a:off x="653698" y="1772816"/>
            <a:ext cx="2520280" cy="388843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Прямоугольник 10" hidden="0"/>
          <p:cNvSpPr/>
          <p:nvPr isPhoto="0" userDrawn="0"/>
        </p:nvSpPr>
        <p:spPr bwMode="auto">
          <a:xfrm>
            <a:off x="839416" y="6021288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</a:rPr>
              <a:t>Рис. 3. -</a:t>
            </a:r>
            <a:r>
              <a:rPr lang="en-US" sz="1400">
                <a:solidFill>
                  <a:schemeClr val="tx1"/>
                </a:solidFill>
              </a:rPr>
              <a:t>Chen </a:t>
            </a:r>
            <a:r>
              <a:rPr lang="en-US" sz="1400">
                <a:solidFill>
                  <a:schemeClr val="tx1"/>
                </a:solidFill>
              </a:rPr>
              <a:t>et al. (2018</a:t>
            </a:r>
            <a:r>
              <a:rPr lang="en-US" sz="1400">
                <a:solidFill>
                  <a:schemeClr val="tx1"/>
                </a:solidFill>
              </a:rPr>
              <a:t>)</a:t>
            </a:r>
            <a:r>
              <a:rPr lang="ru-RU" sz="1400">
                <a:solidFill>
                  <a:schemeClr val="tx1"/>
                </a:solidFill>
              </a:rPr>
              <a:t>;</a:t>
            </a:r>
            <a:endParaRPr lang="ru-RU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7596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>
                <a:latin typeface="Times New Roman"/>
                <a:cs typeface="Times New Roman"/>
              </a:rPr>
              <a:t>Возможности оценки направленности метаболических процессов в костной ткани </a:t>
            </a:r>
            <a:endParaRPr lang="ru-RU" sz="1800" b="1">
              <a:latin typeface="Times New Roman"/>
              <a:cs typeface="Times New Roman"/>
            </a:endParaRPr>
          </a:p>
        </p:txBody>
      </p:sp>
      <p:sp>
        <p:nvSpPr>
          <p:cNvPr id="5" name="Объект 4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052736"/>
            <a:ext cx="5181600" cy="51242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endParaRPr lang="ru-RU"/>
          </a:p>
          <a:p>
            <a:pPr marL="0" indent="0" algn="just">
              <a:lnSpc>
                <a:spcPct val="170000"/>
              </a:lnSpc>
              <a:buNone/>
              <a:defRPr/>
            </a:pPr>
            <a:r>
              <a:rPr lang="ru-RU"/>
              <a:t>В настоящее время возможные маркеры </a:t>
            </a:r>
            <a:r>
              <a:rPr lang="ru-RU"/>
              <a:t>остеоартроза</a:t>
            </a:r>
            <a:r>
              <a:rPr lang="ru-RU"/>
              <a:t> объединены в единую Классификацию </a:t>
            </a:r>
            <a:r>
              <a:rPr lang="ru-RU"/>
              <a:t>маркеров деградации и синтеза внеклеточного матрикса хряща и кости, используемых в диагностике ОА в зависимости от потенциального их </a:t>
            </a:r>
            <a:r>
              <a:rPr lang="ru-RU"/>
              <a:t>использования (</a:t>
            </a:r>
            <a:r>
              <a:rPr lang="ru-RU"/>
              <a:t>Галеева</a:t>
            </a:r>
            <a:r>
              <a:rPr lang="ru-RU"/>
              <a:t> А.Р., </a:t>
            </a:r>
            <a:r>
              <a:rPr lang="ru-RU"/>
              <a:t>Мясникова</a:t>
            </a:r>
            <a:r>
              <a:rPr lang="ru-RU"/>
              <a:t> Е.В., 2020), в которую вошли:</a:t>
            </a:r>
            <a:endParaRPr lang="ru-RU"/>
          </a:p>
          <a:p>
            <a:pPr marL="0" indent="0">
              <a:lnSpc>
                <a:spcPct val="170000"/>
              </a:lnSpc>
              <a:buNone/>
              <a:defRPr/>
            </a:pPr>
            <a:endParaRPr lang="ru-RU" b="1"/>
          </a:p>
          <a:p>
            <a:pPr marL="0" indent="0" algn="ctr">
              <a:lnSpc>
                <a:spcPct val="170000"/>
              </a:lnSpc>
              <a:buNone/>
              <a:defRPr/>
            </a:pPr>
            <a:r>
              <a:rPr lang="ru-RU" b="1"/>
              <a:t>Маркеры </a:t>
            </a:r>
            <a:r>
              <a:rPr lang="ru-RU" b="1"/>
              <a:t>деградации межклеточного матрикса </a:t>
            </a:r>
            <a:r>
              <a:rPr lang="ru-RU" b="1"/>
              <a:t>кости</a:t>
            </a:r>
            <a:endParaRPr/>
          </a:p>
          <a:p>
            <a:pPr marL="0" indent="0" algn="ctr">
              <a:lnSpc>
                <a:spcPct val="170000"/>
              </a:lnSpc>
              <a:buNone/>
              <a:defRPr/>
            </a:pPr>
            <a:r>
              <a:rPr lang="ru-RU"/>
              <a:t>Пиридинолин</a:t>
            </a:r>
            <a:r>
              <a:rPr lang="ru-RU"/>
              <a:t> (</a:t>
            </a:r>
            <a:r>
              <a:rPr lang="en-US"/>
              <a:t>PYR, </a:t>
            </a:r>
            <a:r>
              <a:rPr lang="en-US"/>
              <a:t>pyridinoline</a:t>
            </a:r>
            <a:r>
              <a:rPr lang="en-US"/>
              <a:t>)</a:t>
            </a:r>
            <a:r>
              <a:rPr lang="ru-RU"/>
              <a:t>;</a:t>
            </a:r>
            <a:endParaRPr/>
          </a:p>
          <a:p>
            <a:pPr marL="0" indent="0" algn="ctr">
              <a:lnSpc>
                <a:spcPct val="170000"/>
              </a:lnSpc>
              <a:buNone/>
              <a:defRPr/>
            </a:pPr>
            <a:r>
              <a:rPr lang="ru-RU"/>
              <a:t>N-концевой </a:t>
            </a:r>
            <a:r>
              <a:rPr lang="ru-RU"/>
              <a:t>телопептид</a:t>
            </a:r>
            <a:r>
              <a:rPr lang="ru-RU"/>
              <a:t> коллагена I типа (NTX-I</a:t>
            </a:r>
            <a:r>
              <a:rPr lang="ru-RU"/>
              <a:t>);</a:t>
            </a:r>
            <a:endParaRPr/>
          </a:p>
          <a:p>
            <a:pPr marL="0" indent="0" algn="ctr">
              <a:lnSpc>
                <a:spcPct val="170000"/>
              </a:lnSpc>
              <a:buNone/>
              <a:defRPr/>
            </a:pPr>
            <a:r>
              <a:rPr lang="ru-RU"/>
              <a:t>С-концевой </a:t>
            </a:r>
            <a:r>
              <a:rPr lang="ru-RU"/>
              <a:t>телопептид</a:t>
            </a:r>
            <a:r>
              <a:rPr lang="ru-RU"/>
              <a:t> коллагена I типа (CTX-I</a:t>
            </a:r>
            <a:r>
              <a:rPr lang="ru-RU"/>
              <a:t>);</a:t>
            </a:r>
            <a:endParaRPr/>
          </a:p>
          <a:p>
            <a:pPr marL="0" indent="0" algn="ctr">
              <a:lnSpc>
                <a:spcPct val="170000"/>
              </a:lnSpc>
              <a:buNone/>
              <a:defRPr/>
            </a:pPr>
            <a:r>
              <a:rPr lang="ru-RU" b="1"/>
              <a:t>Маркеры </a:t>
            </a:r>
            <a:r>
              <a:rPr lang="ru-RU" b="1"/>
              <a:t>синтеза межклеточного матрикса </a:t>
            </a:r>
            <a:r>
              <a:rPr lang="ru-RU" b="1"/>
              <a:t>кости</a:t>
            </a:r>
            <a:endParaRPr lang="ru-RU"/>
          </a:p>
          <a:p>
            <a:pPr marL="0" indent="0" algn="ctr">
              <a:lnSpc>
                <a:spcPct val="170000"/>
              </a:lnSpc>
              <a:buNone/>
              <a:defRPr/>
            </a:pPr>
            <a:r>
              <a:rPr lang="ru-RU"/>
              <a:t>Остеокальцин</a:t>
            </a:r>
            <a:r>
              <a:rPr lang="ru-RU"/>
              <a:t> (</a:t>
            </a:r>
            <a:r>
              <a:rPr lang="en-US"/>
              <a:t>N-MID</a:t>
            </a:r>
            <a:r>
              <a:rPr lang="en-US"/>
              <a:t>)</a:t>
            </a:r>
            <a:r>
              <a:rPr lang="ru-RU"/>
              <a:t>;</a:t>
            </a:r>
            <a:br>
              <a:rPr lang="ru-RU"/>
            </a:br>
            <a:endParaRPr lang="ru-RU"/>
          </a:p>
        </p:txBody>
      </p:sp>
      <p:pic>
        <p:nvPicPr>
          <p:cNvPr id="6" name="Picture 2" hidden="0"/>
          <p:cNvPicPr>
            <a:picLocks noChangeAspect="1" noChangeArrowheads="1" noGrp="1"/>
          </p:cNvPicPr>
          <p:nvPr isPhoto="0" userDrawn="0">
            <p:ph sz="half" idx="2" hasCustomPrompt="0"/>
          </p:nvPr>
        </p:nvPicPr>
        <p:blipFill>
          <a:blip r:embed="rId2"/>
          <a:stretch/>
        </p:blipFill>
        <p:spPr bwMode="auto">
          <a:xfrm>
            <a:off x="6452719" y="1124744"/>
            <a:ext cx="4968552" cy="409835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6" hidden="0"/>
          <p:cNvSpPr/>
          <p:nvPr isPhoto="0" userDrawn="0"/>
        </p:nvSpPr>
        <p:spPr bwMode="auto">
          <a:xfrm>
            <a:off x="6312024" y="5373216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/>
              <a:t>https</a:t>
            </a:r>
            <a:r>
              <a:rPr lang="en-US" sz="800"/>
              <a:t>://yandex.ru/images/search?family=yes&amp;pos=23&amp;img_url=https%3A%2F%2Fs0.slide-share.ru%2Fs_slide%2F4e9f293e9af7e354de1c8b83a98dc3b8%2Fbf5491ec-82b0-472f-9763-6bda94704ad4.jpeg&amp;text=%D0%BF%D0%B8%D1%80%D0%B8%D0%B4%D0%B8%D0%BD%D0%BE%D0%BB%D0%B8%D0%BD%20%D0%BA%D0%B0%D1%80%D1%82%D0%B8%D0%BD%D0%BA%D0%B0&amp;lr=194&amp;rpt=simage&amp;source=wiz</a:t>
            </a:r>
            <a:endParaRPr lang="ru-RU" sz="800"/>
          </a:p>
        </p:txBody>
      </p:sp>
      <p:pic>
        <p:nvPicPr>
          <p:cNvPr id="8" name="Picture 3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1430000" y="1089"/>
            <a:ext cx="76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>
                <a:latin typeface="Times New Roman"/>
                <a:cs typeface="Times New Roman"/>
              </a:rPr>
              <a:t>Методология проведения исследования:</a:t>
            </a:r>
            <a:br>
              <a:rPr lang="ru-RU" sz="2000">
                <a:latin typeface="Times New Roman"/>
                <a:cs typeface="Times New Roman"/>
              </a:rPr>
            </a:br>
            <a:br>
              <a:rPr lang="en-US" sz="2000">
                <a:latin typeface="Times New Roman"/>
                <a:cs typeface="Times New Roman"/>
              </a:rPr>
            </a:br>
            <a:r>
              <a:rPr lang="ru-RU" sz="2000">
                <a:latin typeface="Times New Roman"/>
                <a:cs typeface="Times New Roman"/>
              </a:rPr>
              <a:t>С </a:t>
            </a:r>
            <a:r>
              <a:rPr lang="ru-RU" sz="2000">
                <a:latin typeface="Times New Roman"/>
                <a:cs typeface="Times New Roman"/>
              </a:rPr>
              <a:t>целью оценки особенностей метаболизма костной ткани при ранних проявлениях первичного </a:t>
            </a:r>
            <a:r>
              <a:rPr lang="ru-RU" sz="2000">
                <a:latin typeface="Times New Roman"/>
                <a:cs typeface="Times New Roman"/>
              </a:rPr>
              <a:t>гонартроза</a:t>
            </a:r>
            <a:r>
              <a:rPr lang="ru-RU" sz="2000">
                <a:latin typeface="Times New Roman"/>
                <a:cs typeface="Times New Roman"/>
              </a:rPr>
              <a:t> нами было проведено определение концентраций в сыворотке крови 42 пациентов с начальными стадиями ГА  и 40 здоровых лиц контрольной группы следующих </a:t>
            </a:r>
            <a:r>
              <a:rPr lang="ru-RU" sz="2000">
                <a:latin typeface="Times New Roman"/>
                <a:cs typeface="Times New Roman"/>
              </a:rPr>
              <a:t>маркеров:</a:t>
            </a:r>
            <a:endParaRPr lang="ru-RU" sz="2000">
              <a:latin typeface="Times New Roman"/>
              <a:cs typeface="Times New Roman"/>
            </a:endParaRPr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700808"/>
            <a:ext cx="4753744" cy="468052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  <a:defRPr/>
            </a:pPr>
            <a:r>
              <a:rPr lang="ru-RU"/>
              <a:t>	</a:t>
            </a:r>
            <a:r>
              <a:rPr lang="ru-RU" sz="4800" b="1">
                <a:latin typeface="Times New Roman"/>
                <a:cs typeface="Times New Roman"/>
              </a:rPr>
              <a:t>Serum</a:t>
            </a:r>
            <a:r>
              <a:rPr lang="ru-RU" sz="4800" b="1">
                <a:latin typeface="Times New Roman"/>
                <a:cs typeface="Times New Roman"/>
              </a:rPr>
              <a:t> </a:t>
            </a:r>
            <a:r>
              <a:rPr lang="ru-RU" sz="4800" b="1">
                <a:latin typeface="Times New Roman"/>
                <a:cs typeface="Times New Roman"/>
              </a:rPr>
              <a:t>Cross</a:t>
            </a:r>
            <a:r>
              <a:rPr lang="ru-RU" sz="4800" b="1">
                <a:latin typeface="Times New Roman"/>
                <a:cs typeface="Times New Roman"/>
              </a:rPr>
              <a:t> </a:t>
            </a:r>
            <a:r>
              <a:rPr lang="ru-RU" sz="4800" b="1">
                <a:latin typeface="Times New Roman"/>
                <a:cs typeface="Times New Roman"/>
              </a:rPr>
              <a:t>Lsps</a:t>
            </a:r>
            <a:r>
              <a:rPr lang="ru-RU" sz="4800" b="1">
                <a:latin typeface="Times New Roman"/>
                <a:cs typeface="Times New Roman"/>
              </a:rPr>
              <a:t> </a:t>
            </a:r>
            <a:r>
              <a:rPr lang="ru-RU" sz="4800">
                <a:latin typeface="Times New Roman"/>
                <a:cs typeface="Times New Roman"/>
              </a:rPr>
              <a:t>- (определение С-концевых </a:t>
            </a:r>
            <a:r>
              <a:rPr lang="ru-RU" sz="4800">
                <a:latin typeface="Times New Roman"/>
                <a:cs typeface="Times New Roman"/>
              </a:rPr>
              <a:t>телопептидов</a:t>
            </a:r>
            <a:r>
              <a:rPr lang="ru-RU" sz="4800">
                <a:latin typeface="Times New Roman"/>
                <a:cs typeface="Times New Roman"/>
              </a:rPr>
              <a:t>, образующихся при деградации коллагена I типа в сыворотке</a:t>
            </a:r>
            <a:r>
              <a:rPr lang="ru-RU" sz="4800">
                <a:latin typeface="Times New Roman"/>
                <a:cs typeface="Times New Roman"/>
              </a:rPr>
              <a:t>);</a:t>
            </a:r>
            <a:r>
              <a:rPr lang="ru-RU" sz="4800">
                <a:latin typeface="Times New Roman"/>
                <a:cs typeface="Times New Roman"/>
              </a:rPr>
              <a:t> Приложения теста: коллаген типа I составляет более 90% органического матрикса кости и синтезируется непосредственно в костях. Костный матрикс подвергается постоянному обновлению. В ходе синтеза основного белка матрикса – коллагена I типа сначала образуются аминокислотные цепи (α1 и α 2), которые, объединяясь в соотношении 2:1, формируют </a:t>
            </a:r>
            <a:r>
              <a:rPr lang="ru-RU" sz="4800">
                <a:latin typeface="Times New Roman"/>
                <a:cs typeface="Times New Roman"/>
              </a:rPr>
              <a:t>трехспиральную</a:t>
            </a:r>
            <a:r>
              <a:rPr lang="ru-RU" sz="4800">
                <a:latin typeface="Times New Roman"/>
                <a:cs typeface="Times New Roman"/>
              </a:rPr>
              <a:t> структуру молекул </a:t>
            </a:r>
            <a:r>
              <a:rPr lang="ru-RU" sz="4800">
                <a:latin typeface="Times New Roman"/>
                <a:cs typeface="Times New Roman"/>
              </a:rPr>
              <a:t>проколлагена</a:t>
            </a:r>
            <a:r>
              <a:rPr lang="ru-RU" sz="4800">
                <a:latin typeface="Times New Roman"/>
                <a:cs typeface="Times New Roman"/>
              </a:rPr>
              <a:t>. </a:t>
            </a:r>
            <a:r>
              <a:rPr lang="ru-RU" sz="4800">
                <a:latin typeface="Times New Roman"/>
                <a:cs typeface="Times New Roman"/>
              </a:rPr>
              <a:t>Проколлаген</a:t>
            </a:r>
            <a:r>
              <a:rPr lang="ru-RU" sz="4800">
                <a:latin typeface="Times New Roman"/>
                <a:cs typeface="Times New Roman"/>
              </a:rPr>
              <a:t> секретируется во внеклеточную среду: здесь от него отщепляются концевые </a:t>
            </a:r>
            <a:r>
              <a:rPr lang="ru-RU" sz="4800">
                <a:latin typeface="Times New Roman"/>
                <a:cs typeface="Times New Roman"/>
              </a:rPr>
              <a:t>пропептиды</a:t>
            </a:r>
            <a:r>
              <a:rPr lang="ru-RU" sz="4800">
                <a:latin typeface="Times New Roman"/>
                <a:cs typeface="Times New Roman"/>
              </a:rPr>
              <a:t>, а образовавшийся при этом еще незрелый коллаген включается в построение фибрилл. Созревание коллагена происходит в результате ряда модификаций его молекул в составе фибрилл и их соединения поперечными </a:t>
            </a:r>
            <a:r>
              <a:rPr lang="ru-RU" sz="4800">
                <a:latin typeface="Times New Roman"/>
                <a:cs typeface="Times New Roman"/>
              </a:rPr>
              <a:t>пиридинолиновыми</a:t>
            </a:r>
            <a:r>
              <a:rPr lang="ru-RU" sz="4800">
                <a:latin typeface="Times New Roman"/>
                <a:cs typeface="Times New Roman"/>
              </a:rPr>
              <a:t> сшивками. Во время обновления костной ткани коллаген I типа деградирует, небольшие пептидные фрагменты попадают в кровь и выделяются почками. Отщепление С-</a:t>
            </a:r>
            <a:r>
              <a:rPr lang="ru-RU" sz="4800">
                <a:latin typeface="Times New Roman"/>
                <a:cs typeface="Times New Roman"/>
              </a:rPr>
              <a:t>телопептидов</a:t>
            </a:r>
            <a:r>
              <a:rPr lang="ru-RU" sz="4800">
                <a:latin typeface="Times New Roman"/>
                <a:cs typeface="Times New Roman"/>
              </a:rPr>
              <a:t> происходит на самом начальном этапе деградации коллагена, поэтому метаболиты коллагена не влияют на концентрацию </a:t>
            </a:r>
            <a:r>
              <a:rPr lang="ru-RU" sz="4800">
                <a:latin typeface="Times New Roman"/>
                <a:cs typeface="Times New Roman"/>
              </a:rPr>
              <a:t>С-</a:t>
            </a:r>
            <a:r>
              <a:rPr lang="ru-RU" sz="4800">
                <a:latin typeface="Times New Roman"/>
                <a:cs typeface="Times New Roman"/>
              </a:rPr>
              <a:t>телопептидов</a:t>
            </a:r>
            <a:r>
              <a:rPr lang="ru-RU" sz="4800">
                <a:latin typeface="Times New Roman"/>
                <a:cs typeface="Times New Roman"/>
              </a:rPr>
              <a:t>(</a:t>
            </a:r>
            <a:endParaRPr lang="ru-RU" sz="4800"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lang="ru-RU" sz="4800" b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en-US" sz="4800" b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N-Mid </a:t>
            </a:r>
            <a:r>
              <a:rPr lang="en-US" sz="4800" b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Osteocalcin</a:t>
            </a:r>
            <a:r>
              <a:rPr lang="ru-RU" sz="480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ru-RU" sz="4800">
                <a:latin typeface="Times New Roman"/>
                <a:cs typeface="Times New Roman"/>
              </a:rPr>
              <a:t> </a:t>
            </a:r>
            <a:r>
              <a:rPr lang="ru-RU" sz="4800">
                <a:latin typeface="Times New Roman"/>
                <a:cs typeface="Times New Roman"/>
              </a:rPr>
              <a:t>используется в </a:t>
            </a:r>
            <a:r>
              <a:rPr lang="ru-RU" sz="4800">
                <a:latin typeface="Times New Roman"/>
                <a:cs typeface="Times New Roman"/>
              </a:rPr>
              <a:t>качестве показателя активности остеобластов </a:t>
            </a:r>
            <a:r>
              <a:rPr lang="ru-RU" sz="4800">
                <a:latin typeface="Times New Roman"/>
                <a:cs typeface="Times New Roman"/>
              </a:rPr>
              <a:t>остеокальцин</a:t>
            </a:r>
            <a:r>
              <a:rPr lang="ru-RU" sz="4800">
                <a:latin typeface="Times New Roman"/>
                <a:cs typeface="Times New Roman"/>
              </a:rPr>
              <a:t> (костный </a:t>
            </a:r>
            <a:r>
              <a:rPr lang="ru-RU" sz="4800">
                <a:latin typeface="Times New Roman"/>
                <a:cs typeface="Times New Roman"/>
              </a:rPr>
              <a:t>глутаминовый</a:t>
            </a:r>
            <a:r>
              <a:rPr lang="ru-RU" sz="4800">
                <a:latin typeface="Times New Roman"/>
                <a:cs typeface="Times New Roman"/>
              </a:rPr>
              <a:t> белок, костный </a:t>
            </a:r>
            <a:r>
              <a:rPr lang="ru-RU" sz="4800">
                <a:latin typeface="Times New Roman"/>
                <a:cs typeface="Times New Roman"/>
              </a:rPr>
              <a:t>Gla</a:t>
            </a:r>
            <a:r>
              <a:rPr lang="ru-RU" sz="4800">
                <a:latin typeface="Times New Roman"/>
                <a:cs typeface="Times New Roman"/>
              </a:rPr>
              <a:t>-протеин, BGP) – небольшой витамин К-зависимый </a:t>
            </a:r>
            <a:r>
              <a:rPr lang="ru-RU" sz="4800">
                <a:latin typeface="Times New Roman"/>
                <a:cs typeface="Times New Roman"/>
              </a:rPr>
              <a:t>неколлагеновый</a:t>
            </a:r>
            <a:r>
              <a:rPr lang="ru-RU" sz="4800">
                <a:latin typeface="Times New Roman"/>
                <a:cs typeface="Times New Roman"/>
              </a:rPr>
              <a:t> белок, присутствующий в костной и зубной тканях. Это основной </a:t>
            </a:r>
            <a:r>
              <a:rPr lang="ru-RU" sz="4800">
                <a:latin typeface="Times New Roman"/>
                <a:cs typeface="Times New Roman"/>
              </a:rPr>
              <a:t>неколлагеновый</a:t>
            </a:r>
            <a:r>
              <a:rPr lang="ru-RU" sz="4800">
                <a:latin typeface="Times New Roman"/>
                <a:cs typeface="Times New Roman"/>
              </a:rPr>
              <a:t> белок костной ткани. Он имеет молекулярную массу 5,8 </a:t>
            </a:r>
            <a:r>
              <a:rPr lang="ru-RU" sz="4800">
                <a:latin typeface="Times New Roman"/>
                <a:cs typeface="Times New Roman"/>
              </a:rPr>
              <a:t>kDa</a:t>
            </a:r>
            <a:r>
              <a:rPr lang="ru-RU" sz="4800">
                <a:latin typeface="Times New Roman"/>
                <a:cs typeface="Times New Roman"/>
              </a:rPr>
              <a:t> и состоит из 49 аминокислотных остатков, включая три остатка γ-</a:t>
            </a:r>
            <a:r>
              <a:rPr lang="ru-RU" sz="4800">
                <a:latin typeface="Times New Roman"/>
                <a:cs typeface="Times New Roman"/>
              </a:rPr>
              <a:t>карбоксиглутаминовой</a:t>
            </a:r>
            <a:r>
              <a:rPr lang="ru-RU" sz="4800">
                <a:latin typeface="Times New Roman"/>
                <a:cs typeface="Times New Roman"/>
              </a:rPr>
              <a:t> кислоты. </a:t>
            </a:r>
            <a:r>
              <a:rPr lang="ru-RU" sz="4800">
                <a:latin typeface="Times New Roman"/>
                <a:cs typeface="Times New Roman"/>
              </a:rPr>
              <a:t>Остеокальцин</a:t>
            </a:r>
            <a:r>
              <a:rPr lang="ru-RU" sz="4800">
                <a:latin typeface="Times New Roman"/>
                <a:cs typeface="Times New Roman"/>
              </a:rPr>
              <a:t> синтезируется остеобластами и включается во внеклеточное пространство кости. Но часть синтезированного </a:t>
            </a:r>
            <a:r>
              <a:rPr lang="ru-RU" sz="4800">
                <a:latin typeface="Times New Roman"/>
                <a:cs typeface="Times New Roman"/>
              </a:rPr>
              <a:t>остеокальцина</a:t>
            </a:r>
            <a:r>
              <a:rPr lang="ru-RU" sz="4800">
                <a:latin typeface="Times New Roman"/>
                <a:cs typeface="Times New Roman"/>
              </a:rPr>
              <a:t> попадает в кровоток, где и может быть проанализирована.</a:t>
            </a:r>
            <a:endParaRPr lang="ru-RU" sz="4800">
              <a:solidFill>
                <a:srgbClr val="222222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  <a:defRPr/>
            </a:pPr>
            <a:r>
              <a:rPr lang="ru-RU" sz="4800" b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	Активность ВАР-костного изофермента щелочной фосфатазы-</a:t>
            </a:r>
            <a:r>
              <a:rPr lang="ru-RU" sz="4800">
                <a:latin typeface="Times New Roman"/>
                <a:cs typeface="Times New Roman"/>
              </a:rPr>
              <a:t>уровни </a:t>
            </a:r>
            <a:r>
              <a:rPr lang="ru-RU" sz="4800">
                <a:latin typeface="Times New Roman"/>
                <a:cs typeface="Times New Roman"/>
              </a:rPr>
              <a:t>BAP в сыворотке отражают метаболический статус остеобластов. </a:t>
            </a:r>
            <a:r>
              <a:rPr lang="en-US"/>
              <a:t>https</a:t>
            </a:r>
            <a:r>
              <a:rPr lang="en-US"/>
              <a:t>://www.biochemmack.ru/catalog/element/15778/14198/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5879976" y="1825625"/>
            <a:ext cx="5473824" cy="4351338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4000" b="1"/>
              <a:t>Определение  маркеров осуществляли методом твердофазного иммуноферментного анализа т в 96-луночном формате и включало в себя следующие этапы: </a:t>
            </a:r>
            <a:endParaRPr/>
          </a:p>
          <a:p>
            <a:pPr>
              <a:defRPr/>
            </a:pPr>
            <a:endParaRPr lang="ru-RU" sz="4000" b="1"/>
          </a:p>
          <a:p>
            <a:pPr>
              <a:defRPr/>
            </a:pPr>
            <a:r>
              <a:rPr lang="ru-RU" sz="4000" b="1"/>
              <a:t>1. Инкубация исследуемых образцов, контрольных и стандартных образцов с раствором антител ;</a:t>
            </a:r>
            <a:endParaRPr/>
          </a:p>
          <a:p>
            <a:pPr>
              <a:defRPr/>
            </a:pPr>
            <a:r>
              <a:rPr lang="ru-RU" sz="4000" b="1"/>
              <a:t>2. 4-кратная  промывка лунок планшета;</a:t>
            </a:r>
            <a:endParaRPr/>
          </a:p>
          <a:p>
            <a:pPr>
              <a:defRPr/>
            </a:pPr>
            <a:r>
              <a:rPr lang="ru-RU" sz="4000" b="1"/>
              <a:t>3. Инкубация с хромогенным субстратом;</a:t>
            </a:r>
            <a:endParaRPr/>
          </a:p>
          <a:p>
            <a:pPr>
              <a:defRPr/>
            </a:pPr>
            <a:r>
              <a:rPr lang="ru-RU" sz="4000" b="1"/>
              <a:t>4. остановка цветной реакции;</a:t>
            </a:r>
            <a:endParaRPr/>
          </a:p>
          <a:p>
            <a:pPr>
              <a:defRPr/>
            </a:pPr>
            <a:r>
              <a:rPr lang="ru-RU" sz="4000" b="1"/>
              <a:t>5. считывание оптической плотности итоговой реакционной смеси в каждой из лунок планшета при длинах волн 620 и 450 </a:t>
            </a:r>
            <a:r>
              <a:rPr lang="ru-RU" sz="4000" b="1"/>
              <a:t>нм</a:t>
            </a:r>
            <a:r>
              <a:rPr lang="ru-RU" sz="4000" b="1"/>
              <a:t> на фотометре </a:t>
            </a:r>
            <a:r>
              <a:rPr lang="ru-RU" sz="4000" b="1"/>
              <a:t>микропланшетного</a:t>
            </a:r>
            <a:r>
              <a:rPr lang="ru-RU" sz="4000" b="1"/>
              <a:t> формата </a:t>
            </a:r>
            <a:r>
              <a:rPr lang="en-US" sz="4000" b="1"/>
              <a:t>Anthos</a:t>
            </a:r>
            <a:r>
              <a:rPr lang="en-US" sz="4000" b="1"/>
              <a:t> 2020  </a:t>
            </a:r>
            <a:r>
              <a:rPr lang="ru-RU" sz="4000" b="1"/>
              <a:t>(Великобритания)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7" name="Picture 3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1430000" y="0"/>
            <a:ext cx="762000" cy="685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5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8688288" y="4230035"/>
            <a:ext cx="2592288" cy="194421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6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5894195" y="4221088"/>
            <a:ext cx="2592288" cy="194421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/>
          <p:nvPr isPhoto="0" userDrawn="0"/>
        </p:nvSpPr>
        <p:spPr bwMode="auto">
          <a:xfrm>
            <a:off x="1265128" y="875782"/>
            <a:ext cx="95573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40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:</a:t>
            </a:r>
            <a:endParaRPr/>
          </a:p>
          <a:p>
            <a:pPr indent="449580" algn="just">
              <a:lnSpc>
                <a:spcPct val="150000"/>
              </a:lnSpc>
              <a:spcAft>
                <a:spcPts val="0"/>
              </a:spcAft>
              <a:defRPr/>
            </a:pPr>
            <a:endParaRPr lang="en-US" sz="1400">
              <a:solidFill>
                <a:srgbClr val="222222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  <a:defRPr/>
            </a:pPr>
            <a:endParaRPr lang="ru-RU" sz="1400">
              <a:solidFill>
                <a:srgbClr val="222222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  <a:defRPr/>
            </a:pPr>
            <a:endParaRPr lang="ru-RU" sz="1400">
              <a:solidFill>
                <a:srgbClr val="222222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  <a:defRPr/>
            </a:pPr>
            <a:endParaRPr lang="ru-RU" sz="1400">
              <a:solidFill>
                <a:srgbClr val="222222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40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  </a:t>
            </a:r>
            <a:endParaRPr lang="ru-RU" sz="140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2" hidden="0"/>
          <p:cNvSpPr/>
          <p:nvPr isPhoto="0" userDrawn="0"/>
        </p:nvSpPr>
        <p:spPr bwMode="auto"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3" hidden="0"/>
          <p:cNvSpPr/>
          <p:nvPr isPhoto="0" userDrawn="0"/>
        </p:nvSpPr>
        <p:spPr bwMode="auto">
          <a:xfrm>
            <a:off x="4823344" y="400926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Результаты</a:t>
            </a:r>
            <a:endParaRPr lang="ru-RU" b="1"/>
          </a:p>
        </p:txBody>
      </p:sp>
      <p:pic>
        <p:nvPicPr>
          <p:cNvPr id="7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95400" y="980728"/>
            <a:ext cx="4584700" cy="27559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3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5591944" y="980728"/>
            <a:ext cx="4584700" cy="27559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684258" y="3769819"/>
            <a:ext cx="4584700" cy="29511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Прямоугольник 7" hidden="0"/>
          <p:cNvSpPr/>
          <p:nvPr isPhoto="0" userDrawn="0"/>
        </p:nvSpPr>
        <p:spPr bwMode="auto">
          <a:xfrm>
            <a:off x="5591944" y="3933056"/>
            <a:ext cx="4584700" cy="27879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Проведенное исследование продемонстрировало существенные различия между  основной и контрольной (р&lt;0,05) для всех изученных биохимических маркеров, что позволяет рассматривать их в качестве перспективного вспомогательного диагностического инструмента в выявлении ранних  стадий первичного </a:t>
            </a:r>
            <a:r>
              <a:rPr lang="ru-RU">
                <a:solidFill>
                  <a:schemeClr val="tx1"/>
                </a:solidFill>
              </a:rPr>
              <a:t>гонатроза</a:t>
            </a:r>
            <a:r>
              <a:rPr lang="ru-RU">
                <a:solidFill>
                  <a:schemeClr val="tx1"/>
                </a:solidFill>
              </a:rPr>
              <a:t> коленных суставов;    </a:t>
            </a: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latin typeface="Times New Roman"/>
                <a:cs typeface="Times New Roman"/>
              </a:rPr>
              <a:t>Обсуждение результатов 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950934" y="1261954"/>
            <a:ext cx="9897594" cy="4351338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	</a:t>
            </a:r>
            <a:endParaRPr lang="ru-RU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900">
                <a:latin typeface="Times New Roman"/>
                <a:cs typeface="Times New Roman"/>
              </a:rPr>
              <a:t>	Изменения </a:t>
            </a:r>
            <a:r>
              <a:rPr lang="ru-RU" sz="2900">
                <a:latin typeface="Times New Roman"/>
                <a:cs typeface="Times New Roman"/>
              </a:rPr>
              <a:t>в </a:t>
            </a:r>
            <a:r>
              <a:rPr lang="ru-RU" sz="2900">
                <a:latin typeface="Times New Roman"/>
                <a:cs typeface="Times New Roman"/>
              </a:rPr>
              <a:t>субхондральной</a:t>
            </a:r>
            <a:r>
              <a:rPr lang="ru-RU" sz="2900">
                <a:latin typeface="Times New Roman"/>
                <a:cs typeface="Times New Roman"/>
              </a:rPr>
              <a:t> кости при ОА представляют собой </a:t>
            </a:r>
            <a:r>
              <a:rPr lang="ru-RU" sz="2900">
                <a:latin typeface="Times New Roman"/>
                <a:cs typeface="Times New Roman"/>
              </a:rPr>
              <a:t> </a:t>
            </a:r>
            <a:r>
              <a:rPr lang="ru-RU" sz="2900">
                <a:latin typeface="Times New Roman"/>
                <a:cs typeface="Times New Roman"/>
              </a:rPr>
              <a:t>адаптацию к изменениям локальных биомеханических и биологических сигналов и опосредованы различными типами костных клеток (</a:t>
            </a:r>
            <a:r>
              <a:rPr lang="ru-RU" sz="2900">
                <a:latin typeface="Times New Roman"/>
                <a:cs typeface="Times New Roman"/>
              </a:rPr>
              <a:t>Goldring</a:t>
            </a:r>
            <a:r>
              <a:rPr lang="ru-RU" sz="2900">
                <a:latin typeface="Times New Roman"/>
                <a:cs typeface="Times New Roman"/>
              </a:rPr>
              <a:t>, 2009</a:t>
            </a:r>
            <a:r>
              <a:rPr lang="ru-RU" sz="2900">
                <a:latin typeface="Times New Roman"/>
                <a:cs typeface="Times New Roman"/>
              </a:rPr>
              <a:t>).</a:t>
            </a:r>
            <a:r>
              <a:rPr lang="ru-RU" sz="2900">
                <a:latin typeface="Times New Roman"/>
                <a:cs typeface="Times New Roman"/>
              </a:rPr>
              <a:t> Остеокласты, </a:t>
            </a:r>
            <a:r>
              <a:rPr lang="ru-RU" sz="2900">
                <a:latin typeface="Times New Roman"/>
                <a:cs typeface="Times New Roman"/>
              </a:rPr>
              <a:t>мононуклеарные</a:t>
            </a:r>
            <a:r>
              <a:rPr lang="ru-RU" sz="2900">
                <a:latin typeface="Times New Roman"/>
                <a:cs typeface="Times New Roman"/>
              </a:rPr>
              <a:t> клетки, остеобласты и остеоциты являются основными типами клеток, которые участвуют в </a:t>
            </a:r>
            <a:r>
              <a:rPr lang="ru-RU" sz="2900">
                <a:latin typeface="Times New Roman"/>
                <a:cs typeface="Times New Roman"/>
              </a:rPr>
              <a:t>ремоделировании</a:t>
            </a:r>
            <a:r>
              <a:rPr lang="ru-RU" sz="2900">
                <a:latin typeface="Times New Roman"/>
                <a:cs typeface="Times New Roman"/>
              </a:rPr>
              <a:t> кости (</a:t>
            </a:r>
            <a:r>
              <a:rPr lang="ru-RU" sz="2900">
                <a:latin typeface="Times New Roman"/>
                <a:cs typeface="Times New Roman"/>
              </a:rPr>
              <a:t>Sims</a:t>
            </a:r>
            <a:r>
              <a:rPr lang="ru-RU" sz="2900">
                <a:latin typeface="Times New Roman"/>
                <a:cs typeface="Times New Roman"/>
              </a:rPr>
              <a:t> </a:t>
            </a:r>
            <a:r>
              <a:rPr lang="ru-RU" sz="2900">
                <a:latin typeface="Times New Roman"/>
                <a:cs typeface="Times New Roman"/>
              </a:rPr>
              <a:t>et</a:t>
            </a:r>
            <a:r>
              <a:rPr lang="ru-RU" sz="2900">
                <a:latin typeface="Times New Roman"/>
                <a:cs typeface="Times New Roman"/>
              </a:rPr>
              <a:t> </a:t>
            </a:r>
            <a:r>
              <a:rPr lang="ru-RU" sz="2900">
                <a:latin typeface="Times New Roman"/>
                <a:cs typeface="Times New Roman"/>
              </a:rPr>
              <a:t>al</a:t>
            </a:r>
            <a:r>
              <a:rPr lang="ru-RU" sz="2900">
                <a:latin typeface="Times New Roman"/>
                <a:cs typeface="Times New Roman"/>
              </a:rPr>
              <a:t>., 2015). </a:t>
            </a:r>
            <a:endParaRPr lang="ru-RU" sz="2900">
              <a:latin typeface="Times New Roman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900">
                <a:latin typeface="Times New Roman"/>
                <a:cs typeface="Times New Roman"/>
              </a:rPr>
              <a:t>Концепция </a:t>
            </a:r>
            <a:r>
              <a:rPr lang="ru-RU" sz="2900">
                <a:latin typeface="Times New Roman"/>
                <a:cs typeface="Times New Roman"/>
              </a:rPr>
              <a:t>раннего выявления </a:t>
            </a:r>
            <a:r>
              <a:rPr lang="ru-RU" sz="2900">
                <a:latin typeface="Times New Roman"/>
                <a:cs typeface="Times New Roman"/>
              </a:rPr>
              <a:t>остеоартроза</a:t>
            </a:r>
            <a:r>
              <a:rPr lang="ru-RU" sz="2900">
                <a:latin typeface="Times New Roman"/>
                <a:cs typeface="Times New Roman"/>
              </a:rPr>
              <a:t> может повысить </a:t>
            </a:r>
            <a:r>
              <a:rPr lang="ru-RU" sz="2900">
                <a:latin typeface="Times New Roman"/>
                <a:cs typeface="Times New Roman"/>
              </a:rPr>
              <a:t>шансы на успех в клинических исследованиях, направленных на замедление прогрессирования заболевания и, что важно, обеспечение экономической эффективности, </a:t>
            </a:r>
            <a:r>
              <a:rPr lang="ru-RU" sz="2900">
                <a:latin typeface="Times New Roman"/>
                <a:cs typeface="Times New Roman"/>
              </a:rPr>
              <a:t>что потребует широкой стратификацией </a:t>
            </a:r>
            <a:r>
              <a:rPr lang="ru-RU" sz="2900">
                <a:latin typeface="Times New Roman"/>
                <a:cs typeface="Times New Roman"/>
              </a:rPr>
              <a:t>населения с ранней стадией ОА коленного сустава для </a:t>
            </a:r>
            <a:r>
              <a:rPr lang="ru-RU" sz="2900">
                <a:latin typeface="Times New Roman"/>
                <a:cs typeface="Times New Roman"/>
              </a:rPr>
              <a:t>создания действенной модели, предназначенной для  выявления </a:t>
            </a:r>
            <a:r>
              <a:rPr lang="ru-RU" sz="2900">
                <a:latin typeface="Times New Roman"/>
                <a:cs typeface="Times New Roman"/>
              </a:rPr>
              <a:t>лиц с повышенным риском прогрессирования </a:t>
            </a:r>
            <a:r>
              <a:rPr lang="ru-RU" sz="2900">
                <a:latin typeface="Times New Roman"/>
                <a:cs typeface="Times New Roman"/>
              </a:rPr>
              <a:t>заболевания.</a:t>
            </a:r>
            <a:endParaRPr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900">
                <a:latin typeface="Times New Roman"/>
                <a:ea typeface="Calibri"/>
                <a:cs typeface="Times New Roman"/>
              </a:rPr>
              <a:t>	Остеоартрит </a:t>
            </a:r>
            <a:r>
              <a:rPr lang="ru-RU" sz="2900">
                <a:latin typeface="Times New Roman"/>
                <a:ea typeface="Calibri"/>
                <a:cs typeface="Times New Roman"/>
              </a:rPr>
              <a:t>коленного сустава на ранней стадии </a:t>
            </a:r>
            <a:r>
              <a:rPr lang="ru-RU" sz="2900">
                <a:latin typeface="Times New Roman"/>
                <a:ea typeface="Calibri"/>
                <a:cs typeface="Times New Roman"/>
              </a:rPr>
              <a:t>может </a:t>
            </a:r>
            <a:r>
              <a:rPr lang="ru-RU" sz="2900">
                <a:latin typeface="Times New Roman"/>
                <a:ea typeface="Calibri"/>
                <a:cs typeface="Times New Roman"/>
              </a:rPr>
              <a:t>представлять собой </a:t>
            </a:r>
            <a:r>
              <a:rPr lang="ru-RU" sz="2900">
                <a:latin typeface="Times New Roman"/>
                <a:ea typeface="Calibri"/>
                <a:cs typeface="Times New Roman"/>
              </a:rPr>
              <a:t>состояние, представляющее определенные возможности для замедления процесса </a:t>
            </a:r>
            <a:r>
              <a:rPr lang="ru-RU" sz="2900">
                <a:latin typeface="Times New Roman"/>
                <a:ea typeface="Calibri"/>
                <a:cs typeface="Times New Roman"/>
              </a:rPr>
              <a:t>заболевания на ранних стадиях и </a:t>
            </a:r>
            <a:r>
              <a:rPr lang="ru-RU" sz="2900">
                <a:latin typeface="Times New Roman"/>
                <a:ea typeface="Calibri"/>
                <a:cs typeface="Times New Roman"/>
              </a:rPr>
              <a:t>восстановления  </a:t>
            </a:r>
            <a:r>
              <a:rPr lang="ru-RU" sz="2900">
                <a:latin typeface="Times New Roman"/>
                <a:ea typeface="Calibri"/>
                <a:cs typeface="Times New Roman"/>
              </a:rPr>
              <a:t>гомеостаз суставов.</a:t>
            </a:r>
            <a:endParaRPr/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ru-RU" sz="2600" b="1">
              <a:latin typeface="Times New Roman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2600" b="1">
                <a:latin typeface="Times New Roman"/>
                <a:cs typeface="Times New Roman"/>
              </a:rPr>
              <a:t>В</a:t>
            </a:r>
            <a:r>
              <a:rPr lang="ru-RU" sz="2600" b="1">
                <a:latin typeface="Times New Roman"/>
                <a:cs typeface="Times New Roman"/>
              </a:rPr>
              <a:t>ыводы : Использование биохимических маркеров </a:t>
            </a:r>
            <a:r>
              <a:rPr lang="ru-RU" sz="2600" b="1">
                <a:latin typeface="Times New Roman"/>
                <a:cs typeface="Times New Roman"/>
              </a:rPr>
              <a:t>субхондрального</a:t>
            </a:r>
            <a:r>
              <a:rPr lang="ru-RU" sz="2600" b="1">
                <a:latin typeface="Times New Roman"/>
                <a:cs typeface="Times New Roman"/>
              </a:rPr>
              <a:t> </a:t>
            </a:r>
            <a:r>
              <a:rPr lang="ru-RU" sz="2600" b="1">
                <a:latin typeface="Times New Roman"/>
                <a:cs typeface="Times New Roman"/>
              </a:rPr>
              <a:t>ремоделирования</a:t>
            </a:r>
            <a:r>
              <a:rPr lang="ru-RU" sz="2600" b="1">
                <a:latin typeface="Times New Roman"/>
                <a:cs typeface="Times New Roman"/>
              </a:rPr>
              <a:t> при ранних стадиях первичного </a:t>
            </a:r>
            <a:r>
              <a:rPr lang="ru-RU" sz="2600" b="1">
                <a:latin typeface="Times New Roman"/>
                <a:cs typeface="Times New Roman"/>
              </a:rPr>
              <a:t>остеоартроза</a:t>
            </a:r>
            <a:r>
              <a:rPr lang="ru-RU" sz="2600" b="1">
                <a:latin typeface="Times New Roman"/>
                <a:cs typeface="Times New Roman"/>
              </a:rPr>
              <a:t> коленных суставов является перспективным направлением научно-практического поиска, что может составить основу для разработки цифровых персонализированных интеллектуальных систем диагностики. </a:t>
            </a:r>
            <a:endParaRPr lang="ru-RU" sz="2600" b="1">
              <a:latin typeface="Times New Roman"/>
              <a:cs typeface="Times New Roman"/>
            </a:endParaRPr>
          </a:p>
        </p:txBody>
      </p:sp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1430000" y="0"/>
            <a:ext cx="762000" cy="69373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abushkina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Babushkina</Template>
  <TotalTime>0</TotalTime>
  <Words>0</Words>
  <Application>R7-Office/6.3.1.43</Application>
  <DocSecurity>0</DocSecurity>
  <PresentationFormat>Произвольный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User171</dc:creator>
  <cp:keywords/>
  <dc:description/>
  <dc:identifier/>
  <dc:language/>
  <cp:lastModifiedBy>екатерина гладкова</cp:lastModifiedBy>
  <cp:revision>310</cp:revision>
  <dcterms:created xsi:type="dcterms:W3CDTF">2021-01-15T08:25:42Z</dcterms:created>
  <dcterms:modified xsi:type="dcterms:W3CDTF">2022-01-28T12:03:27Z</dcterms:modified>
  <cp:category/>
  <cp:contentStatus/>
  <cp:version/>
</cp:coreProperties>
</file>