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32" r:id="rId4"/>
    <p:sldMasterId id="2147483744" r:id="rId5"/>
    <p:sldMasterId id="2147483756" r:id="rId6"/>
    <p:sldMasterId id="2147483768" r:id="rId7"/>
  </p:sldMasterIdLst>
  <p:sldIdLst>
    <p:sldId id="258" r:id="rId8"/>
    <p:sldId id="261" r:id="rId9"/>
    <p:sldId id="262" r:id="rId10"/>
    <p:sldId id="273" r:id="rId11"/>
    <p:sldId id="264" r:id="rId12"/>
    <p:sldId id="265" r:id="rId13"/>
    <p:sldId id="270" r:id="rId14"/>
    <p:sldId id="274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Результаты обследования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7192790354330696E-2"/>
          <c:y val="0.148910239363297"/>
          <c:w val="0.59227288385826804"/>
          <c:h val="0.75244926473614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Полное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1093748702402298E-2"/>
                </c:manualLayout>
              </c:layout>
              <c:tx>
                <c:rich>
                  <a:bodyPr/>
                  <a:lstStyle/>
                  <a:p>
                    <a:fld id="{ECE4C295-8387-459A-9DE4-CA7EFC274FAE}" type="VALUE">
                      <a:rPr lang="en-US" sz="1400" b="1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операции</c:v>
                </c:pt>
                <c:pt idx="1">
                  <c:v>В ходе опрации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625000000000001E-3"/>
                  <c:y val="-2.34374985582248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операции</c:v>
                </c:pt>
                <c:pt idx="1">
                  <c:v>В ходе опрации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</c:v>
                </c:pt>
                <c:pt idx="1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Анат. Перерыв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 операции</c:v>
                </c:pt>
                <c:pt idx="1">
                  <c:v>В ходе опрации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25</c:v>
                </c:pt>
                <c:pt idx="1">
                  <c:v>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Сниж. Эхо-генн.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 операции</c:v>
                </c:pt>
                <c:pt idx="1">
                  <c:v>В ходе опрации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15</c:v>
                </c:pt>
                <c:pt idx="1">
                  <c:v>10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Лок. в/с изменения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 операции</c:v>
                </c:pt>
                <c:pt idx="1">
                  <c:v>В ходе опрации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290880"/>
        <c:axId val="36249984"/>
      </c:barChart>
      <c:catAx>
        <c:axId val="3329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36249984"/>
        <c:crosses val="autoZero"/>
        <c:auto val="1"/>
        <c:lblAlgn val="ctr"/>
        <c:lblOffset val="100"/>
        <c:noMultiLvlLbl val="0"/>
      </c:catAx>
      <c:valAx>
        <c:axId val="3624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3329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0A33-B812-4FA7-BF56-777823EBFFA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0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ADB15-CDEF-46F7-8419-ADBF8A34921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8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D4FB5-1B52-4A41-9DE4-B83A9B33E0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8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0A33-B812-4FA7-BF56-777823EBFFA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2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4228-79C3-4E5E-B5E8-148F637DF65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66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20CA7-A3D5-4B8D-8E64-FC3CAC10307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5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9227-74D0-4D61-836B-E9871C53FB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6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9E1A4-893E-4332-8654-86496AB0C31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66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4FBC-4E67-4ED4-8630-92CFDB02C3D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91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91057-03DE-48FD-A3EA-AB3EC4C858D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38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730D-AFB6-4527-802A-465A198FBDC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2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4228-79C3-4E5E-B5E8-148F637DF65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121B-E0A0-4229-A6BE-F3182B1DA99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53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ADB15-CDEF-46F7-8419-ADBF8A34921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19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D4FB5-1B52-4A41-9DE4-B83A9B33E0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55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0A33-B812-4FA7-BF56-777823EBFFA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10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4228-79C3-4E5E-B5E8-148F637DF65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46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20CA7-A3D5-4B8D-8E64-FC3CAC10307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28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9227-74D0-4D61-836B-E9871C53FB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05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9E1A4-893E-4332-8654-86496AB0C31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27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4FBC-4E67-4ED4-8630-92CFDB02C3D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91057-03DE-48FD-A3EA-AB3EC4C858D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5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20CA7-A3D5-4B8D-8E64-FC3CAC10307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8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730D-AFB6-4527-802A-465A198FBDC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08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121B-E0A0-4229-A6BE-F3182B1DA99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67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ADB15-CDEF-46F7-8419-ADBF8A34921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74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D4FB5-1B52-4A41-9DE4-B83A9B33E0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34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0A33-B812-4FA7-BF56-777823EBFFA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25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4228-79C3-4E5E-B5E8-148F637DF65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71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20CA7-A3D5-4B8D-8E64-FC3CAC10307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04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9227-74D0-4D61-836B-E9871C53FB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46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9E1A4-893E-4332-8654-86496AB0C31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42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4FBC-4E67-4ED4-8630-92CFDB02C3D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5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9227-74D0-4D61-836B-E9871C53FB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90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91057-03DE-48FD-A3EA-AB3EC4C858D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34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730D-AFB6-4527-802A-465A198FBDC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08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121B-E0A0-4229-A6BE-F3182B1DA99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25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ADB15-CDEF-46F7-8419-ADBF8A34921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10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D4FB5-1B52-4A41-9DE4-B83A9B33E0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11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0A33-B812-4FA7-BF56-777823EBFFA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91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4228-79C3-4E5E-B5E8-148F637DF65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79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20CA7-A3D5-4B8D-8E64-FC3CAC10307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18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9227-74D0-4D61-836B-E9871C53FB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48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9E1A4-893E-4332-8654-86496AB0C31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2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9E1A4-893E-4332-8654-86496AB0C31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656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4FBC-4E67-4ED4-8630-92CFDB02C3D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301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91057-03DE-48FD-A3EA-AB3EC4C858D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05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730D-AFB6-4527-802A-465A198FBDC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11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121B-E0A0-4229-A6BE-F3182B1DA99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118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ADB15-CDEF-46F7-8419-ADBF8A34921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43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D4FB5-1B52-4A41-9DE4-B83A9B33E0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211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18688-3A04-44AC-9E02-538CE89D0A3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84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86BE1-DEE8-4660-9851-DBAE475CFF1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99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32687-779E-4E23-8ECF-9427AD530C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429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3663-BEBC-48E2-A8E9-C0564FB6BF9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4FBC-4E67-4ED4-8630-92CFDB02C3D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55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FB3F-F6BF-4215-950D-50E92665F1D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588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C5467-A514-4D13-827B-4F2CB599E9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43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2D01-D7DD-4A83-85B5-DAC38689DC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414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BCD0B-DF2C-46E7-A85A-36F36BECC0D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675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54088-4474-4C5B-B20A-4475E90D84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115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0AC2-B234-486D-ACF0-42F1FD0F1BF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031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BF9EA-4843-4B2C-83DE-A43E8B9FF8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833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32F5-F7F0-4D48-8A05-4BE94AB6E7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A395-CBFA-415C-9B7E-8A1B40CBC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377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32F5-F7F0-4D48-8A05-4BE94AB6E7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A395-CBFA-415C-9B7E-8A1B40CBC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635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32F5-F7F0-4D48-8A05-4BE94AB6E7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A395-CBFA-415C-9B7E-8A1B40CBC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9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91057-03DE-48FD-A3EA-AB3EC4C858D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820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32F5-F7F0-4D48-8A05-4BE94AB6E7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A395-CBFA-415C-9B7E-8A1B40CBC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84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32F5-F7F0-4D48-8A05-4BE94AB6E7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A395-CBFA-415C-9B7E-8A1B40CBC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629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32F5-F7F0-4D48-8A05-4BE94AB6E7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A395-CBFA-415C-9B7E-8A1B40CBC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150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32F5-F7F0-4D48-8A05-4BE94AB6E7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A395-CBFA-415C-9B7E-8A1B40CBC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518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32F5-F7F0-4D48-8A05-4BE94AB6E7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A395-CBFA-415C-9B7E-8A1B40CBC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322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32F5-F7F0-4D48-8A05-4BE94AB6E7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A395-CBFA-415C-9B7E-8A1B40CBC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07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32F5-F7F0-4D48-8A05-4BE94AB6E7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A395-CBFA-415C-9B7E-8A1B40CBC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953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32F5-F7F0-4D48-8A05-4BE94AB6E7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A395-CBFA-415C-9B7E-8A1B40CBC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8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730D-AFB6-4527-802A-465A198FBDC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7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121B-E0A0-4229-A6BE-F3182B1DA99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9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F95F7-69FE-45A5-8D36-A93FECBDE8F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2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F95F7-69FE-45A5-8D36-A93FECBDE8F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4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F95F7-69FE-45A5-8D36-A93FECBDE8F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7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F95F7-69FE-45A5-8D36-A93FECBDE8F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6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F95F7-69FE-45A5-8D36-A93FECBDE8F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6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FE5197-B961-45F6-B122-6B776D8A4668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32F5-F7F0-4D48-8A05-4BE94AB6E7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2A395-CBFA-415C-9B7E-8A1B40CBC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5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51498" y="589312"/>
            <a:ext cx="7738576" cy="605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/>
          </a:p>
          <a:p>
            <a:pPr algn="just">
              <a:buNone/>
            </a:pPr>
            <a:r>
              <a:rPr lang="ru-RU" sz="2800" b="1" dirty="0" smtClean="0"/>
              <a:t>ИНТРАОПЕРАЦИОННАЯ </a:t>
            </a:r>
            <a:r>
              <a:rPr lang="ru-RU" sz="2800" b="1" dirty="0"/>
              <a:t>ДИАГНОСТИКА </a:t>
            </a:r>
            <a:r>
              <a:rPr lang="ru-RU" sz="2800" b="1" dirty="0" smtClean="0"/>
              <a:t>И </a:t>
            </a:r>
            <a:r>
              <a:rPr lang="ru-RU" sz="2800" b="1" smtClean="0"/>
              <a:t>ТАКТИКА ХИРУРГИЧЕСКОГО ЛЕЧЕНИЯ </a:t>
            </a:r>
            <a:r>
              <a:rPr lang="ru-RU" sz="2800" b="1" dirty="0" smtClean="0"/>
              <a:t>ПОВРЕЖДЕНИЙ </a:t>
            </a:r>
            <a:r>
              <a:rPr lang="ru-RU" sz="2800" b="1" dirty="0"/>
              <a:t>ПЕРИФЕРИЧЕСКИХ </a:t>
            </a:r>
            <a:r>
              <a:rPr lang="ru-RU" sz="2800" b="1" dirty="0" smtClean="0"/>
              <a:t>НЕРВОВ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>КОНЕЧНОСТЕЙ</a:t>
            </a:r>
            <a:endParaRPr lang="ru-RU" sz="2800" b="1" dirty="0">
              <a:latin typeface="+mn-lt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endParaRPr lang="ru-RU" sz="1800" b="1" dirty="0" smtClean="0">
              <a:latin typeface="+mn-lt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endParaRPr lang="ru-RU" sz="2000" b="1" dirty="0" smtClean="0">
              <a:latin typeface="+mn-lt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endParaRPr lang="ru-RU" sz="2000" b="1" dirty="0">
              <a:latin typeface="+mn-lt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endParaRPr lang="ru-RU" sz="2000" b="1" dirty="0" smtClean="0">
              <a:latin typeface="+mn-lt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endParaRPr lang="ru-RU" sz="2000" b="1" dirty="0">
              <a:latin typeface="+mn-lt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endParaRPr lang="ru-RU" sz="2000" b="1" dirty="0" smtClean="0">
              <a:latin typeface="+mn-lt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endParaRPr lang="ru-RU" sz="2000" b="1" dirty="0">
              <a:latin typeface="+mn-lt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endParaRPr lang="ru-RU" sz="2000" b="1" dirty="0" smtClean="0">
              <a:latin typeface="+mn-lt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ru-RU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            Айтемиров </a:t>
            </a:r>
            <a:r>
              <a:rPr lang="ru-RU" sz="2000" b="1" dirty="0">
                <a:latin typeface="+mn-lt"/>
                <a:cs typeface="Times New Roman" panose="02020603050405020304" pitchFamily="18" charset="0"/>
              </a:rPr>
              <a:t>Ш.М</a:t>
            </a:r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67127" y="5911782"/>
            <a:ext cx="100411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+mn-lt"/>
              </a:rPr>
              <a:t>Саратов 2022</a:t>
            </a:r>
            <a:endParaRPr lang="ru-RU" altLang="ru-RU" sz="20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429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1120" y="162560"/>
            <a:ext cx="96113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Выводы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59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Для определения тактики хирургического лечения пациентов с травмой периферических нервов конечностей помимо методов дооперационного клинико-неврологического и инструментального обследования особое значение </a:t>
            </a:r>
            <a:r>
              <a:rPr lang="ru-RU" sz="20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имеет комплексная </a:t>
            </a:r>
            <a:r>
              <a:rPr lang="ru-RU" sz="2000" b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интраоперационная</a:t>
            </a:r>
            <a:r>
              <a:rPr lang="ru-RU" sz="20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диагностика, включающая электронейромиографию, ультрасонографию и контрастную нейрографию. 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59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Ультрасонография является высокоразрешающим методом диагностики, что позволяет её использовать для объективной оценки тяжести и характера повреждения ствола нерва как перед операцией, так и </a:t>
            </a:r>
            <a:r>
              <a:rPr lang="ru-RU" sz="2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интраоперационно</a:t>
            </a:r>
            <a:r>
              <a:rPr lang="ru-RU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59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Диагностические критерии, полученные во время комплексного </a:t>
            </a:r>
            <a:r>
              <a:rPr lang="ru-RU" sz="2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интрао-перационного</a:t>
            </a:r>
            <a:r>
              <a:rPr lang="ru-RU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тестирования, где центральное место занимает ультрасонография, </a:t>
            </a:r>
            <a:r>
              <a:rPr lang="ru-RU" sz="20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позволяют </a:t>
            </a:r>
            <a:r>
              <a:rPr lang="ru-RU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усовершенствовать хирургические методики и разработать алгоритм дифференцированного их применения у пациентов с повреждениями периферических нервов конечностей.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4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" r="2144"/>
          <a:stretch/>
        </p:blipFill>
        <p:spPr>
          <a:xfrm>
            <a:off x="-81094" y="0"/>
            <a:ext cx="12273094" cy="6825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635854" y="4446166"/>
            <a:ext cx="82044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F0"/>
                </a:solidFill>
                <a:latin typeface="Impact" panose="020B0806030902050204" pitchFamily="34" charset="0"/>
              </a:rPr>
              <a:t>Спасибо за внимание!</a:t>
            </a:r>
            <a:endParaRPr lang="ru-RU" sz="7200" dirty="0">
              <a:solidFill>
                <a:srgbClr val="00B0F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3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870076" y="1773238"/>
            <a:ext cx="8455025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</a:rPr>
              <a:t>Оценить значение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</a:rPr>
              <a:t>интраоперационного тестирования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</a:rPr>
              <a:t>в хирургическом лечении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</a:rPr>
              <a:t>повреждений стволов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</a:rPr>
              <a:t>периферических нервов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</a:rPr>
              <a:t>конечностей.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719513" y="476250"/>
            <a:ext cx="38465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>
                <a:solidFill>
                  <a:srgbClr val="000000"/>
                </a:solidFill>
              </a:rPr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398731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6724650" y="2439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>
              <a:solidFill>
                <a:srgbClr val="000000"/>
              </a:solidFill>
            </a:endParaRPr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6796088" y="3736976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14 (58,3%)</a:t>
            </a:r>
            <a:r>
              <a:rPr lang="ru-RU" altLang="ru-RU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2063751" y="1268413"/>
            <a:ext cx="778351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</a:rPr>
              <a:t>О</a:t>
            </a:r>
            <a:r>
              <a:rPr lang="ru-RU" altLang="ru-RU" b="1" dirty="0" smtClean="0">
                <a:solidFill>
                  <a:srgbClr val="000000"/>
                </a:solidFill>
              </a:rPr>
              <a:t>бследовано </a:t>
            </a:r>
            <a:r>
              <a:rPr kumimoji="1" lang="ru-RU" altLang="ru-RU" b="1" dirty="0">
                <a:solidFill>
                  <a:srgbClr val="000000"/>
                </a:solidFill>
              </a:rPr>
              <a:t>43 пострадавших с повреждениями периферических нервов. </a:t>
            </a:r>
            <a:r>
              <a:rPr lang="ru-RU" altLang="ru-RU" b="1" dirty="0">
                <a:solidFill>
                  <a:srgbClr val="000000"/>
                </a:solidFill>
              </a:rPr>
              <a:t>Лиц мужского пола было 32 (74,4%), женского –11 (25,6%). Возраст пациентов колебался от 11 до 72 лет.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50" name="Text Box 17"/>
          <p:cNvSpPr txBox="1">
            <a:spLocks noChangeArrowheads="1"/>
          </p:cNvSpPr>
          <p:nvPr/>
        </p:nvSpPr>
        <p:spPr bwMode="auto">
          <a:xfrm>
            <a:off x="5880100" y="5516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151" name="Text Box 21"/>
          <p:cNvSpPr txBox="1">
            <a:spLocks noChangeArrowheads="1"/>
          </p:cNvSpPr>
          <p:nvPr/>
        </p:nvSpPr>
        <p:spPr bwMode="auto">
          <a:xfrm>
            <a:off x="5356225" y="53213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6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144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703388" y="1125539"/>
            <a:ext cx="87169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Из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15 </a:t>
            </a:r>
            <a:r>
              <a:rPr lang="ru-RU" altLang="ru-RU" sz="2000" b="1" dirty="0">
                <a:solidFill>
                  <a:srgbClr val="000000"/>
                </a:solidFill>
              </a:rPr>
              <a:t>пациентов с анатомически сохранным стволом нерва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у 5– </a:t>
            </a:r>
            <a:r>
              <a:rPr lang="ru-RU" altLang="ru-RU" sz="2000" b="1" dirty="0">
                <a:solidFill>
                  <a:srgbClr val="000000"/>
                </a:solidFill>
              </a:rPr>
              <a:t>при интраоперационном УЗ – сканировании выявлены </a:t>
            </a:r>
            <a:r>
              <a:rPr lang="ru-RU" altLang="ru-RU" sz="2000" b="1" dirty="0" err="1">
                <a:solidFill>
                  <a:srgbClr val="000000"/>
                </a:solidFill>
              </a:rPr>
              <a:t>внутриствольные</a:t>
            </a:r>
            <a:r>
              <a:rPr lang="ru-RU" altLang="ru-RU" sz="2000" b="1" dirty="0">
                <a:solidFill>
                  <a:srgbClr val="000000"/>
                </a:solidFill>
              </a:rPr>
              <a:t> невромы, которые не были обнаружены во время первичного УЗ - исследования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graphicFrame>
        <p:nvGraphicFramePr>
          <p:cNvPr id="81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115462"/>
              </p:ext>
            </p:extLst>
          </p:nvPr>
        </p:nvGraphicFramePr>
        <p:xfrm>
          <a:off x="1774825" y="2393950"/>
          <a:ext cx="8496300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Диаграмма" r:id="rId3" imgW="5705475" imgH="3010019" progId="MSGraph.Chart.8">
                  <p:embed followColorScheme="full"/>
                </p:oleObj>
              </mc:Choice>
              <mc:Fallback>
                <p:oleObj name="Диаграмма" r:id="rId3" imgW="5705475" imgH="301001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2393950"/>
                        <a:ext cx="8496300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4748689" y="5056823"/>
            <a:ext cx="1313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FFFFFF"/>
                </a:solidFill>
              </a:rPr>
              <a:t>10 (66,7%)</a:t>
            </a:r>
            <a:endParaRPr lang="ru-RU" altLang="ru-RU" sz="1800" b="1" dirty="0">
              <a:solidFill>
                <a:srgbClr val="FFFFFF"/>
              </a:solidFill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270251" y="371633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 smtClean="0">
                <a:solidFill>
                  <a:srgbClr val="FFFFFF"/>
                </a:solidFill>
              </a:rPr>
              <a:t>5 (33,3%)</a:t>
            </a:r>
            <a:endParaRPr lang="ru-RU" altLang="ru-RU" sz="1400" b="1" dirty="0">
              <a:solidFill>
                <a:srgbClr val="FFFFFF"/>
              </a:solidFill>
            </a:endParaRP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1703389" y="188913"/>
            <a:ext cx="7267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Диагностические возможности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интраоперационной ультрасонографии</a:t>
            </a:r>
          </a:p>
        </p:txBody>
      </p:sp>
    </p:spTree>
    <p:extLst>
      <p:ext uri="{BB962C8B-B14F-4D97-AF65-F5344CB8AC3E}">
        <p14:creationId xmlns:p14="http://schemas.microsoft.com/office/powerpoint/2010/main" val="268029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ВнутристволНевр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1" t="22966" r="31496" b="43373"/>
          <a:stretch>
            <a:fillRect/>
          </a:stretch>
        </p:blipFill>
        <p:spPr bwMode="auto">
          <a:xfrm>
            <a:off x="1774826" y="1196976"/>
            <a:ext cx="35290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919289" y="188914"/>
            <a:ext cx="33794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Интраоперационная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ультрасонография</a:t>
            </a: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V="1">
            <a:off x="2495551" y="5229226"/>
            <a:ext cx="720725" cy="7207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5375276" y="1196975"/>
            <a:ext cx="51085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Обнаружение внутриствольной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невромы  коренным образом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повлияла на хирургическую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тактику у этих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5-</a:t>
            </a:r>
            <a:r>
              <a:rPr lang="ru-RU" altLang="ru-RU" sz="2400" b="1" dirty="0" err="1" smtClean="0">
                <a:solidFill>
                  <a:srgbClr val="000000"/>
                </a:solidFill>
              </a:rPr>
              <a:t>ти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</a:rPr>
              <a:t>пациентов.</a:t>
            </a:r>
          </a:p>
        </p:txBody>
      </p:sp>
      <p:sp>
        <p:nvSpPr>
          <p:cNvPr id="9223" name="Line 13"/>
          <p:cNvSpPr>
            <a:spLocks noChangeShapeType="1"/>
          </p:cNvSpPr>
          <p:nvPr/>
        </p:nvSpPr>
        <p:spPr bwMode="auto">
          <a:xfrm flipV="1">
            <a:off x="2640013" y="1773239"/>
            <a:ext cx="576262" cy="9350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9224" name="Picture 14" descr="Свободкин 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4" t="47244" r="15501" b="25394"/>
          <a:stretch>
            <a:fillRect/>
          </a:stretch>
        </p:blipFill>
        <p:spPr bwMode="auto">
          <a:xfrm>
            <a:off x="1774826" y="3860800"/>
            <a:ext cx="36734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5" descr="Сорокин контраст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860800"/>
            <a:ext cx="35988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1666876" y="3213101"/>
            <a:ext cx="900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Контрастная нейрография срединного нерва на операционном столе</a:t>
            </a:r>
          </a:p>
        </p:txBody>
      </p:sp>
      <p:sp>
        <p:nvSpPr>
          <p:cNvPr id="9227" name="Text Box 18"/>
          <p:cNvSpPr txBox="1">
            <a:spLocks noChangeArrowheads="1"/>
          </p:cNvSpPr>
          <p:nvPr/>
        </p:nvSpPr>
        <p:spPr bwMode="auto">
          <a:xfrm>
            <a:off x="5356225" y="481647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9228" name="Line 19"/>
          <p:cNvSpPr>
            <a:spLocks noChangeShapeType="1"/>
          </p:cNvSpPr>
          <p:nvPr/>
        </p:nvSpPr>
        <p:spPr bwMode="auto">
          <a:xfrm>
            <a:off x="5448300" y="5013325"/>
            <a:ext cx="6477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0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1524000" y="54927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Под УЗ контролем иссекали и производили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нейрорафию с последующей установкой на его ствол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электродов для последующей ПЭС</a:t>
            </a: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924175"/>
            <a:ext cx="3168650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276475"/>
            <a:ext cx="1071562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276475"/>
            <a:ext cx="1071562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276476"/>
            <a:ext cx="108108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13"/>
          <p:cNvPicPr preferRelativeResize="0">
            <a:picLocks noChangeArrowheads="1"/>
          </p:cNvPicPr>
          <p:nvPr/>
        </p:nvPicPr>
        <p:blipFill>
          <a:blip r:embed="rId6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9135" r="9689" b="8505"/>
          <a:stretch>
            <a:fillRect/>
          </a:stretch>
        </p:blipFill>
        <p:spPr bwMode="auto">
          <a:xfrm>
            <a:off x="1703389" y="2349500"/>
            <a:ext cx="2160587" cy="215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3" name="Picture 14" descr="Глава3_рис4_попер"/>
          <p:cNvPicPr preferRelativeResize="0">
            <a:picLocks noChangeArrowheads="1"/>
          </p:cNvPicPr>
          <p:nvPr/>
        </p:nvPicPr>
        <p:blipFill>
          <a:blip r:embed="rId7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t="19887" r="29875" b="33459"/>
          <a:stretch>
            <a:fillRect/>
          </a:stretch>
        </p:blipFill>
        <p:spPr bwMode="auto">
          <a:xfrm>
            <a:off x="1524000" y="4779964"/>
            <a:ext cx="2330450" cy="2078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1524000" y="1700213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гистологоческий препарат СН (норма)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1703389" y="4437063"/>
            <a:ext cx="214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УЗ-сканирование</a:t>
            </a:r>
          </a:p>
        </p:txBody>
      </p:sp>
      <p:pic>
        <p:nvPicPr>
          <p:cNvPr id="11276" name="Picture 17" descr="Погадаев гистология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6"/>
          <a:stretch>
            <a:fillRect/>
          </a:stretch>
        </p:blipFill>
        <p:spPr bwMode="auto">
          <a:xfrm>
            <a:off x="7680325" y="2133601"/>
            <a:ext cx="28082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8" descr="Погадаев гистология0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4292600"/>
            <a:ext cx="28432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Text Box 19"/>
          <p:cNvSpPr txBox="1">
            <a:spLocks noChangeArrowheads="1"/>
          </p:cNvSpPr>
          <p:nvPr/>
        </p:nvSpPr>
        <p:spPr bwMode="auto">
          <a:xfrm>
            <a:off x="4872038" y="1773239"/>
            <a:ext cx="207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УЗ мониторинг</a:t>
            </a:r>
          </a:p>
        </p:txBody>
      </p:sp>
      <p:sp>
        <p:nvSpPr>
          <p:cNvPr id="11279" name="Text Box 20"/>
          <p:cNvSpPr txBox="1">
            <a:spLocks noChangeArrowheads="1"/>
          </p:cNvSpPr>
          <p:nvPr/>
        </p:nvSpPr>
        <p:spPr bwMode="auto">
          <a:xfrm>
            <a:off x="7394576" y="1700213"/>
            <a:ext cx="3273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Гистологический контроль</a:t>
            </a:r>
          </a:p>
        </p:txBody>
      </p:sp>
      <p:sp>
        <p:nvSpPr>
          <p:cNvPr id="11280" name="Text Box 21"/>
          <p:cNvSpPr txBox="1">
            <a:spLocks noChangeArrowheads="1"/>
          </p:cNvSpPr>
          <p:nvPr/>
        </p:nvSpPr>
        <p:spPr bwMode="auto">
          <a:xfrm>
            <a:off x="1524001" y="0"/>
            <a:ext cx="770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Навигационные возможности ультрасонографии</a:t>
            </a:r>
          </a:p>
        </p:txBody>
      </p:sp>
      <p:pic>
        <p:nvPicPr>
          <p:cNvPr id="112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273300"/>
            <a:ext cx="1071562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75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49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79" y="0"/>
            <a:ext cx="6173821" cy="678952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9919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3789" r="21753"/>
          <a:stretch/>
        </p:blipFill>
        <p:spPr bwMode="auto">
          <a:xfrm>
            <a:off x="1483360" y="954106"/>
            <a:ext cx="9184640" cy="5903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7975" y="0"/>
            <a:ext cx="80715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Алгоритм интраоперационной диагностики </a:t>
            </a:r>
          </a:p>
          <a:p>
            <a:pPr algn="ctr"/>
            <a:r>
              <a:rPr lang="ru-RU" sz="2800" b="1" dirty="0" smtClean="0"/>
              <a:t>и тактики хирургического лечения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4360824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278</Words>
  <Application>Microsoft Office PowerPoint</Application>
  <PresentationFormat>Произвольный</PresentationFormat>
  <Paragraphs>54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Оформление по умолчанию</vt:lpstr>
      <vt:lpstr>3_Оформление по умолчанию</vt:lpstr>
      <vt:lpstr>4_Оформление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гордеев</cp:lastModifiedBy>
  <cp:revision>31</cp:revision>
  <dcterms:created xsi:type="dcterms:W3CDTF">2015-04-12T05:26:15Z</dcterms:created>
  <dcterms:modified xsi:type="dcterms:W3CDTF">2022-05-06T05:34:58Z</dcterms:modified>
</cp:coreProperties>
</file>