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6" r:id="rId3"/>
    <p:sldId id="260" r:id="rId4"/>
    <p:sldId id="274" r:id="rId5"/>
    <p:sldId id="263" r:id="rId6"/>
    <p:sldId id="261" r:id="rId7"/>
    <p:sldId id="262" r:id="rId8"/>
    <p:sldId id="258" r:id="rId9"/>
    <p:sldId id="259" r:id="rId10"/>
    <p:sldId id="269" r:id="rId11"/>
    <p:sldId id="264" r:id="rId12"/>
    <p:sldId id="272" r:id="rId13"/>
    <p:sldId id="275" r:id="rId14"/>
    <p:sldId id="273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планктонные клетки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Лист1!$D$6:$D$8</c:f>
              <c:strCache>
                <c:ptCount val="3"/>
                <c:pt idx="0">
                  <c:v>цефтриаксон</c:v>
                </c:pt>
                <c:pt idx="1">
                  <c:v>тетрациклин</c:v>
                </c:pt>
                <c:pt idx="2">
                  <c:v>ванкомицин</c:v>
                </c:pt>
              </c:strCache>
            </c:strRef>
          </c:cat>
          <c:val>
            <c:numRef>
              <c:f>Лист1!$A$1:$C$1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4-4223-A965-F5BBAB3FBAFC}"/>
            </c:ext>
          </c:extLst>
        </c:ser>
        <c:ser>
          <c:idx val="1"/>
          <c:order val="1"/>
          <c:tx>
            <c:v>клетки в составе биопленки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Лист1!$D$6:$D$8</c:f>
              <c:strCache>
                <c:ptCount val="3"/>
                <c:pt idx="0">
                  <c:v>цефтриаксон</c:v>
                </c:pt>
                <c:pt idx="1">
                  <c:v>тетрациклин</c:v>
                </c:pt>
                <c:pt idx="2">
                  <c:v>ванкомицин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350</c:v>
                </c:pt>
                <c:pt idx="1">
                  <c:v>250</c:v>
                </c:pt>
                <c:pt idx="2">
                  <c:v>178.4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4-4223-A965-F5BBAB3F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2949440"/>
        <c:axId val="422947472"/>
      </c:barChart>
      <c:catAx>
        <c:axId val="42294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947472"/>
        <c:crosses val="autoZero"/>
        <c:auto val="1"/>
        <c:lblAlgn val="ctr"/>
        <c:lblOffset val="100"/>
        <c:noMultiLvlLbl val="0"/>
      </c:catAx>
      <c:valAx>
        <c:axId val="42294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 baseline="0">
                    <a:solidFill>
                      <a:schemeClr val="tx1"/>
                    </a:solidFill>
                  </a:rPr>
                  <a:t>Концентрация антибиотиков, мкг/мл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94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планктонные клетки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Лист2!$E$6:$E$8</c:f>
              <c:strCache>
                <c:ptCount val="3"/>
                <c:pt idx="0">
                  <c:v>цефтриаксон</c:v>
                </c:pt>
                <c:pt idx="1">
                  <c:v>тетрациклин</c:v>
                </c:pt>
                <c:pt idx="2">
                  <c:v>ванкомицин</c:v>
                </c:pt>
              </c:strCache>
            </c:strRef>
          </c:cat>
          <c:val>
            <c:numRef>
              <c:f>Лист2!$A$20:$C$20</c:f>
              <c:numCache>
                <c:formatCode>General</c:formatCode>
                <c:ptCount val="3"/>
                <c:pt idx="0">
                  <c:v>12</c:v>
                </c:pt>
                <c:pt idx="1">
                  <c:v>15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9B-4BDB-9F2B-93BB2CC20CC0}"/>
            </c:ext>
          </c:extLst>
        </c:ser>
        <c:ser>
          <c:idx val="1"/>
          <c:order val="1"/>
          <c:tx>
            <c:v>клетки в составе биопленки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Лист2!$E$6:$E$8</c:f>
              <c:strCache>
                <c:ptCount val="3"/>
                <c:pt idx="0">
                  <c:v>цефтриаксон</c:v>
                </c:pt>
                <c:pt idx="1">
                  <c:v>тетрациклин</c:v>
                </c:pt>
                <c:pt idx="2">
                  <c:v>ванкомицин</c:v>
                </c:pt>
              </c:strCache>
            </c:strRef>
          </c:cat>
          <c:val>
            <c:numRef>
              <c:f>Лист2!$A$21:$C$21</c:f>
              <c:numCache>
                <c:formatCode>General</c:formatCode>
                <c:ptCount val="3"/>
                <c:pt idx="0">
                  <c:v>421</c:v>
                </c:pt>
                <c:pt idx="1">
                  <c:v>345</c:v>
                </c:pt>
                <c:pt idx="2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9B-4BDB-9F2B-93BB2CC20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4400296"/>
        <c:axId val="434397672"/>
      </c:barChart>
      <c:catAx>
        <c:axId val="434400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4397672"/>
        <c:crosses val="autoZero"/>
        <c:auto val="1"/>
        <c:lblAlgn val="ctr"/>
        <c:lblOffset val="100"/>
        <c:noMultiLvlLbl val="0"/>
      </c:catAx>
      <c:valAx>
        <c:axId val="434397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>
                    <a:solidFill>
                      <a:schemeClr val="tx1"/>
                    </a:solidFill>
                  </a:rPr>
                  <a:t>концентрация</a:t>
                </a:r>
                <a:r>
                  <a:rPr lang="ru-RU" sz="1400" b="1" baseline="0">
                    <a:solidFill>
                      <a:schemeClr val="tx1"/>
                    </a:solidFill>
                  </a:rPr>
                  <a:t> антибиотика, мкг/мл</a:t>
                </a:r>
                <a:endParaRPr lang="ru-RU" sz="14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40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Планктонные клетки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Лист1!$D$2:$E$5</c:f>
              <c:strCache>
                <c:ptCount val="4"/>
                <c:pt idx="0">
                  <c:v>азитромицин</c:v>
                </c:pt>
                <c:pt idx="1">
                  <c:v>левофлоксацин</c:v>
                </c:pt>
                <c:pt idx="2">
                  <c:v>ципрофлоксацин</c:v>
                </c:pt>
                <c:pt idx="3">
                  <c:v>цефотаксим</c:v>
                </c:pt>
              </c:strCache>
            </c:strRef>
          </c:cat>
          <c:val>
            <c:numRef>
              <c:f>Лист1!$A$1:$A$4</c:f>
              <c:numCache>
                <c:formatCode>General</c:formatCode>
                <c:ptCount val="4"/>
                <c:pt idx="0">
                  <c:v>38</c:v>
                </c:pt>
                <c:pt idx="1">
                  <c:v>14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7-4AAE-99CA-B0151495B170}"/>
            </c:ext>
          </c:extLst>
        </c:ser>
        <c:ser>
          <c:idx val="1"/>
          <c:order val="1"/>
          <c:tx>
            <c:v>Бактерии в составе биопленки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Лист1!$D$2:$E$5</c:f>
              <c:strCache>
                <c:ptCount val="4"/>
                <c:pt idx="0">
                  <c:v>азитромицин</c:v>
                </c:pt>
                <c:pt idx="1">
                  <c:v>левофлоксацин</c:v>
                </c:pt>
                <c:pt idx="2">
                  <c:v>ципрофлоксацин</c:v>
                </c:pt>
                <c:pt idx="3">
                  <c:v>цефотаксим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654</c:v>
                </c:pt>
                <c:pt idx="1">
                  <c:v>252</c:v>
                </c:pt>
                <c:pt idx="2">
                  <c:v>356</c:v>
                </c:pt>
                <c:pt idx="3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7-4AAE-99CA-B0151495B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848768"/>
        <c:axId val="156855656"/>
      </c:barChart>
      <c:catAx>
        <c:axId val="15684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6855656"/>
        <c:crosses val="autoZero"/>
        <c:auto val="1"/>
        <c:lblAlgn val="ctr"/>
        <c:lblOffset val="100"/>
        <c:noMultiLvlLbl val="0"/>
      </c:catAx>
      <c:valAx>
        <c:axId val="156855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 антибиотика, мкг/мл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4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0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4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5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4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9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5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8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3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6EFC-5930-48CC-81E0-C06DC6586DF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8" y="268420"/>
            <a:ext cx="2930418" cy="207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992" y="2896300"/>
            <a:ext cx="90938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антибактериальным препаратам возбудителей имплантат-ассоциированного воспаления в планктонной форме и в составе биопленки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Manrop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992" y="5417389"/>
            <a:ext cx="9696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anrope" pitchFamily="2" charset="0"/>
              </a:rPr>
              <a:t>Авторы презентации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И.В. Бабушкина,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И.А.Мамонова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А.С. Бондаренко,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В.Ю.Ульянов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Manrope" pitchFamily="2" charset="0"/>
            </a:endParaRPr>
          </a:p>
          <a:p>
            <a:endParaRPr lang="ru-RU" dirty="0">
              <a:latin typeface="Manrop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3" y="626455"/>
            <a:ext cx="3685806" cy="1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2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антибиотикам  штаммов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spp.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биопленки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антибиотикам  клинических штаммов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S.epidermidis</a:t>
            </a:r>
            <a:endParaRPr lang="ru-RU" sz="1800" dirty="0"/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4201677"/>
              </p:ext>
            </p:extLst>
          </p:nvPr>
        </p:nvGraphicFramePr>
        <p:xfrm>
          <a:off x="839788" y="2505075"/>
          <a:ext cx="4862743" cy="361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46825" y="1866378"/>
            <a:ext cx="5183188" cy="976769"/>
          </a:xfrm>
        </p:spPr>
        <p:txBody>
          <a:bodyPr>
            <a:normAutofit fontScale="25000" lnSpcReduction="20000"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антибиотикам  клинических штаммов 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43252458"/>
              </p:ext>
            </p:extLst>
          </p:nvPr>
        </p:nvGraphicFramePr>
        <p:xfrm>
          <a:off x="6172200" y="2505074"/>
          <a:ext cx="4717473" cy="355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9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7860"/>
            <a:ext cx="10515600" cy="629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антибиотикам  штаммов 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P.aeruginosa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биопленки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135659"/>
              </p:ext>
            </p:extLst>
          </p:nvPr>
        </p:nvGraphicFramePr>
        <p:xfrm>
          <a:off x="501316" y="1545452"/>
          <a:ext cx="5594684" cy="419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07101" y="1516875"/>
            <a:ext cx="49477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показали, что использованные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фторхинолоны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большей степени влияют на  формирование биопленок, на существующие биопленки возбудителей имплантат-ассоциированной инфекции антибактериальное действие оказывают высокие концентрации, достоверно превышающие МПК для планктонных форм. Способность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левофлоксацина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проникать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липидо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-белковую поверхностную оболочку биопленок в обозначенных концентрациях и действовать на находящиеся внутри бактерии практически важна, поскольку к моменту начала лечения биопленки бактерий в организме человека уже сформированы.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6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3"/>
            <a:ext cx="5941347" cy="68440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518" y="1147992"/>
            <a:ext cx="50320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инфекционно-воспалительных осложнений после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крупных суставов в связи с формированием биопленки в настоящее время уже не может основываться на планктонной концепции микробиологии. Представление о биопленках изменяет подходы к диагностике и этиотропному лечению. Актуальной является разработка соответствующих методов диагностики, предполагающих деструкцию биопленки, а также стратегий лечения, воздействующих на механизмы формирования и функционирования бактериальных сообществ в виде биопленок.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8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176164" cy="4351338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чувствительности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грамотрицательных микроорганизмов в составе биопленок  выявлено статистически достоверное снижение чувствительности бактерий ко всем исследованным антибиотикам относительно планктонных форм.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чувствительности бактерий к антибактериальным препаратам с помощью общепринятых методик не принимается во внимание возможность формирования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биопленки, что может привести к значимым методическим ошибкам. Следовательно, для адекватной и эффективной антибактериальной терапии необходимо учитывать способность возбудителей инфекционной патологии образовывать биопленки.</a:t>
            </a:r>
          </a:p>
          <a:p>
            <a:pPr marL="457200" indent="-457200" algn="just"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8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728" y="195386"/>
            <a:ext cx="101654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необходимость специальных подходов для определения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биоплёночной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антибиотикорезистентности остро осознается научно-медицинским сообществом. Предложены оригинальные способы исследования антибиотикорезистентности в биоплёнках и даже новые термины: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 (от англ.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biofilm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inhibitory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BBC (от англ.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biofilm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bactericidal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MBEC (от англ.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biofilm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eliminating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Многие авторы возвращаются к использованию рутинной методики определения минимальной подавляющей концентрации (МПК) и минимальной бактерицидной концентрации (МБК), изменяя лишь объект исследования. Вместо бульонной или газонной культур используется биоплёнка с её последующим разрушением (механическим и/или с использованием детергентов) и оценкой жизнеспособности высвободившихся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биоплёночных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1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458" y="4440844"/>
            <a:ext cx="10141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интересов: работа выполнена в рамках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задания на осуществление прикладных научных исследований и разработок Министерства здравоохранения Российской Федерации на тему:</a:t>
            </a:r>
            <a:endParaRPr lang="ru-RU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средств, эффективных в отношении пленкообразующих микроорганизмов при лечении инфекционных осложнений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суставов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д.м.н. В.Ю. Ульянов; ответственный исполнитель: к.м.н. И.В. Бабушкина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29" y="156407"/>
            <a:ext cx="6049310" cy="4149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5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27342"/>
            <a:ext cx="5296593" cy="552059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Существование бактерий внутри биопленок обеспечивает им много преимуществ по сравнению с отдельными клетками. Бактерии в биопленках обладают повышенной выживаемостью в присутствии агрессивных веществ, факторов иммунной защиты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макроорганизма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антибактериальных препаратов. Бактерии в биопленках остаются живыми даже в присутствии антибиотиков, добавленных в количестве 500–1000 раз большем, чем их минимальная подавляющая концентрация (МПК) [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Чернявский В.И, 2013;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Rajpaul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Исследования показывают, что некоторые микробы, такие как кишечная палочка, становятся практически невосприимчивыми к антибиотикам из-за низкого уровня метаболической активности. Применение антибиотиков, плохо проникающих в биопленку, очень быстро приводит к формированию и отбору устойчивых микроорганизмов. Неполная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эрадикация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микроорганизмов при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биопленочных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инфекциях в свою очередь способствует их персистенции и формированию хронических процессов [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Stewart P.S.,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Costerton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J.W.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s://img.wonderhowto.com/img/09/22/63621144021284/0/dangerous-bacterial-films-communicate-with-electric-pulses-which-means-we-could-zap-them-interfere.w1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45" y="1127342"/>
            <a:ext cx="4267603" cy="31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2745" y="4446394"/>
            <a:ext cx="3896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by Leah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Lowrey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Michael Smith, CDC/Public Health Image Library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68" y="365125"/>
            <a:ext cx="10254697" cy="120700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неэффективности антимикробной терапии при инфекционно-воспалительных осложнениях после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крупных суставов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157" y="1572126"/>
            <a:ext cx="10263010" cy="4338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неэффективность: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препаратов без учета идентификации микроорганизма, определения чувствительности к антибиотикам;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недостаточные дозы антибиотика;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качество препарата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Зырянов С.К., Белоусов Ю.Б.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КМАХ 2016; 14 (1):34-37.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Lambert P.A., Conway B.R.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Chemotherapy 15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215]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клинического эффекта в процессе терапии: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вторичной резистентности, смена возбудителей, образование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биопленок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Чеботарь И.В.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КМАХ 2012; 14(1):51-58.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L.M. at al.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Antimicrob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Chemother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51:231-8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6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172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виды микроорганизмов, образующие биопленки на имплантатах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" y="1690688"/>
            <a:ext cx="10078854" cy="4294514"/>
          </a:xfrm>
        </p:spPr>
      </p:pic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0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556" y="205221"/>
            <a:ext cx="945123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Провести сравнительное изучение минимальной подавляющей концентрации (МПК) антибиотиков различных классов для планктонных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 грамположительных и грамотрицательных микроорганизмов - возбудителей имплантат-ассоциированной инфекции.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МПК для планктонных форм грамположительных микроорганизмов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метициллинрезистентных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стафилококков, стрептококков).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МПК для планктонных форм грамотрицательных микроорганизмов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E.coli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Сформировать микробные биопленки грамположительных и грамотрицательных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 в 96-луночных планшетах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Определить МПК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биопленочных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грамположительных и грамотрицательных культур.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Провести сравнительный анализ чувствительности к антибиотикам различных классов планктонных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биопленочных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8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23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998" y="1161746"/>
            <a:ext cx="4786898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Определение МПК антибиотиков у планктонной культуры.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Определяли минимальную подавляющую концентрацию антибиотика согласно клиническим стандартам [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МакМах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2015] с некоторыми модификациями. Суточную культуру с твердой среды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ресуспендировали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физиологическом растворе до оптической плотности 0,5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МакФарланду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Повторно разводили в 100 раз в среде Мюллера-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Хинтона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Cуспензию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вносили в ряд двукратных разведений антибиотика в соотношении 1:1. Конечная концентрация клеток к началу культивирования была равна 10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Инкубировали культуру с антибиотиком в течение 24 часов при 37°С в 96-луночных планшетах в объеме 200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Наблюдали видимый рост бактерий. Концентрацию антибиотика в первой лунке, в которой отсутствовал видимый рост бактерий, принимали за МПК для данной культуры.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93725" y="1161746"/>
            <a:ext cx="48712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Определение МПК антибиотиков в биопленках.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МПК антимикробного препарата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биопленочной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исследуемых бактерий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определяли на 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сутки в биопленках, полученных путем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инкубирования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бактерий в 96-луночных планшетах. После образования биопленок стерильно отбирали среду с планктонными клетками. Промывали лунку, затем заливали в нее 0,2 мл среды Мюллера-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Хинтона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исследуемой концентрацией антибиотика. Инкубировали биопленки с антибиотиком в течение 24 часов при 37°С, промывали изотоническим раствором.  Затем окрашивали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генциановым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фиолетовым, экстрагировали связавшийся с биопленкой краситель этиловым спиртом в течение 20 мин,  определяли оптическую плотность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элюата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спектрофотометрически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6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резистентности к антибиотикам различных форм микроорганизмов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27100" y="1358692"/>
            <a:ext cx="5157787" cy="64494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Планктонные формы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3814" y="2146426"/>
            <a:ext cx="5157787" cy="177816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/>
                <a:ea typeface="PetersburgC"/>
              </a:rPr>
              <a:t>МПК</a:t>
            </a:r>
            <a:r>
              <a:rPr lang="ru-RU" sz="2400" dirty="0">
                <a:latin typeface="Times New Roman"/>
                <a:ea typeface="PetersburgC"/>
              </a:rPr>
              <a:t> - минимальная подавляющая концентрация;</a:t>
            </a:r>
          </a:p>
          <a:p>
            <a:pPr marL="0" indent="0">
              <a:buNone/>
            </a:pPr>
            <a:r>
              <a:rPr lang="ru-RU" sz="2400" b="1" dirty="0">
                <a:latin typeface="Times New Roman"/>
                <a:ea typeface="PetersburgC"/>
              </a:rPr>
              <a:t>МБК</a:t>
            </a:r>
            <a:r>
              <a:rPr lang="ru-RU" sz="2400" dirty="0">
                <a:latin typeface="Times New Roman"/>
                <a:ea typeface="PetersburgC"/>
              </a:rPr>
              <a:t> – минимальная бактерицидная концентрация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259512" y="1278732"/>
            <a:ext cx="5183188" cy="823912"/>
          </a:xfrm>
        </p:spPr>
        <p:txBody>
          <a:bodyPr>
            <a:normAutofit fontScale="32500" lnSpcReduction="2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Сессильные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84887" y="2003634"/>
            <a:ext cx="4746597" cy="36845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PetersburgC"/>
                <a:cs typeface="Times New Roman"/>
              </a:rPr>
              <a:t>BIC</a:t>
            </a:r>
            <a:r>
              <a:rPr lang="ru-RU" sz="2400" dirty="0">
                <a:latin typeface="Times New Roman"/>
                <a:ea typeface="PetersburgC"/>
                <a:cs typeface="Times New Roman"/>
              </a:rPr>
              <a:t> - от </a:t>
            </a:r>
            <a:r>
              <a:rPr lang="ru-RU" sz="2400" dirty="0" err="1">
                <a:latin typeface="Times New Roman"/>
                <a:ea typeface="PetersburgC"/>
              </a:rPr>
              <a:t>англ</a:t>
            </a:r>
            <a:r>
              <a:rPr lang="en-US" sz="2400" dirty="0">
                <a:latin typeface="Times New Roman"/>
                <a:ea typeface="PetersburgC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≪biofilm inhibitory concentration≫</a:t>
            </a:r>
            <a:endParaRPr lang="ru-RU" sz="2400" dirty="0">
              <a:latin typeface="Times New Roman" panose="02020603050405020304" pitchFamily="18" charset="0"/>
              <a:ea typeface="PetersburgC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Times New Roman"/>
                <a:ea typeface="PetersburgC"/>
              </a:rPr>
              <a:t>BBC</a:t>
            </a:r>
            <a:r>
              <a:rPr lang="en-US" sz="2400" dirty="0">
                <a:latin typeface="Times New Roman"/>
                <a:ea typeface="PetersburgC"/>
              </a:rPr>
              <a:t> </a:t>
            </a:r>
            <a:r>
              <a:rPr lang="ru-RU" sz="2400" dirty="0">
                <a:latin typeface="Times New Roman"/>
                <a:ea typeface="PetersburgC"/>
              </a:rPr>
              <a:t>- от </a:t>
            </a:r>
            <a:r>
              <a:rPr lang="ru-RU" sz="2400" dirty="0" err="1">
                <a:latin typeface="Times New Roman"/>
                <a:ea typeface="PetersburgC"/>
              </a:rPr>
              <a:t>англ</a:t>
            </a:r>
            <a:r>
              <a:rPr lang="en-US" sz="2400" dirty="0">
                <a:latin typeface="Times New Roman"/>
                <a:ea typeface="PetersburgC"/>
              </a:rPr>
              <a:t>. </a:t>
            </a:r>
            <a:r>
              <a:rPr lang="en-US" sz="2400" dirty="0">
                <a:latin typeface="Cambria Math"/>
                <a:ea typeface="PetersburgC"/>
                <a:cs typeface="Cambria Math"/>
              </a:rPr>
              <a:t>≪</a:t>
            </a:r>
            <a:r>
              <a:rPr lang="en-US" sz="2400" dirty="0">
                <a:latin typeface="Times New Roman"/>
                <a:ea typeface="PetersburgC"/>
              </a:rPr>
              <a:t>biofilm bactericidal concentration</a:t>
            </a:r>
            <a:r>
              <a:rPr lang="en-US" sz="2400" dirty="0">
                <a:latin typeface="Cambria Math"/>
                <a:ea typeface="PetersburgC"/>
                <a:cs typeface="Cambria Math"/>
              </a:rPr>
              <a:t>≫</a:t>
            </a:r>
            <a:r>
              <a:rPr lang="en-US" sz="2400" dirty="0">
                <a:latin typeface="Times New Roman"/>
                <a:ea typeface="PetersburgC"/>
              </a:rPr>
              <a:t> </a:t>
            </a:r>
            <a:endParaRPr lang="ru-RU" sz="2400" dirty="0">
              <a:latin typeface="Times New Roman"/>
              <a:ea typeface="PetersburgC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Times New Roman"/>
                <a:ea typeface="PetersburgC"/>
                <a:cs typeface="Times New Roman"/>
              </a:rPr>
              <a:t>MBEC</a:t>
            </a:r>
            <a:r>
              <a:rPr lang="en-US" sz="2400" dirty="0">
                <a:latin typeface="Times New Roman"/>
                <a:ea typeface="PetersburgC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PetersburgC"/>
                <a:cs typeface="Times New Roman"/>
              </a:rPr>
              <a:t>- от </a:t>
            </a:r>
            <a:r>
              <a:rPr lang="ru-RU" sz="2400" dirty="0" err="1">
                <a:latin typeface="Times New Roman"/>
                <a:ea typeface="PetersburgC"/>
                <a:cs typeface="Times New Roman"/>
              </a:rPr>
              <a:t>англ</a:t>
            </a:r>
            <a:r>
              <a:rPr lang="en-US" sz="2400" dirty="0">
                <a:latin typeface="Times New Roman"/>
                <a:ea typeface="PetersburgC"/>
                <a:cs typeface="Times New Roman"/>
              </a:rPr>
              <a:t>. </a:t>
            </a:r>
            <a:r>
              <a:rPr lang="ru-RU" sz="2400" dirty="0">
                <a:latin typeface="Cambria Math"/>
                <a:ea typeface="PetersburgC"/>
                <a:cs typeface="Cambria Math"/>
              </a:rPr>
              <a:t>≪</a:t>
            </a:r>
            <a:r>
              <a:rPr lang="en-US" sz="2400" dirty="0">
                <a:latin typeface="Times New Roman"/>
                <a:ea typeface="PetersburgC"/>
                <a:cs typeface="Times New Roman"/>
              </a:rPr>
              <a:t>minimum biofilm eliminating concentrations</a:t>
            </a:r>
            <a:r>
              <a:rPr lang="en-US" sz="2400" dirty="0">
                <a:latin typeface="PetersburgC"/>
                <a:ea typeface="Calibri"/>
                <a:cs typeface="PetersburgC"/>
              </a:rPr>
              <a:t>≫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ttps://filzor.ru/wp-content/uploads/2019/08/GettyImages-590676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053766"/>
            <a:ext cx="4808508" cy="251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5574" y="0"/>
            <a:ext cx="11649205" cy="7747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резистентности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биопленочных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микроорганизмов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544527"/>
              </p:ext>
            </p:extLst>
          </p:nvPr>
        </p:nvGraphicFramePr>
        <p:xfrm>
          <a:off x="275574" y="980902"/>
          <a:ext cx="10065458" cy="552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372">
                  <a:extLst>
                    <a:ext uri="{9D8B030D-6E8A-4147-A177-3AD203B41FA5}">
                      <a16:colId xmlns:a16="http://schemas.microsoft.com/office/drawing/2014/main" val="436180912"/>
                    </a:ext>
                  </a:extLst>
                </a:gridCol>
                <a:gridCol w="2774042">
                  <a:extLst>
                    <a:ext uri="{9D8B030D-6E8A-4147-A177-3AD203B41FA5}">
                      <a16:colId xmlns:a16="http://schemas.microsoft.com/office/drawing/2014/main" val="3527839443"/>
                    </a:ext>
                  </a:extLst>
                </a:gridCol>
                <a:gridCol w="4165044">
                  <a:extLst>
                    <a:ext uri="{9D8B030D-6E8A-4147-A177-3AD203B41FA5}">
                      <a16:colId xmlns:a16="http://schemas.microsoft.com/office/drawing/2014/main" val="1312766666"/>
                    </a:ext>
                  </a:extLst>
                </a:gridCol>
              </a:tblGrid>
              <a:tr h="10718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возникновения устойчивости к антибиотикам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Биоплёночная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бактерия, у которой обнаружен данный тип устойчивости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Биохимический механизм возникновения устойчивости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68350"/>
                  </a:ext>
                </a:extLst>
              </a:tr>
              <a:tr h="107185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Модификация мишени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aureus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Мутации, которые ведут к структурным изменениям ДНК-зависимой РНК-полимеразы – основной мишени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рифампицина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23627"/>
                  </a:ext>
                </a:extLst>
              </a:tr>
              <a:tr h="82450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Инактивация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антибиотика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aeruginosa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Инактивация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бета-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лактамных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антибиотиков за счет продукции бета-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лактамаз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55968"/>
                  </a:ext>
                </a:extLst>
              </a:tr>
              <a:tr h="10718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выведение антибиотика из микробной клетки (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эффлюкс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aeruginosa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Гиперэкспрессия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MexCD-OprJ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эффлюкс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-помпы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47348"/>
                  </a:ext>
                </a:extLst>
              </a:tr>
              <a:tr h="82450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проницаемости наружных структур микробной клетки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Vibrio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cholerae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Мутации, ведущие к структурным изменениям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порина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OmpU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05983"/>
                  </a:ext>
                </a:extLst>
              </a:tr>
              <a:tr h="66337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метаболического «шунта»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aureus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aeruginosa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Окончательно не установлен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89991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6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135" y="356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антибиотикам (МПК)  возбудителей инфекционных осложнений после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крупных суставов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376862"/>
              </p:ext>
            </p:extLst>
          </p:nvPr>
        </p:nvGraphicFramePr>
        <p:xfrm>
          <a:off x="472440" y="1867188"/>
          <a:ext cx="10515600" cy="3947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923562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124038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654512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0364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Микроорганизмы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Антибиотик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МПК в жидкой среде, мкг/мл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МПК в биопленке мкг/мл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22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epidermidis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Ванкомицин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r>
                        <a:rPr lang="en-US" dirty="0"/>
                        <a:t>,5</a:t>
                      </a:r>
                      <a:r>
                        <a:rPr lang="ru-RU" dirty="0"/>
                        <a:t> (1,8; 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ru-RU" dirty="0"/>
                        <a:t>20,5</a:t>
                      </a:r>
                      <a:r>
                        <a:rPr lang="ru-RU" baseline="0" dirty="0"/>
                        <a:t> (</a:t>
                      </a:r>
                      <a:r>
                        <a:rPr lang="en-US" baseline="0" dirty="0"/>
                        <a:t>1</a:t>
                      </a:r>
                      <a:r>
                        <a:rPr lang="ru-RU" baseline="0" dirty="0"/>
                        <a:t>18,4;</a:t>
                      </a:r>
                      <a:r>
                        <a:rPr lang="en-US" baseline="0" dirty="0"/>
                        <a:t>1</a:t>
                      </a:r>
                      <a:r>
                        <a:rPr lang="ru-RU" baseline="0" dirty="0"/>
                        <a:t>24,7)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600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</a:t>
                      </a: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aureus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Ванкомицин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5,7</a:t>
                      </a:r>
                      <a:r>
                        <a:rPr lang="ru-RU" dirty="0"/>
                        <a:t> (3,1; 6,8)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178,4</a:t>
                      </a:r>
                      <a:r>
                        <a:rPr lang="ru-RU" dirty="0"/>
                        <a:t> (</a:t>
                      </a:r>
                      <a:r>
                        <a:rPr lang="en-US" dirty="0"/>
                        <a:t>1</a:t>
                      </a:r>
                      <a:r>
                        <a:rPr lang="ru-RU" dirty="0"/>
                        <a:t>69,5; </a:t>
                      </a:r>
                      <a:r>
                        <a:rPr lang="en-US" dirty="0"/>
                        <a:t>1</a:t>
                      </a:r>
                      <a:r>
                        <a:rPr lang="ru-RU" dirty="0"/>
                        <a:t>85,1)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26077"/>
                  </a:ext>
                </a:extLst>
              </a:tr>
              <a:tr h="549069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Streptococcus ssp.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Доксициклин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</a:t>
                      </a:r>
                      <a:r>
                        <a:rPr lang="en-US" dirty="0"/>
                        <a:t>8</a:t>
                      </a:r>
                      <a:r>
                        <a:rPr lang="ru-RU" dirty="0"/>
                        <a:t> (0,5; 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r>
                        <a:rPr lang="ru-RU" dirty="0"/>
                        <a:t>,</a:t>
                      </a:r>
                      <a:r>
                        <a:rPr lang="en-US" dirty="0"/>
                        <a:t>32</a:t>
                      </a:r>
                      <a:r>
                        <a:rPr lang="ru-RU" dirty="0"/>
                        <a:t> (12,4;</a:t>
                      </a:r>
                      <a:r>
                        <a:rPr lang="ru-RU" baseline="0" dirty="0"/>
                        <a:t> 16,8)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55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E.coli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Ампициллин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14,8 (10,8; 17,5)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126,7 (114,3; 146,0)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3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E.coli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Азитромицин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ru-RU" dirty="0"/>
                        <a:t>,</a:t>
                      </a:r>
                      <a:r>
                        <a:rPr lang="ru-RU" baseline="0" dirty="0"/>
                        <a:t> 7 (6,9; 11,5)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452,1 (378,1; 489,)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Ps.aeruginosa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Азитромицин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  <a:r>
                        <a:rPr lang="ru-RU" dirty="0"/>
                        <a:t>,1(24,4;47,8)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654</a:t>
                      </a:r>
                      <a:r>
                        <a:rPr lang="ru-RU" dirty="0"/>
                        <a:t>,5 (604,7; 693,4)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6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Ps.aeruginosa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Ципрофлоксацин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r>
                        <a:rPr lang="ru-RU" dirty="0"/>
                        <a:t>,4</a:t>
                      </a:r>
                      <a:r>
                        <a:rPr lang="ru-RU" baseline="0" dirty="0"/>
                        <a:t> (14,0; 26,8)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356</a:t>
                      </a:r>
                      <a:r>
                        <a:rPr lang="ru-RU" dirty="0"/>
                        <a:t>,3 (311,9; 397,1)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5247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54720"/>
      </p:ext>
    </p:extLst>
  </p:cSld>
  <p:clrMapOvr>
    <a:masterClrMapping/>
  </p:clrMapOvr>
</p:sld>
</file>

<file path=ppt/theme/theme1.xml><?xml version="1.0" encoding="utf-8"?>
<a:theme xmlns:a="http://schemas.openxmlformats.org/drawingml/2006/main" name="Babushkina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bushkina" id="{05A3522D-B4A6-4AB8-A26B-A5D75E43A6DB}" vid="{1A43C870-4886-43E9-8AB9-D16F968A29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Babushkina</Template>
  <TotalTime>1413</TotalTime>
  <Words>1385</Words>
  <Application>Microsoft Office PowerPoint</Application>
  <PresentationFormat>Широкоэкранный</PresentationFormat>
  <Paragraphs>138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Manrope</vt:lpstr>
      <vt:lpstr>PetersburgC</vt:lpstr>
      <vt:lpstr>Times New Roman</vt:lpstr>
      <vt:lpstr>Babushkina</vt:lpstr>
      <vt:lpstr>Презентация PowerPoint</vt:lpstr>
      <vt:lpstr>Актуальность исследования</vt:lpstr>
      <vt:lpstr>Причины неэффективности антимикробной терапии при инфекционно-воспалительных осложнениях после эндопротезирования крупных суставов</vt:lpstr>
      <vt:lpstr>Ведущие виды микроорганизмов, образующие биопленки на имплантатах</vt:lpstr>
      <vt:lpstr>Презентация PowerPoint</vt:lpstr>
      <vt:lpstr>Материалы и методы</vt:lpstr>
      <vt:lpstr>Показатели резистентности к антибиотикам различных форм микроорганизмов</vt:lpstr>
      <vt:lpstr>Механизмы резистентности биопленочных микроорганизмов </vt:lpstr>
      <vt:lpstr>Чувствительность к антибиотикам (МПК)  возбудителей инфекционных осложнений после эндопротезирования крупных суставов</vt:lpstr>
      <vt:lpstr>Чувствительность к антибиотикам  штаммов  Staphylococcus spp. в составе биопленки</vt:lpstr>
      <vt:lpstr>Чувствительность к антибиотикам  штаммов  P.aeruginosa в составе биопленки</vt:lpstr>
      <vt:lpstr>Презентация PowerPoint</vt:lpstr>
      <vt:lpstr>Выводы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User171</dc:creator>
  <cp:lastModifiedBy>Никита Ульянов</cp:lastModifiedBy>
  <cp:revision>136</cp:revision>
  <dcterms:created xsi:type="dcterms:W3CDTF">2021-01-15T08:25:42Z</dcterms:created>
  <dcterms:modified xsi:type="dcterms:W3CDTF">2022-05-05T12:37:37Z</dcterms:modified>
</cp:coreProperties>
</file>