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Рисунок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5"/>
          <p:cNvSpPr txBox="1"/>
          <p:nvPr/>
        </p:nvSpPr>
        <p:spPr>
          <a:xfrm>
            <a:off x="761711" y="2896299"/>
            <a:ext cx="9002394" cy="2216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Остеосинтез в хирургическом лечении переломов проксимального отдела бедренной кости и его осложнения</a:t>
            </a:r>
          </a:p>
          <a:p>
            <a:pPr algn="ctr">
              <a:defRPr b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ctr">
              <a:defRPr b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ctr">
              <a:defRPr b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95" name="TextBox 6"/>
          <p:cNvSpPr txBox="1"/>
          <p:nvPr/>
        </p:nvSpPr>
        <p:spPr>
          <a:xfrm>
            <a:off x="761711" y="5417389"/>
            <a:ext cx="9604652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Авторы презентации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Раммаха Мохаммад Амер Юсеф, Ульянов В.Ю.</a:t>
            </a:r>
          </a:p>
          <a:p>
            <a:pPr>
              <a:defRPr>
                <a:latin typeface="Manrope"/>
                <a:ea typeface="Manrope"/>
                <a:cs typeface="Manrope"/>
                <a:sym typeface="Manrope"/>
              </a:defRPr>
            </a:pPr>
          </a:p>
        </p:txBody>
      </p:sp>
      <p:sp>
        <p:nvSpPr>
          <p:cNvPr id="96" name="Прямоугольник 1"/>
          <p:cNvSpPr/>
          <p:nvPr/>
        </p:nvSpPr>
        <p:spPr>
          <a:xfrm>
            <a:off x="11559395" y="-69011"/>
            <a:ext cx="750499" cy="6996022"/>
          </a:xfrm>
          <a:prstGeom prst="rect">
            <a:avLst/>
          </a:prstGeom>
          <a:solidFill>
            <a:srgbClr val="911737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7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0002" y="371908"/>
            <a:ext cx="4390331" cy="1659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168400" cy="743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3"/>
          <p:cNvSpPr txBox="1"/>
          <p:nvPr/>
        </p:nvSpPr>
        <p:spPr>
          <a:xfrm>
            <a:off x="568233" y="4649849"/>
            <a:ext cx="10806546" cy="983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cap="all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СПАСИБО ЗА ВНИМАНИЕ!</a:t>
            </a:r>
          </a:p>
          <a:p>
            <a:pPr algn="ctr"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Научный руководитель: д.м.н. В.Ю. Ульянов; ответственный исполнитель: Раммаха Мохаммад Амер Юсеф</a:t>
            </a:r>
          </a:p>
        </p:txBody>
      </p:sp>
      <p:pic>
        <p:nvPicPr>
          <p:cNvPr id="150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2428" y="156406"/>
            <a:ext cx="6049311" cy="414958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Прямоугольник 5"/>
          <p:cNvSpPr/>
          <p:nvPr/>
        </p:nvSpPr>
        <p:spPr>
          <a:xfrm>
            <a:off x="11559395" y="-69011"/>
            <a:ext cx="750499" cy="6996022"/>
          </a:xfrm>
          <a:prstGeom prst="rect">
            <a:avLst/>
          </a:prstGeom>
          <a:solidFill>
            <a:srgbClr val="911737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Объект 2"/>
          <p:cNvSpPr txBox="1"/>
          <p:nvPr>
            <p:ph type="body" idx="1"/>
          </p:nvPr>
        </p:nvSpPr>
        <p:spPr>
          <a:xfrm>
            <a:off x="322651" y="1463041"/>
            <a:ext cx="10637086" cy="5003075"/>
          </a:xfrm>
          <a:prstGeom prst="rect">
            <a:avLst/>
          </a:prstGeom>
        </p:spPr>
        <p:txBody>
          <a:bodyPr/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Переломы проксимального отдела бедренной кости – одна из наиболее распространенных причин поступления больных в стационар травматолого-ортопедического профиля, причем зачастую, и не только у пожилых пациентов с остеопорозом и остеопенией.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Несмотря на большое разнообразие вариантов лечения, вопрос об оптимальном лечении для пожилых пациентов с переломом проксимального отдела бедренной кости остается открытым. Часто утверждалось, что сращение шейки бедренной кости в результате остеосинтеза будет благоприятнее в отношении функции тазобедренного сустава, чем после эндопротезирования тазобедренного сустава.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Остеосинтез сохраняет бедренную головку и естественное строение тазобедренного сустава при условии, что перелом консолидируется и головка не подвергнется аваскулярному некрозу.</a:t>
            </a:r>
          </a:p>
        </p:txBody>
      </p:sp>
      <p:sp>
        <p:nvSpPr>
          <p:cNvPr id="101" name="Прямоугольник 3"/>
          <p:cNvSpPr/>
          <p:nvPr/>
        </p:nvSpPr>
        <p:spPr>
          <a:xfrm>
            <a:off x="11559395" y="-69011"/>
            <a:ext cx="750499" cy="6996022"/>
          </a:xfrm>
          <a:prstGeom prst="rect">
            <a:avLst/>
          </a:prstGeom>
          <a:solidFill>
            <a:srgbClr val="911737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TextBox 5"/>
          <p:cNvSpPr txBox="1"/>
          <p:nvPr/>
        </p:nvSpPr>
        <p:spPr>
          <a:xfrm>
            <a:off x="1127472" y="349043"/>
            <a:ext cx="9002394" cy="946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Актуальность темы</a:t>
            </a:r>
            <a:endParaRPr sz="1600"/>
          </a:p>
          <a:p>
            <a:pPr algn="ctr">
              <a:defRPr b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10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168400" cy="743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Объект 2"/>
          <p:cNvSpPr txBox="1"/>
          <p:nvPr>
            <p:ph type="body" sz="half" idx="1"/>
          </p:nvPr>
        </p:nvSpPr>
        <p:spPr>
          <a:xfrm>
            <a:off x="557784" y="1306285"/>
            <a:ext cx="5490320" cy="500307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Наличие у пациента жалоб, характерных для перелома проксимального отдела бедренной кости.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Наличие характерных клинических признаков перелома проксимального отдела бедренной кости.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Наличие у пациента рентгенологических признаков перелома проксимального отдела бедренной кости.</a:t>
            </a:r>
          </a:p>
        </p:txBody>
      </p:sp>
      <p:sp>
        <p:nvSpPr>
          <p:cNvPr id="106" name="Прямоугольник 3"/>
          <p:cNvSpPr/>
          <p:nvPr/>
        </p:nvSpPr>
        <p:spPr>
          <a:xfrm>
            <a:off x="11559395" y="-69011"/>
            <a:ext cx="750499" cy="6996022"/>
          </a:xfrm>
          <a:prstGeom prst="rect">
            <a:avLst/>
          </a:prstGeom>
          <a:solidFill>
            <a:srgbClr val="911737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7" name="TextBox 5"/>
          <p:cNvSpPr txBox="1"/>
          <p:nvPr/>
        </p:nvSpPr>
        <p:spPr>
          <a:xfrm>
            <a:off x="1127472" y="349043"/>
            <a:ext cx="9002394" cy="946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Показания к операции</a:t>
            </a:r>
            <a:endParaRPr sz="1600"/>
          </a:p>
          <a:p>
            <a:pPr algn="ctr">
              <a:defRPr b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10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6113" y="1503415"/>
            <a:ext cx="3649981" cy="260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3863" y="4357270"/>
            <a:ext cx="4190865" cy="2290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168400" cy="743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Объект 2"/>
          <p:cNvSpPr txBox="1"/>
          <p:nvPr>
            <p:ph type="body" idx="1"/>
          </p:nvPr>
        </p:nvSpPr>
        <p:spPr>
          <a:xfrm>
            <a:off x="623097" y="1528354"/>
            <a:ext cx="10401955" cy="500307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Противопоказанием к остеосинтезу на сегодняшний день считаются терминальные состояния.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Острый инфаркт миокарда в анамнезе, в том числе перенесенный в ближайшие дни перед травмой после проведенной ангиографии со стентированием и ангиопластикой, не является противопоказанием к проведению оперативного лечения по срочным показаниям.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случае наличия у пациента острого нарушения мозгового кровообращения решение об оперативном вмешательстве принимается консилиумом исходя из прогноза течения инсульта и текущего состояния пациента. </a:t>
            </a:r>
          </a:p>
        </p:txBody>
      </p:sp>
      <p:sp>
        <p:nvSpPr>
          <p:cNvPr id="113" name="Прямоугольник 3"/>
          <p:cNvSpPr/>
          <p:nvPr/>
        </p:nvSpPr>
        <p:spPr>
          <a:xfrm>
            <a:off x="11559395" y="-69011"/>
            <a:ext cx="750499" cy="6996022"/>
          </a:xfrm>
          <a:prstGeom prst="rect">
            <a:avLst/>
          </a:prstGeom>
          <a:solidFill>
            <a:srgbClr val="911737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" name="TextBox 5"/>
          <p:cNvSpPr txBox="1"/>
          <p:nvPr/>
        </p:nvSpPr>
        <p:spPr>
          <a:xfrm>
            <a:off x="1127472" y="349043"/>
            <a:ext cx="9002394" cy="946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Противопоказания к операции</a:t>
            </a:r>
            <a:endParaRPr sz="1600"/>
          </a:p>
          <a:p>
            <a:pPr algn="ctr">
              <a:defRPr b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168400" cy="743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Объект 2"/>
          <p:cNvSpPr txBox="1"/>
          <p:nvPr>
            <p:ph type="body" sz="half" idx="1"/>
          </p:nvPr>
        </p:nvSpPr>
        <p:spPr>
          <a:xfrm>
            <a:off x="910480" y="1476103"/>
            <a:ext cx="5634011" cy="500307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качестве метода выбора при лечении стабильных чрезвертельных переломов рекомендуется остеосинтез системой DHS.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Установлено, что при фиксации стабильных чрезвертельных переломов при помощи DHS объем кровопотери и длительность операции меньше по сравнению с другими методами.</a:t>
            </a:r>
          </a:p>
        </p:txBody>
      </p:sp>
      <p:sp>
        <p:nvSpPr>
          <p:cNvPr id="118" name="Прямоугольник 3"/>
          <p:cNvSpPr/>
          <p:nvPr/>
        </p:nvSpPr>
        <p:spPr>
          <a:xfrm>
            <a:off x="11559395" y="-69011"/>
            <a:ext cx="750499" cy="6996022"/>
          </a:xfrm>
          <a:prstGeom prst="rect">
            <a:avLst/>
          </a:prstGeom>
          <a:solidFill>
            <a:srgbClr val="911737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TextBox 5"/>
          <p:cNvSpPr txBox="1"/>
          <p:nvPr/>
        </p:nvSpPr>
        <p:spPr>
          <a:xfrm>
            <a:off x="1127472" y="349043"/>
            <a:ext cx="9002394" cy="71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Остеосинтез динамическим бедренным винтом (DHS)</a:t>
            </a:r>
            <a:endParaRPr sz="1600"/>
          </a:p>
        </p:txBody>
      </p:sp>
      <p:pic>
        <p:nvPicPr>
          <p:cNvPr id="120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5932" y="1084216"/>
            <a:ext cx="3753577" cy="5068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168400" cy="743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Объект 2"/>
          <p:cNvSpPr txBox="1"/>
          <p:nvPr>
            <p:ph type="body" sz="half" idx="1"/>
          </p:nvPr>
        </p:nvSpPr>
        <p:spPr>
          <a:xfrm>
            <a:off x="675348" y="1632859"/>
            <a:ext cx="5634011" cy="5003075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Применяется у пациентов с чрезвертельными и подвертельными переломами.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Обеспечивает ротационную стабильность отломков благодаря двум винтам, проходящим в шейке бедренной кости, таким образом, ротационные движения проксимального отломка полностью исключены.</a:t>
            </a:r>
          </a:p>
        </p:txBody>
      </p:sp>
      <p:sp>
        <p:nvSpPr>
          <p:cNvPr id="124" name="Прямоугольник 3"/>
          <p:cNvSpPr/>
          <p:nvPr/>
        </p:nvSpPr>
        <p:spPr>
          <a:xfrm>
            <a:off x="11559395" y="-69011"/>
            <a:ext cx="750499" cy="6996022"/>
          </a:xfrm>
          <a:prstGeom prst="rect">
            <a:avLst/>
          </a:prstGeom>
          <a:solidFill>
            <a:srgbClr val="911737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TextBox 5"/>
          <p:cNvSpPr txBox="1"/>
          <p:nvPr/>
        </p:nvSpPr>
        <p:spPr>
          <a:xfrm>
            <a:off x="1127472" y="349043"/>
            <a:ext cx="9002394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Остеосинтез гамма-гвоздем (БИОС)</a:t>
            </a:r>
          </a:p>
        </p:txBody>
      </p:sp>
      <p:pic>
        <p:nvPicPr>
          <p:cNvPr id="12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3051" y="1673382"/>
            <a:ext cx="4524260" cy="4171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168400" cy="743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Объект 2"/>
          <p:cNvSpPr txBox="1"/>
          <p:nvPr>
            <p:ph type="body" sz="half" idx="1"/>
          </p:nvPr>
        </p:nvSpPr>
        <p:spPr>
          <a:xfrm>
            <a:off x="518594" y="1463041"/>
            <a:ext cx="5634011" cy="50030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Лечение интракапсулярных переломов без смещения (степени I и II) и со смещением (степени III и IV) у молодых людей и у пациентов с крайней степенью тяжести состояния и сопутствующей патологией, заведомо не переносящих оперативное вмешательство.</a:t>
            </a:r>
          </a:p>
          <a:p>
            <a:pPr>
              <a:lnSpc>
                <a:spcPct val="81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Также может быть использован у пациентов с базальным переломом шейки бедра без остеопороза.</a:t>
            </a:r>
          </a:p>
        </p:txBody>
      </p:sp>
      <p:sp>
        <p:nvSpPr>
          <p:cNvPr id="130" name="Прямоугольник 3"/>
          <p:cNvSpPr/>
          <p:nvPr/>
        </p:nvSpPr>
        <p:spPr>
          <a:xfrm>
            <a:off x="11559395" y="-69011"/>
            <a:ext cx="750499" cy="6996022"/>
          </a:xfrm>
          <a:prstGeom prst="rect">
            <a:avLst/>
          </a:prstGeom>
          <a:solidFill>
            <a:srgbClr val="911737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TextBox 5"/>
          <p:cNvSpPr txBox="1"/>
          <p:nvPr/>
        </p:nvSpPr>
        <p:spPr>
          <a:xfrm>
            <a:off x="1127472" y="349043"/>
            <a:ext cx="9002394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Остеосинтез канюлированными винтами</a:t>
            </a:r>
          </a:p>
        </p:txBody>
      </p:sp>
      <p:pic>
        <p:nvPicPr>
          <p:cNvPr id="13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9811" y="1136469"/>
            <a:ext cx="2728873" cy="2728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0616" y="3997233"/>
            <a:ext cx="3918314" cy="2593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168400" cy="743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Объект 2"/>
          <p:cNvSpPr txBox="1"/>
          <p:nvPr>
            <p:ph type="body" sz="half" idx="1"/>
          </p:nvPr>
        </p:nvSpPr>
        <p:spPr>
          <a:xfrm>
            <a:off x="335714" y="1240971"/>
            <a:ext cx="5634010" cy="5447215"/>
          </a:xfrm>
          <a:prstGeom prst="rect">
            <a:avLst/>
          </a:prstGeom>
        </p:spPr>
        <p:txBody>
          <a:bodyPr/>
          <a:lstStyle/>
          <a:p>
            <a: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Создание системы угловой с образованием жесткой конструкции «пластина-винт» открыло огромные перспективы и возможности остеосинтеза, особенно в случаях остеопороза, околосуставных многооскольчатых переломах кости. </a:t>
            </a:r>
          </a:p>
          <a:p>
            <a: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Несмотря на достигаемую относительную стабильность при малоинвазивной технике остеосинтеза, опасность потери достигнутой репозиции и вторичных смещений в процессе реабилитации практически отсутствует.</a:t>
            </a:r>
          </a:p>
        </p:txBody>
      </p:sp>
      <p:sp>
        <p:nvSpPr>
          <p:cNvPr id="137" name="Прямоугольник 3"/>
          <p:cNvSpPr/>
          <p:nvPr/>
        </p:nvSpPr>
        <p:spPr>
          <a:xfrm>
            <a:off x="11559395" y="-69011"/>
            <a:ext cx="750499" cy="6996022"/>
          </a:xfrm>
          <a:prstGeom prst="rect">
            <a:avLst/>
          </a:prstGeom>
          <a:solidFill>
            <a:srgbClr val="911737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TextBox 5"/>
          <p:cNvSpPr txBox="1"/>
          <p:nvPr/>
        </p:nvSpPr>
        <p:spPr>
          <a:xfrm>
            <a:off x="1127472" y="349043"/>
            <a:ext cx="9002394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Остеосинтез пластиной и винтами (LCP)</a:t>
            </a:r>
          </a:p>
        </p:txBody>
      </p:sp>
      <p:pic>
        <p:nvPicPr>
          <p:cNvPr id="13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6115" y="978226"/>
            <a:ext cx="3948144" cy="5532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168400" cy="743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Заголовок 1"/>
          <p:cNvSpPr txBox="1"/>
          <p:nvPr>
            <p:ph type="title"/>
          </p:nvPr>
        </p:nvSpPr>
        <p:spPr>
          <a:xfrm>
            <a:off x="499595" y="-1"/>
            <a:ext cx="10254699" cy="1207003"/>
          </a:xfrm>
          <a:prstGeom prst="rect">
            <a:avLst/>
          </a:prstGeom>
        </p:spPr>
        <p:txBody>
          <a:bodyPr/>
          <a:lstStyle>
            <a:lvl1pPr algn="ctr">
              <a:defRPr b="1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Осложнения остеосинтеза</a:t>
            </a:r>
          </a:p>
        </p:txBody>
      </p:sp>
      <p:sp>
        <p:nvSpPr>
          <p:cNvPr id="143" name="Объект 2"/>
          <p:cNvSpPr txBox="1"/>
          <p:nvPr>
            <p:ph type="body" sz="half" idx="1"/>
          </p:nvPr>
        </p:nvSpPr>
        <p:spPr>
          <a:xfrm>
            <a:off x="374906" y="1794193"/>
            <a:ext cx="5098432" cy="4338225"/>
          </a:xfrm>
          <a:prstGeom prst="rect">
            <a:avLst/>
          </a:prstGeom>
        </p:spPr>
        <p:txBody>
          <a:bodyPr/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Остеонекроз головки бедренной кости;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Формирование ложных суставов;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Миграция металлоконструкции;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Инфекционные;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Общесоматические;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Тромбоэмболические;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Переломы пластин и стержней – связано с «утомлением» металла, или его плохим качеством.</a:t>
            </a:r>
          </a:p>
        </p:txBody>
      </p:sp>
      <p:sp>
        <p:nvSpPr>
          <p:cNvPr id="144" name="Прямоугольник 3"/>
          <p:cNvSpPr/>
          <p:nvPr/>
        </p:nvSpPr>
        <p:spPr>
          <a:xfrm>
            <a:off x="11559395" y="-69011"/>
            <a:ext cx="750499" cy="6996022"/>
          </a:xfrm>
          <a:prstGeom prst="rect">
            <a:avLst/>
          </a:prstGeom>
          <a:solidFill>
            <a:srgbClr val="911737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6375" y="4040785"/>
            <a:ext cx="2543312" cy="2532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6285" y="1645920"/>
            <a:ext cx="5651904" cy="2451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168400" cy="743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abushkina">
  <a:themeElements>
    <a:clrScheme name="Babushkin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Babushkin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abushk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abushkina">
  <a:themeElements>
    <a:clrScheme name="Babushkin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Babushkin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abushk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