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  <p:sldId id="27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2093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/>
              </a:rPr>
              <a:t>Образование синовиальной кисты в проекции большеберцового канала после пластики передней крестообразной связки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6023" y="621205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442" y="5457998"/>
            <a:ext cx="773024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Bef>
                <a:spcPts val="830"/>
              </a:spcBef>
              <a:spcAft>
                <a:spcPts val="83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Рис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5. Рентгенограммы после проведенного оперативного лечения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03" y="760224"/>
            <a:ext cx="2522444" cy="41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23" y="760224"/>
            <a:ext cx="2367148" cy="418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7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686800" cy="56886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нашего пациента МРТ показала связь между суставом и кистой. Тем не менее, этиология кисты остается неясной, возможно это произошло из-за неполного приживления синтетического трансплантата или из-за реакции тела с материалом винта. При этом не отмечается расширения большеберцового канала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проксимальнее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интерферентного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винта, рассасывания кости или признаков нестабильности, которые могли бы быть связаны с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микроподвижностью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образовавшейся кистой. Таким образом, было решено не выполнять повторную пластику ПКС и замену протеза на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аутотрансплантат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 ограничиться иссечением кисты и замещение костного дефекта, располагающегося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дистальнее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интерферентного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винта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аутокостью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После проведённой операции пациент наблюдался в течение 6 месяцев, при этом он не предъявлял каких-либо жалоб и вернулся к своей физической активности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686800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предполагаем, что образования кист связано с использованием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канюлированных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интерферентных винтов, имеющих сквозное отверстие, через которое и происходил отток синовиальной жидкости из сустава. </a:t>
            </a:r>
          </a:p>
        </p:txBody>
      </p:sp>
    </p:spTree>
    <p:extLst>
      <p:ext uri="{BB962C8B-B14F-4D97-AF65-F5344CB8AC3E}">
        <p14:creationId xmlns:p14="http://schemas.microsoft.com/office/powerpoint/2010/main" val="255385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</a:rPr>
              <a:t/>
            </a:r>
            <a:br>
              <a:rPr lang="ru-RU" sz="4000" dirty="0" smtClean="0">
                <a:solidFill>
                  <a:schemeClr val="hlink"/>
                </a:solidFill>
              </a:rPr>
            </a:br>
            <a:r>
              <a:rPr lang="ru-RU" sz="4000" dirty="0" smtClean="0">
                <a:solidFill>
                  <a:schemeClr val="hlink"/>
                </a:solidFill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0000"/>
                </a:solidFill>
                <a:effectLst/>
              </a:rPr>
              <a:t/>
            </a:r>
            <a:br>
              <a:rPr lang="ru-RU" sz="4400" dirty="0">
                <a:solidFill>
                  <a:srgbClr val="FF0000"/>
                </a:solidFill>
                <a:effectLst/>
              </a:rPr>
            </a:br>
            <a:endParaRPr lang="ru-RU" sz="4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1463" y="764704"/>
            <a:ext cx="8458200" cy="47525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последние десятилетия пластика ПКС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артроскопическим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методом стала стандартом хирургического лечения, так как является малотравматичным способом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лечения. Развитие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артроскопических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технологий, методов оперативного лечения и материалов, применяемых для фиксации трансплантатов в бедренном и большеберцовом канале, позволяют добиться хороших результатов лечения, но существует вероятность возникновения осложнения, такого как образование синовиальной кисты в проекции большеберцового канала. 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FF0000"/>
                </a:solidFill>
                <a:effectLst/>
              </a:rPr>
              <a:t>Рис 1. Образование в верхней трети голени на месте хирургического рубца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1463" y="764704"/>
            <a:ext cx="8458200" cy="47525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0648" t="4390" b="12416"/>
          <a:stretch>
            <a:fillRect/>
          </a:stretch>
        </p:blipFill>
        <p:spPr bwMode="auto">
          <a:xfrm>
            <a:off x="1115616" y="745518"/>
            <a:ext cx="3240360" cy="37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22038" t="13005" b="8400"/>
          <a:stretch>
            <a:fillRect/>
          </a:stretch>
        </p:blipFill>
        <p:spPr bwMode="auto">
          <a:xfrm>
            <a:off x="4480612" y="745518"/>
            <a:ext cx="2755683" cy="37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10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478143" cy="57606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Точная этиология этих кист до сих пор не ясна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Возможные причины: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Интерферентные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канюлированные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винты, по каналам которых из полости сустава способна вытекать синовиальная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жидкость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Возникновение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выраженных и хронических </a:t>
            </a:r>
            <a:r>
              <a:rPr lang="ru-RU" sz="29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синовитов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связанных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ранней и достаточно агрессивной реабилитацией больных после пластики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ПКС или с гибелью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несостоятельностью трансплантата ПКС.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Разница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диаметров туннеля и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фиксатора из-за этого происходит отток синовиальной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жидкости через большеберцовый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туннель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Эксцентричное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расположение трансплантата в туннеле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кости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Внутрикостный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некроз </a:t>
            </a:r>
            <a:r>
              <a:rPr lang="ru-RU" sz="2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аутотрансплантата</a:t>
            </a:r>
            <a:endParaRPr lang="ru-RU" sz="2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оломка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рассасывающегося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винта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естабильность </a:t>
            </a:r>
            <a:r>
              <a:rPr lang="ru-RU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трансплантата из-за его микроподвижности, что может привести к увеличению диаметра канала </a:t>
            </a:r>
            <a:endParaRPr lang="ru-RU" sz="29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</p:spTree>
    <p:extLst>
      <p:ext uri="{BB962C8B-B14F-4D97-AF65-F5344CB8AC3E}">
        <p14:creationId xmlns:p14="http://schemas.microsoft.com/office/powerpoint/2010/main" val="4661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78143" cy="3462437"/>
          </a:xfrm>
        </p:spPr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показать возможную связь использования интерферентных титановых винтов с образованием послеоперационных синовиальных кист на большеберцовой кости.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</p:spTree>
    <p:extLst>
      <p:ext uri="{BB962C8B-B14F-4D97-AF65-F5344CB8AC3E}">
        <p14:creationId xmlns:p14="http://schemas.microsoft.com/office/powerpoint/2010/main" val="420852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78143" cy="3462437"/>
          </a:xfrm>
        </p:spPr>
        <p:txBody>
          <a:bodyPr>
            <a:normAutofit fontScale="85000" lnSpcReduction="10000"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Клинический случай. 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Пациенту Б. 31 года в 2010 г. выполнялась пластика ПКС левого коленного сустава синтетическим протезом ДОНА-М, который был фиксирован 7 мм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канюлированными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титановыми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интерферентными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винтами. В ноябре 2015 г. обратился с жалобами на образование в верхней части голени, которое увеличивается в размерах с течением времени. Пациент отмечает появление и увеличение образования в течение последних 6 месяцев. Дополнительные травмы больной отрицает.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</p:spTree>
    <p:extLst>
      <p:ext uri="{BB962C8B-B14F-4D97-AF65-F5344CB8AC3E}">
        <p14:creationId xmlns:p14="http://schemas.microsoft.com/office/powerpoint/2010/main" val="296596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6209" y="5157192"/>
            <a:ext cx="8478143" cy="1008112"/>
          </a:xfrm>
        </p:spPr>
        <p:txBody>
          <a:bodyPr>
            <a:normAutofit fontScale="62500" lnSpcReduction="20000"/>
          </a:bodyPr>
          <a:lstStyle/>
          <a:p>
            <a:pPr algn="just" fontAlgn="t">
              <a:lnSpc>
                <a:spcPct val="150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Рис 2. Магнитно-резонансная томография. Имеется кистозное образование по переднемедиальной поверхности большеберцовой кости в области коленного сустава с четкими границами.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431" t="17738" r="30333" b="14931"/>
          <a:stretch/>
        </p:blipFill>
        <p:spPr bwMode="auto">
          <a:xfrm>
            <a:off x="1008398" y="761998"/>
            <a:ext cx="252028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9434" t="15663" r="28847" b="13100"/>
          <a:stretch/>
        </p:blipFill>
        <p:spPr bwMode="auto">
          <a:xfrm>
            <a:off x="3493103" y="785439"/>
            <a:ext cx="2264356" cy="4101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user\Рабочий стол\Бобужев А.Г.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3720"/>
            <a:ext cx="2685980" cy="4113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9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1491" y="404664"/>
            <a:ext cx="8478143" cy="2321024"/>
          </a:xfrm>
        </p:spPr>
        <p:txBody>
          <a:bodyPr>
            <a:normAutofit fontScale="70000" lnSpcReduction="20000"/>
          </a:bodyPr>
          <a:lstStyle/>
          <a:p>
            <a:pPr indent="540385" algn="just">
              <a:lnSpc>
                <a:spcPct val="150000"/>
              </a:lnSpc>
              <a:spcBef>
                <a:spcPts val="830"/>
              </a:spcBef>
              <a:spcAft>
                <a:spcPts val="83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Пациенту было проведено хирургическое удаление кисты, которая была выделена из окружающих тканей, при вскрытии выделилось около 3 мл гелеобразного отделяемого желтого цвета (рис.3). Стенки кисты и ее содержимое было отправлено на гистологическое исследование, которое показало, что данная киста является синовиальной без признаков воспалительной реакции.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t="13440" r="26929" b="14519"/>
          <a:stretch>
            <a:fillRect/>
          </a:stretch>
        </p:blipFill>
        <p:spPr bwMode="auto">
          <a:xfrm>
            <a:off x="940592" y="2420888"/>
            <a:ext cx="244395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6023" y="6212051"/>
            <a:ext cx="2497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 3. Содержимое кисты.</a:t>
            </a:r>
          </a:p>
        </p:txBody>
      </p:sp>
    </p:spTree>
    <p:extLst>
      <p:ext uri="{BB962C8B-B14F-4D97-AF65-F5344CB8AC3E}">
        <p14:creationId xmlns:p14="http://schemas.microsoft.com/office/powerpoint/2010/main" val="40096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1491" y="404664"/>
            <a:ext cx="8478143" cy="2321024"/>
          </a:xfrm>
        </p:spPr>
        <p:txBody>
          <a:bodyPr>
            <a:normAutofit fontScale="85000" lnSpcReduction="20000"/>
          </a:bodyPr>
          <a:lstStyle/>
          <a:p>
            <a:pPr indent="540385" algn="just">
              <a:lnSpc>
                <a:spcPct val="150000"/>
              </a:lnSpc>
              <a:spcBef>
                <a:spcPts val="830"/>
              </a:spcBef>
              <a:spcAft>
                <a:spcPts val="83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Канал в большеберцовой кости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Times New Roman"/>
              </a:rPr>
              <a:t>дистальнее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Times New Roman"/>
              </a:rPr>
              <a:t>интерферентного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 винта был закрыт костным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Times New Roman"/>
              </a:rPr>
              <a:t>аутотрансплантатом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, взятым с проксимального отдела большеберцовой кости цилиндрической формы диаметром равным диаметру туннеля для предотвращения повторного появления синовиальной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кисты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(рис 4). 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1214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Бедро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268538" y="4508500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Поврежденная ПКС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6023" y="621205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25000" r="18948"/>
          <a:stretch>
            <a:fillRect/>
          </a:stretch>
        </p:blipFill>
        <p:spPr bwMode="auto">
          <a:xfrm>
            <a:off x="3491880" y="1988840"/>
            <a:ext cx="312686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9509" y="5750386"/>
            <a:ext cx="773024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Bef>
                <a:spcPts val="830"/>
              </a:spcBef>
              <a:spcAft>
                <a:spcPts val="83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Рис 4. Заполнение туннеля большеберцовой кости костным </a:t>
            </a:r>
            <a:r>
              <a:rPr lang="ru-RU" dirty="0" err="1">
                <a:solidFill>
                  <a:srgbClr val="FF0000"/>
                </a:solidFill>
                <a:latin typeface="Times New Roman"/>
                <a:ea typeface="Times New Roman"/>
              </a:rPr>
              <a:t>аутотрансплантатом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76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568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Образование синовиальной кисты в проекции большеберцового канала после пластики передней крестообразной связки</vt:lpstr>
      <vt:lpstr> </vt:lpstr>
      <vt:lpstr>Рис 1. Образование в верхней трети голени на месте хирургического рубца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ТРАНСПЛАНТАТА ПЕРЕДНЕЙ КРЕСТООБРАЗНОЙ СВЯЗКИ ПРИ ЕЁ ПОЛНЫХ ПОВРЕЖДЕНИЯХ</dc:title>
  <dc:creator>Садыковы</dc:creator>
  <cp:lastModifiedBy>Садыковы</cp:lastModifiedBy>
  <cp:revision>16</cp:revision>
  <dcterms:modified xsi:type="dcterms:W3CDTF">2022-05-18T19:58:41Z</dcterms:modified>
</cp:coreProperties>
</file>