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35" r:id="rId1"/>
  </p:sldMasterIdLst>
  <p:notesMasterIdLst>
    <p:notesMasterId r:id="rId20"/>
  </p:notesMasterIdLst>
  <p:handoutMasterIdLst>
    <p:handoutMasterId r:id="rId21"/>
  </p:handoutMasterIdLst>
  <p:sldIdLst>
    <p:sldId id="256" r:id="rId2"/>
    <p:sldId id="669" r:id="rId3"/>
    <p:sldId id="670" r:id="rId4"/>
    <p:sldId id="671" r:id="rId5"/>
    <p:sldId id="663" r:id="rId6"/>
    <p:sldId id="672" r:id="rId7"/>
    <p:sldId id="662" r:id="rId8"/>
    <p:sldId id="673" r:id="rId9"/>
    <p:sldId id="653" r:id="rId10"/>
    <p:sldId id="676" r:id="rId11"/>
    <p:sldId id="656" r:id="rId12"/>
    <p:sldId id="677" r:id="rId13"/>
    <p:sldId id="675" r:id="rId14"/>
    <p:sldId id="659" r:id="rId15"/>
    <p:sldId id="667" r:id="rId16"/>
    <p:sldId id="680" r:id="rId17"/>
    <p:sldId id="665" r:id="rId18"/>
    <p:sldId id="652" r:id="rId1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2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orient="horz" pos="3130" userDrawn="1">
          <p15:clr>
            <a:srgbClr val="A4A3A4"/>
          </p15:clr>
        </p15:guide>
        <p15:guide id="4" pos="2143" userDrawn="1">
          <p15:clr>
            <a:srgbClr val="A4A3A4"/>
          </p15:clr>
        </p15:guide>
        <p15:guide id="5" orient="horz" pos="3129" userDrawn="1">
          <p15:clr>
            <a:srgbClr val="A4A3A4"/>
          </p15:clr>
        </p15:guide>
        <p15:guide id="6" orient="horz" pos="2881" userDrawn="1">
          <p15:clr>
            <a:srgbClr val="A4A3A4"/>
          </p15:clr>
        </p15:guide>
        <p15:guide id="7" orient="horz" pos="3128" userDrawn="1">
          <p15:clr>
            <a:srgbClr val="A4A3A4"/>
          </p15:clr>
        </p15:guide>
        <p15:guide id="8" orient="horz" pos="3127" userDrawn="1">
          <p15:clr>
            <a:srgbClr val="A4A3A4"/>
          </p15:clr>
        </p15:guide>
        <p15:guide id="9" pos="2160" userDrawn="1">
          <p15:clr>
            <a:srgbClr val="A4A3A4"/>
          </p15:clr>
        </p15:guide>
        <p15:guide id="10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edonnikov" initials="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  <a:srgbClr val="920000"/>
    <a:srgbClr val="585232"/>
    <a:srgbClr val="DFE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6" autoAdjust="0"/>
    <p:restoredTop sz="88368" autoAdjust="0"/>
  </p:normalViewPr>
  <p:slideViewPr>
    <p:cSldViewPr>
      <p:cViewPr varScale="1">
        <p:scale>
          <a:sx n="93" d="100"/>
          <a:sy n="93" d="100"/>
        </p:scale>
        <p:origin x="168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1998" y="-108"/>
      </p:cViewPr>
      <p:guideLst>
        <p:guide orient="horz" pos="2882"/>
        <p:guide pos="2162"/>
        <p:guide orient="horz" pos="3130"/>
        <p:guide pos="2143"/>
        <p:guide orient="horz" pos="3129"/>
        <p:guide orient="horz" pos="2881"/>
        <p:guide orient="horz" pos="3128"/>
        <p:guide orient="horz" pos="3127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r">
              <a:defRPr sz="1200"/>
            </a:lvl1pPr>
          </a:lstStyle>
          <a:p>
            <a:fld id="{8BF0FBA7-0538-4BEB-B876-32A8F633A554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r">
              <a:defRPr sz="1200"/>
            </a:lvl1pPr>
          </a:lstStyle>
          <a:p>
            <a:fld id="{706A7FA4-FAB8-417F-AFC4-293C7DF874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23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r">
              <a:defRPr sz="1200"/>
            </a:lvl1pPr>
          </a:lstStyle>
          <a:p>
            <a:fld id="{A7C5DDC6-6E50-4BCF-A735-C0E0DC9E7F58}" type="datetimeFigureOut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1" tIns="45766" rIns="91531" bIns="4576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531" tIns="45766" rIns="91531" bIns="45766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2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r">
              <a:defRPr sz="1200"/>
            </a:lvl1pPr>
          </a:lstStyle>
          <a:p>
            <a:fld id="{FB70FEA5-61F8-4993-9587-29DEC2FD7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0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0FEA5-61F8-4993-9587-29DEC2FD73D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2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014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11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24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12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141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13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042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В этом году мы отметили юбилеи уважаемых не только нами, но и в стране врачей – профессионалов, талантливых ученых и организаторов здравоохранения – Даниила </a:t>
            </a:r>
            <a:r>
              <a:rPr lang="ru-RU" sz="1400" dirty="0" err="1"/>
              <a:t>Мироновича</a:t>
            </a:r>
            <a:r>
              <a:rPr lang="ru-RU" sz="1400" dirty="0"/>
              <a:t> </a:t>
            </a:r>
            <a:r>
              <a:rPr lang="ru-RU" sz="1400" dirty="0" err="1"/>
              <a:t>Пучиньяна</a:t>
            </a:r>
            <a:r>
              <a:rPr lang="ru-RU" sz="1400" dirty="0"/>
              <a:t>, Елены Викторовны Карякиной и Владимира Анатольевича Муромцева. Желаем им долгих лет жизни, крепкого здоровья и благополучия.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229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086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/>
              <a:t>В течение года наши сотрудники не раз становились участниками, призерами и победителями спортивных соревнований, мероприятий по формированию здорового образа жизни, физической культуре и спорту.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70FEA5-61F8-4993-9587-29DEC2FD73D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58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17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370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0FEA5-61F8-4993-9587-29DEC2FD73D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/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/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02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76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77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60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283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18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66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040">
              <a:defRPr/>
            </a:pPr>
            <a:fld id="{FB70FEA5-61F8-4993-9587-29DEC2FD73D6}" type="slidenum">
              <a:rPr lang="ru-RU">
                <a:solidFill>
                  <a:prstClr val="black"/>
                </a:solidFill>
                <a:latin typeface="Calibri"/>
              </a:rPr>
              <a:pPr defTabSz="915040"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07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884D1-37C7-4967-86CE-59B89D35AB2A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6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AC1D-F586-4C6F-94D6-48FC044AF686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4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4201-55E7-4598-9484-08AA8E0CBF29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32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79F-8975-4D27-B1EB-AD2C60FDD2C6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9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890F-C4A5-4DD0-906B-4277D16BAA51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31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D161E-0B4A-4A32-A492-42FF4D6CFC3F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67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F352-1BAA-4595-8AE7-81C701886EB7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23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81FD-AF89-44ED-B08B-8B88E254AC38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92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C049-D95B-4C38-9A2B-9440F730D6C8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31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6524B-DE4D-4AED-844C-58304D112168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67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D7B9-7576-4240-A158-923E8FC7687F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2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A434-F845-4B91-AA32-4CABF8BAB0FB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74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AA788-44C3-4C51-8E25-C856B410AD89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4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4EB93-7439-4F4F-8F6D-709186FCBE62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2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0CF-8454-4656-8BE8-1A065EFDBBAC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2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BCCD-63B4-4DE7-B99A-31A78E492EF0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1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EC20-4024-4EE2-8E6A-A6B1B4142670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70C1-1777-4C51-A20A-6AE0BDA3EE17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42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FB7-7C1F-469D-BBD6-E27EA264C6F1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24.02.2021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69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00A2A-CE9D-4898-9C83-0D84FA7FD334}" type="datetime1">
              <a:rPr lang="ru-RU" smtClean="0"/>
              <a:pPr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24.02.2021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C5184-3D14-4921-BA1C-3F61B21E1B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2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  <p:sldLayoutId id="2147484647" r:id="rId12"/>
    <p:sldLayoutId id="2147484648" r:id="rId13"/>
    <p:sldLayoutId id="2147484649" r:id="rId14"/>
    <p:sldLayoutId id="2147484650" r:id="rId15"/>
    <p:sldLayoutId id="2147483650" r:id="rId16"/>
    <p:sldLayoutId id="2147483660" r:id="rId17"/>
    <p:sldLayoutId id="2147483661" r:id="rId18"/>
    <p:sldLayoutId id="2147483662" r:id="rId1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52.jpeg"/><Relationship Id="rId5" Type="http://schemas.openxmlformats.org/officeDocument/2006/relationships/image" Target="../media/image5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6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6.png"/><Relationship Id="rId10" Type="http://schemas.openxmlformats.org/officeDocument/2006/relationships/image" Target="../media/image84.jpeg"/><Relationship Id="rId4" Type="http://schemas.openxmlformats.org/officeDocument/2006/relationships/image" Target="../media/image5.png"/><Relationship Id="rId9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91262" y="3610541"/>
            <a:ext cx="8712968" cy="149222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ИТОГИ РАБОТЫ НИИТОН СГМУ</a:t>
            </a:r>
            <a:endParaRPr lang="ru-RU" sz="4000" cap="none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05397" y="4828030"/>
            <a:ext cx="8532440" cy="196021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600" b="1" dirty="0">
                <a:solidFill>
                  <a:schemeClr val="tx2"/>
                </a:solidFill>
              </a:rPr>
              <a:t>Директор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600" b="1" dirty="0">
                <a:solidFill>
                  <a:schemeClr val="tx2"/>
                </a:solidFill>
              </a:rPr>
              <a:t>д.м.н. профессор Островский Владимир Владимирович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56BA0C-4E00-BC12-DFD7-5D747567B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3794"/>
            <a:ext cx="7894997" cy="4013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8FBFAF-00B0-537F-DF9F-59931C9858C2}"/>
              </a:ext>
            </a:extLst>
          </p:cNvPr>
          <p:cNvSpPr txBox="1"/>
          <p:nvPr/>
        </p:nvSpPr>
        <p:spPr>
          <a:xfrm>
            <a:off x="6789655" y="4964720"/>
            <a:ext cx="17427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2023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FCFED4-9415-EBAB-1FA1-970A6835C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4" y="842"/>
            <a:ext cx="676715" cy="68571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15CB63-98D3-2516-A76E-ACB8E0AE7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834" y="0"/>
            <a:ext cx="67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Внебюджетная деятельность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623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1698" r="6300"/>
          <a:stretch/>
        </p:blipFill>
        <p:spPr>
          <a:xfrm>
            <a:off x="180431" y="1348206"/>
            <a:ext cx="842525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5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 fontScale="90000"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Имплантация электретных стимуляторов </a:t>
            </a:r>
            <a:r>
              <a:rPr lang="ru-RU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остеоререпарации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36B2F-C83A-FDFE-1341-043D9E24ADD8}"/>
              </a:ext>
            </a:extLst>
          </p:cNvPr>
          <p:cNvSpPr txBox="1"/>
          <p:nvPr/>
        </p:nvSpPr>
        <p:spPr>
          <a:xfrm>
            <a:off x="1835790" y="3222940"/>
            <a:ext cx="7198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Методика операции освоена врачом травматологом-ортопедом Р. </a:t>
            </a:r>
            <a:r>
              <a:rPr lang="ru-RU" sz="1600" b="1" dirty="0" err="1"/>
              <a:t>Зубавленко</a:t>
            </a:r>
            <a:endParaRPr lang="ru-RU" sz="1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" y="821778"/>
            <a:ext cx="2914970" cy="23994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50" y="810170"/>
            <a:ext cx="2874402" cy="2411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85" y="821778"/>
            <a:ext cx="3052483" cy="2399417"/>
          </a:xfrm>
          <a:prstGeom prst="rect">
            <a:avLst/>
          </a:prstGeom>
        </p:spPr>
      </p:pic>
      <p:pic>
        <p:nvPicPr>
          <p:cNvPr id="13" name="20230511_150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74" y="3289041"/>
            <a:ext cx="1795475" cy="31919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4601"/>
          <a:stretch/>
        </p:blipFill>
        <p:spPr>
          <a:xfrm rot="5400000">
            <a:off x="1352728" y="4231171"/>
            <a:ext cx="3200230" cy="17803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7989" y="3553851"/>
            <a:ext cx="4936262" cy="27332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93060" y="6385303"/>
            <a:ext cx="464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Успешно прооперированы 4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30466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Новые методики остеосинтеза и эндопротезирования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3952" t="28535" r="53622"/>
          <a:stretch/>
        </p:blipFill>
        <p:spPr>
          <a:xfrm>
            <a:off x="1389745" y="742072"/>
            <a:ext cx="1620333" cy="1924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7638" t="29410" r="12206"/>
          <a:stretch/>
        </p:blipFill>
        <p:spPr>
          <a:xfrm>
            <a:off x="1193052" y="2613898"/>
            <a:ext cx="1868695" cy="2294734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318769" y="376864"/>
            <a:ext cx="4104456" cy="10998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Методика интрамедуллярного остеосинтеза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BIOS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бедренной кости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 подростков без затрагивания зон роста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870" y="3354523"/>
            <a:ext cx="1709255" cy="1442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22" y="1323924"/>
            <a:ext cx="1620332" cy="12152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09" y="1356570"/>
            <a:ext cx="1842925" cy="1173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BC0793-B4B0-81F2-D715-ACC28F520E41}"/>
              </a:ext>
            </a:extLst>
          </p:cNvPr>
          <p:cNvSpPr txBox="1"/>
          <p:nvPr/>
        </p:nvSpPr>
        <p:spPr>
          <a:xfrm>
            <a:off x="2937567" y="271549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стабильного остеосинтеза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остеотомиях костей стопы с использованием мини пластин (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Medical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A80EA7-65F4-B762-BBEE-316A6900F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58" y="4908553"/>
            <a:ext cx="1371719" cy="17192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9C1BE5-63A8-5E3C-5E84-77DEA5B4ED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2475" y="4908632"/>
            <a:ext cx="1396105" cy="1719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5DF1A2-753C-903E-FFBE-36C3865F0192}"/>
              </a:ext>
            </a:extLst>
          </p:cNvPr>
          <p:cNvSpPr txBox="1"/>
          <p:nvPr/>
        </p:nvSpPr>
        <p:spPr>
          <a:xfrm>
            <a:off x="2122697" y="4854121"/>
            <a:ext cx="6496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Эндопротезирование  суставов кисти и стопы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конструкцией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Neotech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2B3BC5C-0F7A-122E-7E78-7C299BF400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9654" y="5353117"/>
            <a:ext cx="1481456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2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Перспективы лечебной деятельности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27728" y="540060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18" y="970747"/>
            <a:ext cx="3773751" cy="2993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965" t="6109" r="7056" b="12433"/>
          <a:stretch/>
        </p:blipFill>
        <p:spPr>
          <a:xfrm>
            <a:off x="4810944" y="962735"/>
            <a:ext cx="4104456" cy="29933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03" y="4059186"/>
            <a:ext cx="3790766" cy="26622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88786" y="3964142"/>
            <a:ext cx="4955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Цифровое планирование операций на позвоночнике и суставах 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(программное обеспечение) </a:t>
            </a:r>
          </a:p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Роботизированная артропластика</a:t>
            </a:r>
          </a:p>
        </p:txBody>
      </p:sp>
    </p:spTree>
    <p:extLst>
      <p:ext uri="{BB962C8B-B14F-4D97-AF65-F5344CB8AC3E}">
        <p14:creationId xmlns:p14="http://schemas.microsoft.com/office/powerpoint/2010/main" val="18262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Юбиляры 2023 года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69B4A-0A85-0243-156A-6BB7A60F33A5}"/>
              </a:ext>
            </a:extLst>
          </p:cNvPr>
          <p:cNvSpPr txBox="1"/>
          <p:nvPr/>
        </p:nvSpPr>
        <p:spPr>
          <a:xfrm>
            <a:off x="68639" y="3473917"/>
            <a:ext cx="2805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solidFill>
                  <a:srgbClr val="FF0000"/>
                </a:solidFill>
              </a:rPr>
              <a:t>Пучиньян</a:t>
            </a:r>
            <a:r>
              <a:rPr lang="ru-RU" sz="1600" dirty="0">
                <a:solidFill>
                  <a:srgbClr val="FF0000"/>
                </a:solidFill>
              </a:rPr>
              <a:t> Даниил </a:t>
            </a:r>
            <a:r>
              <a:rPr lang="ru-RU" sz="1600" dirty="0" err="1">
                <a:solidFill>
                  <a:srgbClr val="FF0000"/>
                </a:solidFill>
              </a:rPr>
              <a:t>Миронович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5A38EF-5D51-4997-D790-00CF3F3AC25B}"/>
              </a:ext>
            </a:extLst>
          </p:cNvPr>
          <p:cNvSpPr txBox="1"/>
          <p:nvPr/>
        </p:nvSpPr>
        <p:spPr>
          <a:xfrm>
            <a:off x="-263574" y="3832672"/>
            <a:ext cx="35905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Главный научный сотрудник </a:t>
            </a:r>
          </a:p>
          <a:p>
            <a:pPr algn="ctr"/>
            <a:r>
              <a:rPr lang="ru-RU" sz="1200" dirty="0"/>
              <a:t>отдела фундаментальных и клинико-экспериментальных исследований </a:t>
            </a:r>
          </a:p>
          <a:p>
            <a:pPr algn="ctr"/>
            <a:r>
              <a:rPr lang="ru-RU" sz="1200" dirty="0"/>
              <a:t>доктор медицинских наук, профессор</a:t>
            </a:r>
          </a:p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1B063-1BAF-FAFC-5580-E8553C475E3D}"/>
              </a:ext>
            </a:extLst>
          </p:cNvPr>
          <p:cNvSpPr txBox="1"/>
          <p:nvPr/>
        </p:nvSpPr>
        <p:spPr>
          <a:xfrm>
            <a:off x="3173833" y="4739616"/>
            <a:ext cx="296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Представитель саратовской научно-педагогической школы биохимии соединительной ткани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1E72E-CF46-CA2D-5EFF-B28A11710D63}"/>
              </a:ext>
            </a:extLst>
          </p:cNvPr>
          <p:cNvSpPr txBox="1"/>
          <p:nvPr/>
        </p:nvSpPr>
        <p:spPr>
          <a:xfrm>
            <a:off x="3168583" y="3502477"/>
            <a:ext cx="2641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Карякина Елена Викторовна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E81D59-4467-30D8-AFD8-67B95E92C8AD}"/>
              </a:ext>
            </a:extLst>
          </p:cNvPr>
          <p:cNvSpPr txBox="1"/>
          <p:nvPr/>
        </p:nvSpPr>
        <p:spPr>
          <a:xfrm>
            <a:off x="3330715" y="3841031"/>
            <a:ext cx="2676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Главный научный сотрудник </a:t>
            </a:r>
          </a:p>
          <a:p>
            <a:pPr algn="ctr"/>
            <a:r>
              <a:rPr lang="ru-RU" sz="1200" dirty="0"/>
              <a:t>отдела фундаментальных и клинико-</a:t>
            </a:r>
          </a:p>
          <a:p>
            <a:pPr algn="ctr"/>
            <a:r>
              <a:rPr lang="ru-RU" sz="1200" dirty="0"/>
              <a:t>экспериментальных исследований </a:t>
            </a:r>
          </a:p>
          <a:p>
            <a:pPr algn="ctr"/>
            <a:r>
              <a:rPr lang="ru-RU" sz="1200" dirty="0"/>
              <a:t>доктор медицинских наук, профессор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0A78D4-9BC4-9E6C-5B9A-0D6BD378008F}"/>
              </a:ext>
            </a:extLst>
          </p:cNvPr>
          <p:cNvSpPr txBox="1"/>
          <p:nvPr/>
        </p:nvSpPr>
        <p:spPr>
          <a:xfrm>
            <a:off x="-76011" y="4728891"/>
            <a:ext cx="32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Идеолог </a:t>
            </a:r>
          </a:p>
          <a:p>
            <a:pPr algn="ctr"/>
            <a:r>
              <a:rPr lang="ru-RU" sz="1200" dirty="0"/>
              <a:t>Саратовской научно-педагогической школы </a:t>
            </a:r>
            <a:r>
              <a:rPr lang="ru-RU" sz="1200" dirty="0" err="1"/>
              <a:t>гемостазиологов</a:t>
            </a:r>
            <a:endParaRPr lang="ru-RU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5983A0-959C-B09B-3287-442EB8D3AB47}"/>
              </a:ext>
            </a:extLst>
          </p:cNvPr>
          <p:cNvSpPr txBox="1"/>
          <p:nvPr/>
        </p:nvSpPr>
        <p:spPr>
          <a:xfrm>
            <a:off x="5914953" y="3519206"/>
            <a:ext cx="3221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Муромцев Владимир Анатольевич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2AF256-A214-DEED-5938-7011D192C5D9}"/>
              </a:ext>
            </a:extLst>
          </p:cNvPr>
          <p:cNvSpPr txBox="1"/>
          <p:nvPr/>
        </p:nvSpPr>
        <p:spPr>
          <a:xfrm>
            <a:off x="6178733" y="3864114"/>
            <a:ext cx="3007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Врач травматолог-ортопед</a:t>
            </a:r>
          </a:p>
          <a:p>
            <a:pPr algn="ctr"/>
            <a:r>
              <a:rPr lang="ru-RU" sz="1200" dirty="0" err="1"/>
              <a:t>травматолого</a:t>
            </a:r>
            <a:r>
              <a:rPr lang="ru-RU" sz="1200" dirty="0"/>
              <a:t>-ортопедического отделения </a:t>
            </a:r>
          </a:p>
          <a:p>
            <a:pPr algn="ctr"/>
            <a:r>
              <a:rPr lang="ru-RU" sz="1200" dirty="0"/>
              <a:t>№2</a:t>
            </a:r>
          </a:p>
          <a:p>
            <a:pPr algn="ctr"/>
            <a:r>
              <a:rPr lang="ru-RU" sz="1200" dirty="0"/>
              <a:t>кандидат медицинских наук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D22F3E-4D18-8949-6A06-11916CCAAC71}"/>
              </a:ext>
            </a:extLst>
          </p:cNvPr>
          <p:cNvSpPr txBox="1"/>
          <p:nvPr/>
        </p:nvSpPr>
        <p:spPr>
          <a:xfrm>
            <a:off x="6153462" y="4746034"/>
            <a:ext cx="296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Внедрил новый метод </a:t>
            </a:r>
            <a:r>
              <a:rPr lang="ru-RU" sz="1200" dirty="0" err="1"/>
              <a:t>артродезирования</a:t>
            </a:r>
            <a:r>
              <a:rPr lang="ru-RU" sz="1200" dirty="0"/>
              <a:t> тазобедренного сустава с фиксацией стержневым аппаратом ЦИТО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AC2A1A-86D0-07BF-4F89-4DFF51A8D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0" y="5607431"/>
            <a:ext cx="7403953" cy="1257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926" y="944964"/>
            <a:ext cx="2029449" cy="2564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7036" y="761006"/>
            <a:ext cx="937110" cy="768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94" y="959545"/>
            <a:ext cx="2029440" cy="25774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5" y="756229"/>
            <a:ext cx="915696" cy="7668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3312" y="983501"/>
            <a:ext cx="2070336" cy="253666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3008" y="762288"/>
            <a:ext cx="904928" cy="7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1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Утраты 2023 года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4270" y="632516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69B4A-0A85-0243-156A-6BB7A60F33A5}"/>
              </a:ext>
            </a:extLst>
          </p:cNvPr>
          <p:cNvSpPr txBox="1"/>
          <p:nvPr/>
        </p:nvSpPr>
        <p:spPr>
          <a:xfrm>
            <a:off x="811324" y="2339769"/>
            <a:ext cx="2514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Куркин Сергей Алексеевич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5A38EF-5D51-4997-D790-00CF3F3AC25B}"/>
              </a:ext>
            </a:extLst>
          </p:cNvPr>
          <p:cNvSpPr txBox="1"/>
          <p:nvPr/>
        </p:nvSpPr>
        <p:spPr>
          <a:xfrm>
            <a:off x="283681" y="2548687"/>
            <a:ext cx="3590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Заведующий детским </a:t>
            </a:r>
            <a:r>
              <a:rPr lang="ru-RU" sz="1000" dirty="0" err="1"/>
              <a:t>травматолого</a:t>
            </a:r>
            <a:r>
              <a:rPr lang="ru-RU" sz="1000" dirty="0"/>
              <a:t>-ортопедическим отделением</a:t>
            </a:r>
          </a:p>
          <a:p>
            <a:pPr algn="ctr"/>
            <a:r>
              <a:rPr lang="ru-RU" sz="1000" dirty="0"/>
              <a:t>кандидат медицинских наук</a:t>
            </a:r>
          </a:p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1B063-1BAF-FAFC-5580-E8553C475E3D}"/>
              </a:ext>
            </a:extLst>
          </p:cNvPr>
          <p:cNvSpPr txBox="1"/>
          <p:nvPr/>
        </p:nvSpPr>
        <p:spPr>
          <a:xfrm>
            <a:off x="568465" y="6015344"/>
            <a:ext cx="2963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Изучала состояние гуморальной естественной защиты организма при повреждениях костей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1E72E-CF46-CA2D-5EFF-B28A11710D63}"/>
              </a:ext>
            </a:extLst>
          </p:cNvPr>
          <p:cNvSpPr txBox="1"/>
          <p:nvPr/>
        </p:nvSpPr>
        <p:spPr>
          <a:xfrm>
            <a:off x="755419" y="5192746"/>
            <a:ext cx="2742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Позднякова Белла Яковлевна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E81D59-4467-30D8-AFD8-67B95E92C8AD}"/>
              </a:ext>
            </a:extLst>
          </p:cNvPr>
          <p:cNvSpPr txBox="1"/>
          <p:nvPr/>
        </p:nvSpPr>
        <p:spPr>
          <a:xfrm>
            <a:off x="556520" y="5409903"/>
            <a:ext cx="302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Руководитель лаборатории иммунологии, бактериологии, консервации и трансплантации </a:t>
            </a:r>
            <a:r>
              <a:rPr lang="ru-RU" sz="10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аллотканей</a:t>
            </a:r>
            <a:endParaRPr 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000" dirty="0"/>
              <a:t>кандидат биологических наук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0A78D4-9BC4-9E6C-5B9A-0D6BD378008F}"/>
              </a:ext>
            </a:extLst>
          </p:cNvPr>
          <p:cNvSpPr txBox="1"/>
          <p:nvPr/>
        </p:nvSpPr>
        <p:spPr>
          <a:xfrm>
            <a:off x="448816" y="2984902"/>
            <a:ext cx="32394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Предложил вариант лечения </a:t>
            </a:r>
            <a:r>
              <a:rPr lang="ru-RU" sz="1100" dirty="0" err="1"/>
              <a:t>кифотической</a:t>
            </a:r>
            <a:r>
              <a:rPr lang="ru-RU" sz="1100" dirty="0"/>
              <a:t> деформации, а также конструкцию устройства для коррекции и фиксации позвоночника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5983A0-959C-B09B-3287-442EB8D3AB47}"/>
              </a:ext>
            </a:extLst>
          </p:cNvPr>
          <p:cNvSpPr txBox="1"/>
          <p:nvPr/>
        </p:nvSpPr>
        <p:spPr>
          <a:xfrm>
            <a:off x="5255406" y="2339769"/>
            <a:ext cx="2997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Коршунов Геннадий Васильевич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D22F3E-4D18-8949-6A06-11916CCAAC71}"/>
              </a:ext>
            </a:extLst>
          </p:cNvPr>
          <p:cNvSpPr txBox="1"/>
          <p:nvPr/>
        </p:nvSpPr>
        <p:spPr>
          <a:xfrm>
            <a:off x="4835904" y="3047377"/>
            <a:ext cx="4060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Одним из первых ученых в России </a:t>
            </a:r>
          </a:p>
          <a:p>
            <a:pPr algn="ctr"/>
            <a:r>
              <a:rPr lang="ru-RU" sz="1100" dirty="0"/>
              <a:t>и первый в Саратове, защитивший докторскую диссертацию по специальности «клиническая лабораторная диагностика»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046" y="3592769"/>
            <a:ext cx="1401551" cy="16773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711" y="710778"/>
            <a:ext cx="1472122" cy="16686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/>
          <a:srcRect l="5301" t="3316" r="5301" b="4821"/>
          <a:stretch/>
        </p:blipFill>
        <p:spPr>
          <a:xfrm>
            <a:off x="1426046" y="712050"/>
            <a:ext cx="1401551" cy="17061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363" y="455567"/>
            <a:ext cx="864535" cy="6714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68" y="6396156"/>
            <a:ext cx="8591550" cy="6208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363" y="3522924"/>
            <a:ext cx="865707" cy="67061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363" y="3564009"/>
            <a:ext cx="865707" cy="670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1775" y="455567"/>
            <a:ext cx="865707" cy="6706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90937" y="2591447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dirty="0"/>
              <a:t>Главный научный сотрудник </a:t>
            </a:r>
          </a:p>
          <a:p>
            <a:pPr algn="ctr"/>
            <a:r>
              <a:rPr lang="ru-RU" sz="1000" dirty="0"/>
              <a:t>отдела фундаментальных и клинико-экспериментальных исследований</a:t>
            </a:r>
          </a:p>
          <a:p>
            <a:pPr algn="ctr"/>
            <a:r>
              <a:rPr lang="ru-RU" sz="1000" dirty="0"/>
              <a:t>доктор медицинских наук, профессор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7282" y="3636580"/>
            <a:ext cx="1401551" cy="1725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01E72E-CF46-CA2D-5EFF-B28A11710D63}"/>
              </a:ext>
            </a:extLst>
          </p:cNvPr>
          <p:cNvSpPr txBox="1"/>
          <p:nvPr/>
        </p:nvSpPr>
        <p:spPr>
          <a:xfrm>
            <a:off x="5260870" y="5291837"/>
            <a:ext cx="3232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srgbClr val="FF0000"/>
                </a:solidFill>
              </a:rPr>
              <a:t>Олешев</a:t>
            </a:r>
            <a:r>
              <a:rPr lang="ru-RU" sz="1600" dirty="0">
                <a:solidFill>
                  <a:srgbClr val="FF0000"/>
                </a:solidFill>
              </a:rPr>
              <a:t> Роман Владимирович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E81D59-4467-30D8-AFD8-67B95E92C8AD}"/>
              </a:ext>
            </a:extLst>
          </p:cNvPr>
          <p:cNvSpPr txBox="1"/>
          <p:nvPr/>
        </p:nvSpPr>
        <p:spPr>
          <a:xfrm>
            <a:off x="5345502" y="5531300"/>
            <a:ext cx="3024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Врач-рентгенолог отделения лучевой диагностики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82411" y="580642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Эксперт по методам классической рентгенологии и магнитно-резонансной диагностики заболеваний </a:t>
            </a:r>
          </a:p>
          <a:p>
            <a:pPr algn="ctr"/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повреждений у взрослых и детей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3112" y="3585066"/>
            <a:ext cx="865707" cy="6706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2220" y="984865"/>
            <a:ext cx="1475617" cy="1424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5380" y="3815184"/>
            <a:ext cx="1475360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5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9984DA-653A-7D3E-5BBD-3B0192E75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100" y="2881585"/>
            <a:ext cx="2209428" cy="220942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 fontScale="90000"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Передовой опыт врачей НИИТОН СГМУ помогает вернуть здоровье бойцам СВО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732" y="726464"/>
            <a:ext cx="3810330" cy="238374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04048" y="2545129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Rubik"/>
              </a:rPr>
              <a:t>Храни Господь, солдат, ведь на войне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Они дорогой храбрых в бой вступают.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И в том огне безжалостных атак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Спиной к спине Россию защищают.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Зажгите в Храмах свечи у Икон,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Молитесь, чтоб домой смогли вернуться.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Ведь жизнь свою поставили на кон.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Так пусть в боях со смертью разминутся.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Вы помяните тех, кто не придёт,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Они в атаках жизни положили.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Пусть Ангел их души вознесёт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Они сражались, чтоб мы в мире жили.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И вновь заря взойдёт на небеса,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Как жаль, вам, пацаны, её не встретить.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Слезой застынет на траве роса,</a:t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  <a:latin typeface="Rubik"/>
              </a:rPr>
              <a:t>Но ваши души звёздами нам светят.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72832" y="6488668"/>
            <a:ext cx="2956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Rubik"/>
              </a:rPr>
              <a:t>доброволец Юрий Колчак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01" y="742474"/>
            <a:ext cx="1992293" cy="22094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13894" t="13716" r="46947" b="31419"/>
          <a:stretch/>
        </p:blipFill>
        <p:spPr>
          <a:xfrm>
            <a:off x="207306" y="726464"/>
            <a:ext cx="2382100" cy="17281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BF72FC-57E6-932B-4CDD-721FD4958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6" y="2561694"/>
            <a:ext cx="2379053" cy="17842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49E135-FE02-CCD6-F7BA-AF5C3DFA2D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1"/>
          <a:stretch/>
        </p:blipFill>
        <p:spPr>
          <a:xfrm>
            <a:off x="2073043" y="4962054"/>
            <a:ext cx="2644214" cy="18021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D68C1F-A4BD-ADAC-B49A-D3E6239C74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078847"/>
            <a:ext cx="1887008" cy="251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39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Спортивные достижения и популяризация ЗОЖ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99B7A-7510-7E04-DE20-155DFDF8CB33}"/>
              </a:ext>
            </a:extLst>
          </p:cNvPr>
          <p:cNvSpPr txBox="1"/>
          <p:nvPr/>
        </p:nvSpPr>
        <p:spPr>
          <a:xfrm>
            <a:off x="886199" y="328079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Чемпионат России по хоккею среди медиков (А. </a:t>
            </a:r>
            <a:r>
              <a:rPr lang="ru-RU" sz="1400" dirty="0" err="1"/>
              <a:t>Чибриков</a:t>
            </a:r>
            <a:r>
              <a:rPr lang="ru-RU" sz="14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AC7452-6918-6263-FC45-2261390ED76A}"/>
              </a:ext>
            </a:extLst>
          </p:cNvPr>
          <p:cNvSpPr txBox="1"/>
          <p:nvPr/>
        </p:nvSpPr>
        <p:spPr>
          <a:xfrm>
            <a:off x="5713940" y="3412011"/>
            <a:ext cx="1726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Рыбаковская</a:t>
            </a:r>
            <a:r>
              <a:rPr lang="ru-RU" sz="1400" dirty="0"/>
              <a:t> лыжня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916CE-08C9-BBBE-07EA-77E6698CFFCE}"/>
              </a:ext>
            </a:extLst>
          </p:cNvPr>
          <p:cNvSpPr txBox="1"/>
          <p:nvPr/>
        </p:nvSpPr>
        <p:spPr>
          <a:xfrm>
            <a:off x="1475656" y="6413698"/>
            <a:ext cx="2059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Тренировка по дайвингу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209924-714B-6914-EB8E-A3A4E65C49E8}"/>
              </a:ext>
            </a:extLst>
          </p:cNvPr>
          <p:cNvSpPr txBox="1"/>
          <p:nvPr/>
        </p:nvSpPr>
        <p:spPr>
          <a:xfrm>
            <a:off x="5881655" y="6385023"/>
            <a:ext cx="1588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Теннис без границ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117" y="3940324"/>
            <a:ext cx="3505845" cy="2345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117" y="905414"/>
            <a:ext cx="3494941" cy="23317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681" y="3970344"/>
            <a:ext cx="3494941" cy="2329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1" y="902964"/>
            <a:ext cx="3494941" cy="23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4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A6307B3-E17C-E7BE-B94C-65F71D3C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0D1C78-8EC4-F460-20FA-B9B2FBF62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46"/>
            <a:ext cx="9144000" cy="68421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00AF3F-0B52-3A56-C660-D7197380859D}"/>
              </a:ext>
            </a:extLst>
          </p:cNvPr>
          <p:cNvSpPr txBox="1"/>
          <p:nvPr/>
        </p:nvSpPr>
        <p:spPr>
          <a:xfrm>
            <a:off x="623813" y="5080546"/>
            <a:ext cx="3819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Желаю в этот новый год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Поменьше грусти и забот,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Побольше счастья и добра,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Улыбок, нежности, тепла!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9FE848-2EDF-D7D6-B496-C1D0BAD93D85}"/>
              </a:ext>
            </a:extLst>
          </p:cNvPr>
          <p:cNvSpPr txBox="1"/>
          <p:nvPr/>
        </p:nvSpPr>
        <p:spPr>
          <a:xfrm>
            <a:off x="4170371" y="5069539"/>
            <a:ext cx="45164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Чтоб были верными друзья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И очень дружною семья,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Чтоб каждый день удачным был,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И чтоб на все хватало сил!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5673DCA-1F21-F5F4-1EFC-C885EB431D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046" r="7933"/>
          <a:stretch/>
        </p:blipFill>
        <p:spPr>
          <a:xfrm>
            <a:off x="8467212" y="50242"/>
            <a:ext cx="676788" cy="680775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DE89AD4-FEFB-2C53-2455-BA8950F5D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5" y="24089"/>
            <a:ext cx="676715" cy="68098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059EB61-AB1C-649C-D2DA-7FFB4610714E}"/>
              </a:ext>
            </a:extLst>
          </p:cNvPr>
          <p:cNvSpPr txBox="1"/>
          <p:nvPr/>
        </p:nvSpPr>
        <p:spPr>
          <a:xfrm>
            <a:off x="2489754" y="-48528"/>
            <a:ext cx="4491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 Новым 2024 годом!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518" y="671651"/>
            <a:ext cx="6321275" cy="42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плановых показателей научной работы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0" y="332656"/>
            <a:ext cx="8782599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FABB5-F86D-B72E-76E4-455C80345BEB}"/>
              </a:ext>
            </a:extLst>
          </p:cNvPr>
          <p:cNvSpPr txBox="1"/>
          <p:nvPr/>
        </p:nvSpPr>
        <p:spPr>
          <a:xfrm>
            <a:off x="3517169" y="741566"/>
            <a:ext cx="529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Исследовательская инфраструктура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D017B0-9733-70DE-87C5-AD8F290D0D74}"/>
              </a:ext>
            </a:extLst>
          </p:cNvPr>
          <p:cNvSpPr txBox="1"/>
          <p:nvPr/>
        </p:nvSpPr>
        <p:spPr>
          <a:xfrm>
            <a:off x="2142530" y="1042645"/>
            <a:ext cx="6934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Отдел научно-технической информации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руководитель: патентный поверенный РФ Рожкова Ю.Ю.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Отдел инновационных проектов в травматологии и ортопедии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руководитель: Почетный директор НИИТОН, заслуженный врач РФ, д.м.н. профессор Норкин И.А.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Отдел инновационных проектов в нейрохирургии и вертебрологии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руководитель: д.м.н. Бажанов С.П.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Отдел фундаментальных и клинико-экспериментальных исследований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руководитель: к.б.н. Гладкова Е.В.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31" y="741566"/>
            <a:ext cx="1633870" cy="22501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0C1AD3-0116-BD7F-0694-FC8A98C31E6C}"/>
              </a:ext>
            </a:extLst>
          </p:cNvPr>
          <p:cNvSpPr txBox="1"/>
          <p:nvPr/>
        </p:nvSpPr>
        <p:spPr>
          <a:xfrm>
            <a:off x="2845448" y="2530486"/>
            <a:ext cx="541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государственного задания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тематик)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5159" y="2975362"/>
            <a:ext cx="39619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средств, эффективных в отношении пленкообразующих микроорганизмов при лечении инфекционных осложнений </a:t>
            </a:r>
            <a:r>
              <a:rPr lang="ru-RU" sz="105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эндопротезирования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суставов</a:t>
            </a:r>
          </a:p>
          <a:p>
            <a:pPr algn="just" defTabSz="685800"/>
            <a:r>
              <a:rPr lang="ru-RU" sz="105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д.м.н. доцент В.Ю. Ульянов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067" y="3617669"/>
            <a:ext cx="396292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цифровой персонализированной интеллектуальной системы объективизации </a:t>
            </a:r>
            <a:r>
              <a:rPr lang="ru-RU" sz="105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субхондрального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ремоделирования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ранней диагностики </a:t>
            </a:r>
            <a:r>
              <a:rPr lang="ru-RU" sz="105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остеоартроза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математической модели прогнозирования прогрессирования воспалительно-дегенеративных изменений в опорных соединительных тканях</a:t>
            </a:r>
          </a:p>
          <a:p>
            <a:pPr algn="just" defTabSz="685800"/>
            <a:r>
              <a:rPr lang="ru-RU" sz="105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д.м.н. доцент В.Ю. Ульянов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722" y="5199919"/>
            <a:ext cx="396292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системы прогнозирования и профилактики неблагоприятных исходов хирургического лечения травм грудного и поясничного отделов позвоночника на основе комплексного персонализированного анализа скорости репарации позвонков</a:t>
            </a:r>
          </a:p>
          <a:p>
            <a:pPr algn="just" defTabSz="685800"/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д.м.н. В.В. Островский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6380" y="6151037"/>
            <a:ext cx="3962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системы поддержки принятия врачебных решений при комплексном лечении травм периферической нервной системы методами </a:t>
            </a:r>
            <a:r>
              <a:rPr lang="ru-RU" sz="105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электронейромодуляции</a:t>
            </a:r>
            <a:endParaRPr lang="ru-RU" sz="1050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ru-RU" sz="105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05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д.м.н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 Островский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5066" y="4573524"/>
            <a:ext cx="39629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персонализированного подхода к выбору тактики хирургической реабилитации пациентов с последствиями внутрисуставных повреждений дистального отдела костей голени</a:t>
            </a:r>
          </a:p>
          <a:p>
            <a:pPr algn="just" defTabSz="685800"/>
            <a:r>
              <a:rPr lang="ru-RU" sz="105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05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д.м.н. профессор И.А. </a:t>
            </a:r>
            <a:r>
              <a:rPr lang="ru-RU" sz="1050" dirty="0" err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Норкин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068644" y="2899818"/>
            <a:ext cx="10656" cy="3946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100581" y="2891432"/>
            <a:ext cx="4905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в рецензируемых журналах – 12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Препринты – 5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Тезисы в сборниках конференций – 25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интеллектуальной собственности – 4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Доклады – 53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и проведено – 8 мероприятий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553" y="4231167"/>
            <a:ext cx="1574575" cy="13255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971" y="4231167"/>
            <a:ext cx="1647342" cy="133177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711" y="5554716"/>
            <a:ext cx="1583417" cy="12911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2063" y="5562943"/>
            <a:ext cx="1647093" cy="129111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6891" y="4231168"/>
            <a:ext cx="1775043" cy="133177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5071" y="5562943"/>
            <a:ext cx="1773441" cy="129505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266512" y="1063912"/>
            <a:ext cx="1812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15 млн рублей</a:t>
            </a:r>
          </a:p>
          <a:p>
            <a:pPr algn="ctr"/>
            <a:r>
              <a:rPr lang="ru-RU" sz="1000" b="1" dirty="0">
                <a:solidFill>
                  <a:srgbClr val="FF0000"/>
                </a:solidFill>
              </a:rPr>
              <a:t>доход по НИР</a:t>
            </a:r>
          </a:p>
        </p:txBody>
      </p:sp>
    </p:spTree>
    <p:extLst>
      <p:ext uri="{BB962C8B-B14F-4D97-AF65-F5344CB8AC3E}">
        <p14:creationId xmlns:p14="http://schemas.microsoft.com/office/powerpoint/2010/main" val="336403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Клиническая апробация новых способов лечения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3D6DD-4BB9-A0AA-E299-8CF62D719407}"/>
              </a:ext>
            </a:extLst>
          </p:cNvPr>
          <p:cNvSpPr txBox="1"/>
          <p:nvPr/>
        </p:nvSpPr>
        <p:spPr>
          <a:xfrm>
            <a:off x="2719431" y="1292278"/>
            <a:ext cx="59366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«Клиническая апробация  метода дифференцированного хирургического лечения взрослых пациентов со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спондилолистезом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направленного на устранение смещения поясничных позвонков по сравнению со стандартной дорзальной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декомпрессивно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-стабилизирующей методикой» (идентификационный № 2020-38-1)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C45111-9C33-2371-1CD7-43332FD40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45" y="901905"/>
            <a:ext cx="2353444" cy="2353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AD4C8C-86FC-B2A6-0581-806A41C3C80E}"/>
              </a:ext>
            </a:extLst>
          </p:cNvPr>
          <p:cNvSpPr txBox="1"/>
          <p:nvPr/>
        </p:nvSpPr>
        <p:spPr>
          <a:xfrm>
            <a:off x="755576" y="3244334"/>
            <a:ext cx="114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 Шульга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9F1E4-9FA4-F45F-21EC-13CD62B6FD3D}"/>
              </a:ext>
            </a:extLst>
          </p:cNvPr>
          <p:cNvSpPr txBox="1"/>
          <p:nvPr/>
        </p:nvSpPr>
        <p:spPr>
          <a:xfrm>
            <a:off x="4615557" y="2998955"/>
            <a:ext cx="2260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 пациентов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E5FD72-B4D1-3923-F543-9D61DE35B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45" y="3711020"/>
            <a:ext cx="2353444" cy="24116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B3317E-3338-56AB-F5A2-2ED84D82B02D}"/>
              </a:ext>
            </a:extLst>
          </p:cNvPr>
          <p:cNvSpPr txBox="1"/>
          <p:nvPr/>
        </p:nvSpPr>
        <p:spPr>
          <a:xfrm>
            <a:off x="711220" y="6313689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Шпиняк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31453-13A0-83B2-B779-7186BBFAB011}"/>
              </a:ext>
            </a:extLst>
          </p:cNvPr>
          <p:cNvSpPr txBox="1"/>
          <p:nvPr/>
        </p:nvSpPr>
        <p:spPr>
          <a:xfrm>
            <a:off x="4716016" y="633446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пациентов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F3E2A-83E3-F313-41DC-282C325970C5}"/>
              </a:ext>
            </a:extLst>
          </p:cNvPr>
          <p:cNvSpPr txBox="1"/>
          <p:nvPr/>
        </p:nvSpPr>
        <p:spPr>
          <a:xfrm>
            <a:off x="2719431" y="3442640"/>
            <a:ext cx="59366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«Клиническая апробация метода локального применения комплексного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пиобактериофага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при хирургической санации на фоне системной антибактериальной терапии при лечении пациентов с хронической инфекцией и воспалительной реакцией, обусловленной эндопротезированием (Т84.5), для повышения эффективности купирования инфекционного процесса в сравнении со стандартной методикой хирургической санации с системной антибактериальной терапией» (идентификационный № 2021-6-3)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0655" y="729525"/>
            <a:ext cx="20083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14,3 млн рублей</a:t>
            </a:r>
          </a:p>
          <a:p>
            <a:pPr algn="ctr"/>
            <a:r>
              <a:rPr lang="ru-RU" sz="1000" b="1" dirty="0">
                <a:solidFill>
                  <a:srgbClr val="FF0000"/>
                </a:solidFill>
              </a:rPr>
              <a:t>доход по НИР</a:t>
            </a:r>
          </a:p>
        </p:txBody>
      </p:sp>
    </p:spTree>
    <p:extLst>
      <p:ext uri="{BB962C8B-B14F-4D97-AF65-F5344CB8AC3E}">
        <p14:creationId xmlns:p14="http://schemas.microsoft.com/office/powerpoint/2010/main" val="1938456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 fontScale="90000"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Клинические исследования (испытания) медицинских изделий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r="9816"/>
          <a:stretch/>
        </p:blipFill>
        <p:spPr>
          <a:xfrm>
            <a:off x="973356" y="1143119"/>
            <a:ext cx="7164909" cy="5287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83360" y="729525"/>
            <a:ext cx="16828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1 млн рублей</a:t>
            </a:r>
          </a:p>
          <a:p>
            <a:pPr algn="ctr"/>
            <a:r>
              <a:rPr lang="ru-RU" sz="1000" b="1" dirty="0">
                <a:solidFill>
                  <a:srgbClr val="FF0000"/>
                </a:solidFill>
              </a:rPr>
              <a:t>доход по НИР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097" y="2536668"/>
            <a:ext cx="959315" cy="1272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691" y="3848720"/>
            <a:ext cx="944721" cy="1160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3097" y="5062398"/>
            <a:ext cx="959315" cy="13204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" y="1156092"/>
            <a:ext cx="963940" cy="12720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" y="2441143"/>
            <a:ext cx="963940" cy="12269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701132"/>
            <a:ext cx="973356" cy="13204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34FD41-831B-4C0D-D890-2610676C3D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" y="5062397"/>
            <a:ext cx="980728" cy="13204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60A777-143E-F1E5-91F7-FDB7415259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44" y="1174926"/>
            <a:ext cx="978103" cy="13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8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Коммерциализация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научных разработок 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r="6300"/>
          <a:stretch/>
        </p:blipFill>
        <p:spPr>
          <a:xfrm>
            <a:off x="1526179" y="710778"/>
            <a:ext cx="5748027" cy="3410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762" y="2449771"/>
            <a:ext cx="1481711" cy="14723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AD4C8C-86FC-B2A6-0581-806A41C3C80E}"/>
              </a:ext>
            </a:extLst>
          </p:cNvPr>
          <p:cNvSpPr txBox="1"/>
          <p:nvPr/>
        </p:nvSpPr>
        <p:spPr>
          <a:xfrm>
            <a:off x="7465518" y="3854429"/>
            <a:ext cx="147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Горякин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567" y="694709"/>
            <a:ext cx="1448381" cy="14153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AD4C8C-86FC-B2A6-0581-806A41C3C80E}"/>
              </a:ext>
            </a:extLst>
          </p:cNvPr>
          <p:cNvSpPr txBox="1"/>
          <p:nvPr/>
        </p:nvSpPr>
        <p:spPr>
          <a:xfrm>
            <a:off x="7333570" y="2073415"/>
            <a:ext cx="172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Р.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Зубавленко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75" y="4149080"/>
            <a:ext cx="4126185" cy="27089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482" y="4149079"/>
            <a:ext cx="4340728" cy="26974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216" y="710778"/>
            <a:ext cx="1310282" cy="14069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EAD4C8C-86FC-B2A6-0581-806A41C3C80E}"/>
              </a:ext>
            </a:extLst>
          </p:cNvPr>
          <p:cNvSpPr txBox="1"/>
          <p:nvPr/>
        </p:nvSpPr>
        <p:spPr>
          <a:xfrm>
            <a:off x="162498" y="2089430"/>
            <a:ext cx="172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В. Ульянов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AD4C8C-86FC-B2A6-0581-806A41C3C80E}"/>
              </a:ext>
            </a:extLst>
          </p:cNvPr>
          <p:cNvSpPr txBox="1"/>
          <p:nvPr/>
        </p:nvSpPr>
        <p:spPr>
          <a:xfrm>
            <a:off x="162498" y="3801168"/>
            <a:ext cx="147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Ю. Рожкова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CE2CFF-F3BB-0116-8E1C-107021CA40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661" y="2430471"/>
            <a:ext cx="1283998" cy="14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4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 перспективных научных исследований 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934" y="789528"/>
            <a:ext cx="813900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системы оценки эффективности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ортобиологических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методов лечения дегенеративных заболеваний крупных суставов у детей </a:t>
            </a:r>
          </a:p>
          <a:p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д.м.н. доцент В.Ю. Ульянов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10" y="1129898"/>
            <a:ext cx="1658256" cy="1987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AD4C8C-86FC-B2A6-0581-806A41C3C80E}"/>
              </a:ext>
            </a:extLst>
          </p:cNvPr>
          <p:cNvSpPr txBox="1"/>
          <p:nvPr/>
        </p:nvSpPr>
        <p:spPr>
          <a:xfrm>
            <a:off x="7452320" y="3212975"/>
            <a:ext cx="147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Сертакова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074" y="1586298"/>
            <a:ext cx="6030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Модифицирована модель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остеонекроза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вызванная нетравматическими факторами, сформированная с использованием молодняка кролика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430" y="2141069"/>
            <a:ext cx="2195473" cy="1530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322" y="3494593"/>
            <a:ext cx="4698979" cy="3433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657" y="5165890"/>
            <a:ext cx="4445201" cy="1692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8170" y="2077771"/>
            <a:ext cx="3134427" cy="311643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205211" y="3635990"/>
            <a:ext cx="1891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Воспроизведены</a:t>
            </a:r>
          </a:p>
          <a:p>
            <a:pPr algn="ctr"/>
            <a:r>
              <a:rPr lang="ru-RU" sz="1200" dirty="0"/>
              <a:t>отдельные звенья </a:t>
            </a:r>
            <a:r>
              <a:rPr lang="ru-RU" sz="1200" dirty="0" err="1"/>
              <a:t>остеонекроза</a:t>
            </a:r>
            <a:r>
              <a:rPr lang="ru-RU" sz="1200" dirty="0"/>
              <a:t>, которые не регрессировали в течение последующих 45 суток патофизиологического эксперимента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95713" y="1063204"/>
            <a:ext cx="1878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0,7 млн рублей</a:t>
            </a:r>
          </a:p>
          <a:p>
            <a:pPr algn="ctr"/>
            <a:r>
              <a:rPr lang="ru-RU" sz="1000" b="1" dirty="0">
                <a:solidFill>
                  <a:srgbClr val="FF0000"/>
                </a:solidFill>
              </a:rPr>
              <a:t>доход по НИР</a:t>
            </a:r>
          </a:p>
        </p:txBody>
      </p:sp>
    </p:spTree>
    <p:extLst>
      <p:ext uri="{BB962C8B-B14F-4D97-AF65-F5344CB8AC3E}">
        <p14:creationId xmlns:p14="http://schemas.microsoft.com/office/powerpoint/2010/main" val="30032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 fontScale="90000"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Успешная защита кандидатской диссертации Сергея </a:t>
            </a:r>
            <a:r>
              <a:rPr lang="ru-RU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Мизюрова</a:t>
            </a:r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63524" y="540060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4245E-64C1-3156-6733-133A364033B3}"/>
              </a:ext>
            </a:extLst>
          </p:cNvPr>
          <p:cNvSpPr txBox="1"/>
          <p:nvPr/>
        </p:nvSpPr>
        <p:spPr>
          <a:xfrm>
            <a:off x="4820916" y="6286971"/>
            <a:ext cx="3464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Москва, 25.12.2023 г.</a:t>
            </a:r>
          </a:p>
          <a:p>
            <a:pPr algn="ctr"/>
            <a:r>
              <a:rPr lang="ru-RU" sz="1400" dirty="0" err="1"/>
              <a:t>Сеченовский</a:t>
            </a:r>
            <a:r>
              <a:rPr lang="ru-RU" sz="1400" dirty="0"/>
              <a:t> университет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0B732-262D-B3C0-C9AA-DBC483B70EA5}"/>
              </a:ext>
            </a:extLst>
          </p:cNvPr>
          <p:cNvSpPr txBox="1"/>
          <p:nvPr/>
        </p:nvSpPr>
        <p:spPr>
          <a:xfrm>
            <a:off x="3317525" y="875028"/>
            <a:ext cx="56629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Rubik"/>
              </a:rPr>
              <a:t>«Хирургическое лечение агрессивных </a:t>
            </a:r>
            <a:r>
              <a:rPr lang="ru-RU" b="1" i="0" dirty="0" err="1">
                <a:solidFill>
                  <a:srgbClr val="FF0000"/>
                </a:solidFill>
                <a:effectLst/>
                <a:latin typeface="Rubik"/>
              </a:rPr>
              <a:t>гемангиом</a:t>
            </a:r>
            <a:r>
              <a:rPr lang="ru-RU" b="1" i="0" dirty="0">
                <a:solidFill>
                  <a:srgbClr val="FF0000"/>
                </a:solidFill>
                <a:effectLst/>
                <a:latin typeface="Rubik"/>
              </a:rPr>
              <a:t> позвоночника» </a:t>
            </a:r>
          </a:p>
          <a:p>
            <a:pPr algn="ctr"/>
            <a:endParaRPr lang="ru-RU" b="0" i="0" dirty="0">
              <a:solidFill>
                <a:srgbClr val="000000"/>
              </a:solidFill>
              <a:effectLst/>
              <a:latin typeface="Rubik"/>
            </a:endParaRP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Rubik"/>
              </a:rPr>
              <a:t>3.1.8 – травматология и ортопедия 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A81A4-6CC2-0244-08D7-B208855DAE44}"/>
              </a:ext>
            </a:extLst>
          </p:cNvPr>
          <p:cNvSpPr txBox="1"/>
          <p:nvPr/>
        </p:nvSpPr>
        <p:spPr>
          <a:xfrm>
            <a:off x="3476446" y="2595868"/>
            <a:ext cx="56091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Rubik"/>
              </a:rPr>
              <a:t>Для снижения количества осложнений хирургического лечения агрессивных </a:t>
            </a:r>
            <a:r>
              <a:rPr lang="ru-RU" dirty="0" err="1">
                <a:solidFill>
                  <a:srgbClr val="000000"/>
                </a:solidFill>
                <a:latin typeface="Rubik"/>
              </a:rPr>
              <a:t>гемангиом</a:t>
            </a:r>
            <a:r>
              <a:rPr lang="ru-RU" dirty="0">
                <a:solidFill>
                  <a:srgbClr val="000000"/>
                </a:solidFill>
                <a:latin typeface="Rubik"/>
              </a:rPr>
              <a:t> позвоночника необходим учет факторов риска при предоперационном планировании с использованием разработанного алгоритма.</a:t>
            </a:r>
          </a:p>
          <a:p>
            <a:pPr algn="just"/>
            <a:endParaRPr lang="ru-RU" dirty="0">
              <a:solidFill>
                <a:srgbClr val="000000"/>
              </a:solidFill>
              <a:latin typeface="Rubik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Rubik"/>
              </a:rPr>
              <a:t>При определении показаний к выполнению </a:t>
            </a:r>
            <a:r>
              <a:rPr lang="ru-RU" dirty="0" err="1">
                <a:solidFill>
                  <a:srgbClr val="000000"/>
                </a:solidFill>
                <a:latin typeface="Rubik"/>
              </a:rPr>
              <a:t>вертебро</a:t>
            </a:r>
            <a:r>
              <a:rPr lang="ru-RU" dirty="0">
                <a:solidFill>
                  <a:srgbClr val="000000"/>
                </a:solidFill>
                <a:latin typeface="Rubik"/>
              </a:rPr>
              <a:t>- и </a:t>
            </a:r>
            <a:r>
              <a:rPr lang="ru-RU" dirty="0" err="1">
                <a:solidFill>
                  <a:srgbClr val="000000"/>
                </a:solidFill>
                <a:latin typeface="Rubik"/>
              </a:rPr>
              <a:t>кифопластики</a:t>
            </a:r>
            <a:r>
              <a:rPr lang="ru-RU" dirty="0">
                <a:solidFill>
                  <a:srgbClr val="000000"/>
                </a:solidFill>
                <a:latin typeface="Rubik"/>
              </a:rPr>
              <a:t> у пациентов с агрессивными </a:t>
            </a:r>
            <a:r>
              <a:rPr lang="ru-RU" dirty="0" err="1">
                <a:solidFill>
                  <a:srgbClr val="000000"/>
                </a:solidFill>
                <a:latin typeface="Rubik"/>
              </a:rPr>
              <a:t>гемангиомами</a:t>
            </a:r>
            <a:r>
              <a:rPr lang="ru-RU" dirty="0">
                <a:solidFill>
                  <a:srgbClr val="000000"/>
                </a:solidFill>
                <a:latin typeface="Rubik"/>
              </a:rPr>
              <a:t> позвонков следует учитывать их опороспособность с применением программы ее оценки.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8" y="729501"/>
            <a:ext cx="3351304" cy="26994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" y="3639646"/>
            <a:ext cx="3353561" cy="2841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FF480A-9783-9005-4292-C70F5A9F365F}"/>
              </a:ext>
            </a:extLst>
          </p:cNvPr>
          <p:cNvSpPr txBox="1"/>
          <p:nvPr/>
        </p:nvSpPr>
        <p:spPr>
          <a:xfrm>
            <a:off x="3940888" y="2144736"/>
            <a:ext cx="477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Научный руководитель: д.м.н. В.В. Островский</a:t>
            </a:r>
          </a:p>
        </p:txBody>
      </p:sp>
    </p:spTree>
    <p:extLst>
      <p:ext uri="{BB962C8B-B14F-4D97-AF65-F5344CB8AC3E}">
        <p14:creationId xmlns:p14="http://schemas.microsoft.com/office/powerpoint/2010/main" val="4053099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Перспективы научной деятельности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63524" y="540060"/>
            <a:ext cx="8459072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2" y="736302"/>
            <a:ext cx="2662503" cy="2092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2" y="2872636"/>
            <a:ext cx="2660593" cy="19245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0" y="4840759"/>
            <a:ext cx="2647645" cy="201409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00477" y="2901767"/>
            <a:ext cx="6207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моделирование анатомо-конституциональных типов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позвоночно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-тазового комплекса и разработка биомеханических критериев успешности его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металллофиксации</a:t>
            </a:r>
            <a:endParaRPr lang="ru-RU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поддержана заявка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РНФ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 «Проведение фундаментальных научных исследований и поисковых научных исследований малыми отдельными научными группами»</a:t>
            </a:r>
          </a:p>
          <a:p>
            <a:pPr algn="just"/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к.м.н. А.Е. Шульга</a:t>
            </a:r>
          </a:p>
          <a:p>
            <a:pPr algn="just"/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тыс. </a:t>
            </a:r>
            <a:r>
              <a:rPr lang="ru-RU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2024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97452" y="5105768"/>
            <a:ext cx="61945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нелинейной динамики для исследования и реабилитации нарушений сна при посттравматическом стрессовом расстройстве</a:t>
            </a:r>
          </a:p>
          <a:p>
            <a:pPr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подана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совместная с кафедрой </a:t>
            </a:r>
            <a:r>
              <a:rPr lang="ru-RU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медбиофизики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заявка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 РНФ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 «Проведение фундаментальных научных исследований и поисковых научных исследований отдельными научными группами»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д.м.н. доцент А.Е.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Руннова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43596" y="990846"/>
            <a:ext cx="632121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программного комплекса реабилитации нарушений ночного сна пациентов, страдающих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остеоартрозом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крупных суставов</a:t>
            </a:r>
            <a:endParaRPr lang="en-US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подана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совместная с кафедрой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медбиофизики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государственное задание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(бюджетный цикл 2025-2027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д.м.н. доцент В.Ю. Ульянов</a:t>
            </a:r>
          </a:p>
        </p:txBody>
      </p:sp>
    </p:spTree>
    <p:extLst>
      <p:ext uri="{BB962C8B-B14F-4D97-AF65-F5344CB8AC3E}">
        <p14:creationId xmlns:p14="http://schemas.microsoft.com/office/powerpoint/2010/main" val="143579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116632"/>
            <a:ext cx="8071804" cy="477514"/>
          </a:xfrm>
        </p:spPr>
        <p:txBody>
          <a:bodyPr vert="horz" anchor="ctr">
            <a:norm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плановых показателей лечебной работы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83835" y="8012072"/>
            <a:ext cx="6350416" cy="158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61401" y="332656"/>
            <a:ext cx="8459072" cy="623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9475" y="0"/>
            <a:ext cx="8345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96536-7D4E-4067-9979-FB55B55DC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643924"/>
            <a:ext cx="8071804" cy="487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B0ADA-B3F7-4E2A-8C27-E7C1EC26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5C5184-3D14-4921-BA1C-3F61B21E1B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0312D6-E70D-F0F5-775A-5D5A98CC2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1" y="828172"/>
            <a:ext cx="1955113" cy="2849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98C2EC-C32B-75D2-7EF4-2F3DFDA1F026}"/>
              </a:ext>
            </a:extLst>
          </p:cNvPr>
          <p:cNvSpPr txBox="1"/>
          <p:nvPr/>
        </p:nvSpPr>
        <p:spPr>
          <a:xfrm>
            <a:off x="2867640" y="692696"/>
            <a:ext cx="447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Лечебно-диагностическая инфраструктура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65CBE-2672-7FF7-346B-9F2A5B06F3AA}"/>
              </a:ext>
            </a:extLst>
          </p:cNvPr>
          <p:cNvSpPr txBox="1"/>
          <p:nvPr/>
        </p:nvSpPr>
        <p:spPr>
          <a:xfrm>
            <a:off x="2473750" y="1073652"/>
            <a:ext cx="48406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Травматолого</a:t>
            </a:r>
            <a:r>
              <a:rPr lang="ru-RU" sz="1200" dirty="0">
                <a:solidFill>
                  <a:srgbClr val="FF0000"/>
                </a:solidFill>
              </a:rPr>
              <a:t>-ортопедическое отделение №1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Травматолого</a:t>
            </a:r>
            <a:r>
              <a:rPr lang="ru-RU" sz="1200" dirty="0">
                <a:solidFill>
                  <a:srgbClr val="FF0000"/>
                </a:solidFill>
              </a:rPr>
              <a:t>-ортопедическое отделение №2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Травматолого</a:t>
            </a:r>
            <a:r>
              <a:rPr lang="ru-RU" sz="1200" dirty="0">
                <a:solidFill>
                  <a:srgbClr val="FF0000"/>
                </a:solidFill>
              </a:rPr>
              <a:t>-ортопедическое отделение №3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err="1">
                <a:solidFill>
                  <a:srgbClr val="FF0000"/>
                </a:solidFill>
              </a:rPr>
              <a:t>Травматолого</a:t>
            </a:r>
            <a:r>
              <a:rPr lang="ru-RU" sz="1200" dirty="0">
                <a:solidFill>
                  <a:srgbClr val="FF0000"/>
                </a:solidFill>
              </a:rPr>
              <a:t>-ортопедическое отделение №4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Нейрохирургическое отделение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Детское </a:t>
            </a:r>
            <a:r>
              <a:rPr lang="ru-RU" sz="1200" dirty="0" err="1">
                <a:solidFill>
                  <a:srgbClr val="FF0000"/>
                </a:solidFill>
              </a:rPr>
              <a:t>травматолого</a:t>
            </a:r>
            <a:r>
              <a:rPr lang="ru-RU" sz="1200" dirty="0">
                <a:solidFill>
                  <a:srgbClr val="FF0000"/>
                </a:solidFill>
              </a:rPr>
              <a:t>-ортопедическое отделение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Операционное отделение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Отделение анестезиологии и реаниматологии с ПИТ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Консультативно-диагностическое отделение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Отделение лучевой диагностики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Физиотерапевтическое отделение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Отделение функциональной и ультразвуковой диагностики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Эндоскопический кабинет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</a:rPr>
              <a:t>Кабинет переливания крови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B16E7D-672E-5F43-B0B1-82B35024B5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08" r="22971"/>
          <a:stretch/>
        </p:blipFill>
        <p:spPr>
          <a:xfrm>
            <a:off x="7905651" y="1051683"/>
            <a:ext cx="1190519" cy="21598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B34622-5DE1-3DB7-4069-6E493B8BF4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75" t="14144" r="16105" b="9926"/>
          <a:stretch/>
        </p:blipFill>
        <p:spPr>
          <a:xfrm>
            <a:off x="6423533" y="1042368"/>
            <a:ext cx="1466084" cy="17593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C668D6-481A-E305-CFEF-463B1BFFC8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01" b="15764"/>
          <a:stretch/>
        </p:blipFill>
        <p:spPr>
          <a:xfrm>
            <a:off x="6895981" y="2297929"/>
            <a:ext cx="1256679" cy="1465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t="32882" b="10098"/>
          <a:stretch/>
        </p:blipFill>
        <p:spPr>
          <a:xfrm>
            <a:off x="1039274" y="3911672"/>
            <a:ext cx="6707572" cy="28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40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26389</TotalTime>
  <Words>1397</Words>
  <Application>Microsoft Office PowerPoint</Application>
  <PresentationFormat>Экран (4:3)</PresentationFormat>
  <Paragraphs>201</Paragraphs>
  <Slides>18</Slides>
  <Notes>18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Rubik</vt:lpstr>
      <vt:lpstr>Times New Roman</vt:lpstr>
      <vt:lpstr>Wingdings</vt:lpstr>
      <vt:lpstr>Тема1</vt:lpstr>
      <vt:lpstr>Презентация PowerPoint</vt:lpstr>
      <vt:lpstr>Выполнение плановых показателей научной работы</vt:lpstr>
      <vt:lpstr>Клиническая апробация новых способов лечения</vt:lpstr>
      <vt:lpstr>Клинические исследования (испытания) медицинских изделий</vt:lpstr>
      <vt:lpstr>Коммерциализация IT-научных разработок </vt:lpstr>
      <vt:lpstr>Конкурс перспективных научных исследований </vt:lpstr>
      <vt:lpstr>Успешная защита кандидатской диссертации Сергея Мизюрова</vt:lpstr>
      <vt:lpstr>Перспективы научной деятельности</vt:lpstr>
      <vt:lpstr>Выполнение плановых показателей лечебной работы</vt:lpstr>
      <vt:lpstr>Внебюджетная деятельность</vt:lpstr>
      <vt:lpstr>Имплантация электретных стимуляторов остеоререпарации</vt:lpstr>
      <vt:lpstr>Новые методики остеосинтеза и эндопротезирования</vt:lpstr>
      <vt:lpstr>Перспективы лечебной деятельности</vt:lpstr>
      <vt:lpstr>Юбиляры 2023 года</vt:lpstr>
      <vt:lpstr>Утраты 2023 года</vt:lpstr>
      <vt:lpstr>Передовой опыт врачей НИИТОН СГМУ помогает вернуть здоровье бойцам СВО</vt:lpstr>
      <vt:lpstr>Спортивные достижения и популяризация ЗОЖ</vt:lpstr>
      <vt:lpstr>Презентация PowerPoint</vt:lpstr>
    </vt:vector>
  </TitlesOfParts>
  <Company>SarNIITO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 производство ортопедических устройств. Оказание медицинских услуг по профилю детской ортопедии</dc:title>
  <dc:creator>computer</dc:creator>
  <cp:lastModifiedBy>Никита Ульянов</cp:lastModifiedBy>
  <cp:revision>2508</cp:revision>
  <cp:lastPrinted>2023-12-25T09:38:59Z</cp:lastPrinted>
  <dcterms:created xsi:type="dcterms:W3CDTF">2013-06-24T07:44:42Z</dcterms:created>
  <dcterms:modified xsi:type="dcterms:W3CDTF">2023-12-25T20:03:20Z</dcterms:modified>
</cp:coreProperties>
</file>